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5143500" cx="9144000"/>
  <p:notesSz cx="6858000" cy="9144000"/>
  <p:embeddedFontLst>
    <p:embeddedFont>
      <p:font typeface="Montserrat"/>
      <p:regular r:id="rId56"/>
      <p:bold r:id="rId57"/>
      <p:italic r:id="rId58"/>
      <p:boldItalic r:id="rId59"/>
    </p:embeddedFont>
    <p:embeddedFont>
      <p:font typeface="Lato"/>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A2F176B-FB0A-4623-A2C1-0F9493447614}">
  <a:tblStyle styleId="{EA2F176B-FB0A-4623-A2C1-0F9493447614}" styleName="Table_0">
    <a:wholeTbl>
      <a:tcTxStyle>
        <a:font>
          <a:latin typeface="Arial"/>
          <a:ea typeface="Arial"/>
          <a:cs typeface="Arial"/>
        </a:font>
        <a:srgbClr val="000000"/>
      </a:tcTxStyle>
      <a:tcStyle>
        <a:tcBdr>
          <a:left>
            <a:ln cap="flat" cmpd="sng" w="9525">
              <a:solidFill>
                <a:srgbClr val="9E9E9E"/>
              </a:solidFill>
              <a:prstDash val="solid"/>
              <a:round/>
              <a:headEnd len="med" w="med" type="none"/>
              <a:tailEnd len="med" w="med" type="none"/>
            </a:ln>
          </a:left>
          <a:right>
            <a:ln cap="flat" cmpd="sng" w="9525">
              <a:solidFill>
                <a:srgbClr val="9E9E9E"/>
              </a:solidFill>
              <a:prstDash val="solid"/>
              <a:round/>
              <a:headEnd len="med" w="med" type="none"/>
              <a:tailEnd len="med" w="med" type="none"/>
            </a:ln>
          </a:right>
          <a:top>
            <a:ln cap="flat" cmpd="sng" w="9525">
              <a:solidFill>
                <a:srgbClr val="9E9E9E"/>
              </a:solidFill>
              <a:prstDash val="solid"/>
              <a:round/>
              <a:headEnd len="med" w="med" type="none"/>
              <a:tailEnd len="med" w="med" type="none"/>
            </a:ln>
          </a:top>
          <a:bottom>
            <a:ln cap="flat" cmpd="sng" w="9525">
              <a:solidFill>
                <a:srgbClr val="9E9E9E"/>
              </a:solidFill>
              <a:prstDash val="solid"/>
              <a:round/>
              <a:headEnd len="med" w="med" type="none"/>
              <a:tailEnd len="med" w="med" type="none"/>
            </a:ln>
          </a:bottom>
          <a:insideH>
            <a:ln cap="flat" cmpd="sng" w="9525">
              <a:solidFill>
                <a:srgbClr val="9E9E9E"/>
              </a:solidFill>
              <a:prstDash val="solid"/>
              <a:round/>
              <a:headEnd len="med" w="med" type="none"/>
              <a:tailEnd len="med" w="med" type="none"/>
            </a:ln>
          </a:insideH>
          <a:insideV>
            <a:ln cap="flat" cmpd="sng" w="9525">
              <a:solidFill>
                <a:srgbClr val="9E9E9E"/>
              </a:solidFill>
              <a:prstDash val="solid"/>
              <a:round/>
              <a:headEnd len="med" w="med" type="none"/>
              <a:tailEnd len="med" w="med"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Lato-italic.fntdata"/><Relationship Id="rId61" Type="http://schemas.openxmlformats.org/officeDocument/2006/relationships/font" Target="fonts/Lato-bold.fntdata"/><Relationship Id="rId20" Type="http://schemas.openxmlformats.org/officeDocument/2006/relationships/slide" Target="slides/slide15.xml"/><Relationship Id="rId63" Type="http://schemas.openxmlformats.org/officeDocument/2006/relationships/font" Target="fonts/Lato-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Lato-regular.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Montserrat-bold.fntdata"/><Relationship Id="rId12" Type="http://schemas.openxmlformats.org/officeDocument/2006/relationships/slide" Target="slides/slide7.xml"/><Relationship Id="rId56" Type="http://schemas.openxmlformats.org/officeDocument/2006/relationships/font" Target="fonts/Montserrat-regular.fntdata"/><Relationship Id="rId15" Type="http://schemas.openxmlformats.org/officeDocument/2006/relationships/slide" Target="slides/slide10.xml"/><Relationship Id="rId59" Type="http://schemas.openxmlformats.org/officeDocument/2006/relationships/font" Target="fonts/Montserrat-boldItalic.fntdata"/><Relationship Id="rId14" Type="http://schemas.openxmlformats.org/officeDocument/2006/relationships/slide" Target="slides/slide9.xml"/><Relationship Id="rId58" Type="http://schemas.openxmlformats.org/officeDocument/2006/relationships/font" Target="fonts/Montserrat-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ithub.com/GPUOpen-Drivers/AMDVLK"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puopen.com/dcc-overview/"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gpuopen.com/dcc-overview/"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0" name="Shape 130"/>
        <p:cNvGrpSpPr/>
        <p:nvPr/>
      </p:nvGrpSpPr>
      <p:grpSpPr>
        <a:xfrm>
          <a:off x="0" y="0"/>
          <a:ext cx="0" cy="0"/>
          <a:chOff x="0" y="0"/>
          <a:chExt cx="0" cy="0"/>
        </a:xfrm>
      </p:grpSpPr>
      <p:sp>
        <p:nvSpPr>
          <p:cNvPr id="131" name="Shape 131"/>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32" name="Shape 13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7" name="Shape 137"/>
        <p:cNvGrpSpPr/>
        <p:nvPr/>
      </p:nvGrpSpPr>
      <p:grpSpPr>
        <a:xfrm>
          <a:off x="0" y="0"/>
          <a:ext cx="0" cy="0"/>
          <a:chOff x="0" y="0"/>
          <a:chExt cx="0" cy="0"/>
        </a:xfrm>
      </p:grpSpPr>
      <p:sp>
        <p:nvSpPr>
          <p:cNvPr id="138" name="Shape 13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9" name="Shape 13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Shape 14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7" name="Shape 14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Shape 15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3" name="Shape 1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Open source Linux driver from AMD! (</a:t>
            </a:r>
            <a:r>
              <a:rPr lang="en" u="sng">
                <a:solidFill>
                  <a:schemeClr val="hlink"/>
                </a:solidFill>
                <a:hlinkClick r:id="rId2"/>
              </a:rPr>
              <a:t>https://github.com/GPUOpen-Drivers/AMDVLK</a:t>
            </a:r>
            <a:r>
              <a:rPr lang="en"/>
              <a:t>)</a:t>
            </a:r>
            <a:endParaRPr/>
          </a:p>
          <a:p>
            <a:pPr indent="-317500" lvl="0" marL="457200" rtl="0">
              <a:spcBef>
                <a:spcPts val="0"/>
              </a:spcBef>
              <a:spcAft>
                <a:spcPts val="0"/>
              </a:spcAft>
              <a:buSzPts val="1400"/>
              <a:buChar char="●"/>
            </a:pPr>
            <a:r>
              <a:rPr lang="en"/>
              <a:t>Gives some nice insight into what each Vulkan feature / function will do.</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9" name="Shape 159"/>
        <p:cNvGrpSpPr/>
        <p:nvPr/>
      </p:nvGrpSpPr>
      <p:grpSpPr>
        <a:xfrm>
          <a:off x="0" y="0"/>
          <a:ext cx="0" cy="0"/>
          <a:chOff x="0" y="0"/>
          <a:chExt cx="0" cy="0"/>
        </a:xfrm>
      </p:grpSpPr>
      <p:sp>
        <p:nvSpPr>
          <p:cNvPr id="160" name="Shape 160"/>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61" name="Shape 16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Shape 16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68" name="Shape 16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6" name="Shape 176"/>
        <p:cNvGrpSpPr/>
        <p:nvPr/>
      </p:nvGrpSpPr>
      <p:grpSpPr>
        <a:xfrm>
          <a:off x="0" y="0"/>
          <a:ext cx="0" cy="0"/>
          <a:chOff x="0" y="0"/>
          <a:chExt cx="0" cy="0"/>
        </a:xfrm>
      </p:grpSpPr>
      <p:sp>
        <p:nvSpPr>
          <p:cNvPr id="177" name="Shape 17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78" name="Shape 17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194" name="Shape 19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Check for CPU Bound cases. Make sure the command buffers are filling the whole frame and there are no large gaps in between which would cause the gpu to idle.</a:t>
            </a:r>
            <a:endParaRPr/>
          </a:p>
          <a:p>
            <a:pPr indent="-317500" lvl="0" marL="457200" rtl="0">
              <a:spcBef>
                <a:spcPts val="0"/>
              </a:spcBef>
              <a:spcAft>
                <a:spcPts val="0"/>
              </a:spcAft>
              <a:buSzPts val="1400"/>
              <a:buChar char="●"/>
            </a:pPr>
            <a:r>
              <a:rPr lang="en"/>
              <a:t>Make sure we don’t have a huge amount of command buffers submitted in a frame. Try to submit command buffers together in the same queue submission. There’s a slight speed penalty for switching between command buffers that are submitted from different submit calls.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1" name="Shape 201"/>
        <p:cNvGrpSpPr/>
        <p:nvPr/>
      </p:nvGrpSpPr>
      <p:grpSpPr>
        <a:xfrm>
          <a:off x="0" y="0"/>
          <a:ext cx="0" cy="0"/>
          <a:chOff x="0" y="0"/>
          <a:chExt cx="0" cy="0"/>
        </a:xfrm>
      </p:grpSpPr>
      <p:sp>
        <p:nvSpPr>
          <p:cNvPr id="202" name="Shape 20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03" name="Shape 20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Check the percentage of the frame consumed by barriers. Should be no more than 5% (Ideally).</a:t>
            </a:r>
            <a:endParaRPr/>
          </a:p>
          <a:p>
            <a:pPr indent="-317500" lvl="0" marL="457200" rtl="0">
              <a:spcBef>
                <a:spcPts val="0"/>
              </a:spcBef>
              <a:spcAft>
                <a:spcPts val="0"/>
              </a:spcAft>
              <a:buSzPts val="1400"/>
              <a:buChar char="●"/>
            </a:pPr>
            <a:r>
              <a:rPr lang="en"/>
              <a:t>Check for any slow-path barriers.</a:t>
            </a:r>
            <a:endParaRPr/>
          </a:p>
          <a:p>
            <a:pPr indent="-317500" lvl="0" marL="457200" rtl="0">
              <a:spcBef>
                <a:spcPts val="0"/>
              </a:spcBef>
              <a:spcAft>
                <a:spcPts val="0"/>
              </a:spcAft>
              <a:buSzPts val="1400"/>
              <a:buChar char="●"/>
            </a:pPr>
            <a:r>
              <a:rPr lang="en"/>
              <a:t>Fast clear eliminates and init mask ram blits are expected in optimal cases.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5" name="Shape 215"/>
        <p:cNvGrpSpPr/>
        <p:nvPr/>
      </p:nvGrpSpPr>
      <p:grpSpPr>
        <a:xfrm>
          <a:off x="0" y="0"/>
          <a:ext cx="0" cy="0"/>
          <a:chOff x="0" y="0"/>
          <a:chExt cx="0" cy="0"/>
        </a:xfrm>
      </p:grpSpPr>
      <p:sp>
        <p:nvSpPr>
          <p:cNvPr id="216" name="Shape 216"/>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17" name="Shape 21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Looks like this frame has a couple of DCC decompress blits. We’ll investigate those later.</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Shape 225"/>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26" name="Shape 22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Nothing too interesting here, lots of very expensive vs/ps draws though.</a:t>
            </a:r>
            <a:endParaRPr/>
          </a:p>
          <a:p>
            <a:pPr indent="-317500" lvl="0" marL="457200" rtl="0">
              <a:spcBef>
                <a:spcPts val="0"/>
              </a:spcBef>
              <a:spcAft>
                <a:spcPts val="0"/>
              </a:spcAft>
              <a:buSzPts val="1400"/>
              <a:buChar char="●"/>
            </a:pPr>
            <a:r>
              <a:rPr lang="en"/>
              <a:t>Good place to figure out if there’s a specific type of work that’s dominating the frame.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Shape 234"/>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35" name="Shape 23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Yay! No stalls due to context rolls!</a:t>
            </a:r>
            <a:endParaRPr/>
          </a:p>
          <a:p>
            <a:pPr indent="-317500" lvl="0" marL="457200" rtl="0">
              <a:spcBef>
                <a:spcPts val="0"/>
              </a:spcBef>
              <a:spcAft>
                <a:spcPts val="0"/>
              </a:spcAft>
              <a:buSzPts val="1400"/>
              <a:buChar char="●"/>
            </a:pPr>
            <a:r>
              <a:rPr lang="en"/>
              <a:t>Good place to look to find out if the application is changing graphics state too frequently.</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Shape 244"/>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45" name="Shape 24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Top is the wavefront occupancy graph</a:t>
            </a:r>
            <a:endParaRPr/>
          </a:p>
          <a:p>
            <a:pPr indent="-317500" lvl="0" marL="457200" rtl="0">
              <a:spcBef>
                <a:spcPts val="0"/>
              </a:spcBef>
              <a:spcAft>
                <a:spcPts val="0"/>
              </a:spcAft>
              <a:buSzPts val="1400"/>
              <a:buChar char="●"/>
            </a:pPr>
            <a:r>
              <a:rPr lang="en"/>
              <a:t>Bottom displays the gpu events associated with the waves above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Shape 256"/>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57" name="Shape 25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You may have a few questions at this point if you aren’t familiar with low level gpu operation…</a:t>
            </a:r>
            <a:endParaRPr/>
          </a:p>
          <a:p>
            <a:pPr indent="-317500" lvl="0" marL="457200" rtl="0">
              <a:spcBef>
                <a:spcPts val="0"/>
              </a:spcBef>
              <a:spcAft>
                <a:spcPts val="0"/>
              </a:spcAft>
              <a:buSzPts val="1400"/>
              <a:buChar char="●"/>
            </a:pPr>
            <a:r>
              <a:rPr lang="en"/>
              <a:t>Probably questions like “What’s a wavefront?”, or “What’s wavefront occupancy”?</a:t>
            </a:r>
            <a:endParaRPr/>
          </a:p>
          <a:p>
            <a:pPr indent="-317500" lvl="0" marL="457200" rtl="0">
              <a:spcBef>
                <a:spcPts val="0"/>
              </a:spcBef>
              <a:spcAft>
                <a:spcPts val="0"/>
              </a:spcAft>
              <a:buSzPts val="1400"/>
              <a:buChar char="●"/>
            </a:pPr>
            <a:r>
              <a:rPr lang="en"/>
              <a:t>The graph won’t be very useful for you unless you understand the answers to these questions.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3" name="Shape 263"/>
        <p:cNvGrpSpPr/>
        <p:nvPr/>
      </p:nvGrpSpPr>
      <p:grpSpPr>
        <a:xfrm>
          <a:off x="0" y="0"/>
          <a:ext cx="0" cy="0"/>
          <a:chOff x="0" y="0"/>
          <a:chExt cx="0" cy="0"/>
        </a:xfrm>
      </p:grpSpPr>
      <p:sp>
        <p:nvSpPr>
          <p:cNvPr id="264" name="Shape 264"/>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65" name="Shape 26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Let’s start with the first one. What’s a wavefront?</a:t>
            </a:r>
            <a:endParaRPr/>
          </a:p>
          <a:p>
            <a:pPr indent="-317500" lvl="0" marL="457200" rtl="0">
              <a:spcBef>
                <a:spcPts val="0"/>
              </a:spcBef>
              <a:spcAft>
                <a:spcPts val="0"/>
              </a:spcAft>
              <a:buSzPts val="1400"/>
              <a:buChar char="●"/>
            </a:pPr>
            <a:r>
              <a:rPr lang="en"/>
              <a:t>3 threads was used as the example since it’s how many vertex shader threads you’d need to draw a fullscreen triangle. Doing this will still issue a 64 thread vertex shader wavefront and waste 61 threads.</a:t>
            </a:r>
            <a:endParaRPr/>
          </a:p>
          <a:p>
            <a:pPr indent="-317500" lvl="0" marL="457200" rtl="0">
              <a:spcBef>
                <a:spcPts val="0"/>
              </a:spcBef>
              <a:spcAft>
                <a:spcPts val="0"/>
              </a:spcAft>
              <a:buSzPts val="1400"/>
              <a:buChar char="●"/>
            </a:pPr>
            <a:r>
              <a:rPr lang="en"/>
              <a:t>So that’s what a wavefront is. Before we answer the next question though, we need to fill in a little background information about AMD GCN Architecture.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Shape 27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73" name="Shape 27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This is how a typical GCN GPU is structured</a:t>
            </a:r>
            <a:endParaRPr/>
          </a:p>
          <a:p>
            <a:pPr indent="-317500" lvl="0" marL="457200" rtl="0">
              <a:spcBef>
                <a:spcPts val="0"/>
              </a:spcBef>
              <a:spcAft>
                <a:spcPts val="0"/>
              </a:spcAft>
              <a:buSzPts val="1400"/>
              <a:buChar char="●"/>
            </a:pPr>
            <a:r>
              <a:rPr lang="en"/>
              <a:t>A variable amount of shader engines per chip</a:t>
            </a:r>
            <a:endParaRPr/>
          </a:p>
          <a:p>
            <a:pPr indent="-317500" lvl="0" marL="457200" rtl="0">
              <a:spcBef>
                <a:spcPts val="0"/>
              </a:spcBef>
              <a:spcAft>
                <a:spcPts val="0"/>
              </a:spcAft>
              <a:buSzPts val="1400"/>
              <a:buChar char="●"/>
            </a:pPr>
            <a:r>
              <a:rPr lang="en"/>
              <a:t>A variable amount of compute units per shader engine</a:t>
            </a:r>
            <a:endParaRPr/>
          </a:p>
          <a:p>
            <a:pPr indent="-317500" lvl="0" marL="457200" rtl="0">
              <a:spcBef>
                <a:spcPts val="0"/>
              </a:spcBef>
              <a:spcAft>
                <a:spcPts val="0"/>
              </a:spcAft>
              <a:buSzPts val="1400"/>
              <a:buChar char="●"/>
            </a:pPr>
            <a:r>
              <a:rPr lang="en"/>
              <a:t>Always 4 SIMDs per compute unit</a:t>
            </a:r>
            <a:endParaRPr/>
          </a:p>
          <a:p>
            <a:pPr indent="-317500" lvl="0" marL="457200" rtl="0">
              <a:spcBef>
                <a:spcPts val="0"/>
              </a:spcBef>
              <a:spcAft>
                <a:spcPts val="0"/>
              </a:spcAft>
              <a:buSzPts val="1400"/>
              <a:buChar char="●"/>
            </a:pPr>
            <a:r>
              <a:rPr lang="en"/>
              <a:t>And a variable amount of waves per SIMD</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5" name="Shape 285"/>
        <p:cNvGrpSpPr/>
        <p:nvPr/>
      </p:nvGrpSpPr>
      <p:grpSpPr>
        <a:xfrm>
          <a:off x="0" y="0"/>
          <a:ext cx="0" cy="0"/>
          <a:chOff x="0" y="0"/>
          <a:chExt cx="0" cy="0"/>
        </a:xfrm>
      </p:grpSpPr>
      <p:sp>
        <p:nvSpPr>
          <p:cNvPr id="286" name="Shape 286"/>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287" name="Shape 28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In most cases, the higher occupancy the better.</a:t>
            </a:r>
            <a:endParaRPr/>
          </a:p>
          <a:p>
            <a:pPr indent="-317500" lvl="0" marL="457200" rtl="0">
              <a:spcBef>
                <a:spcPts val="0"/>
              </a:spcBef>
              <a:spcAft>
                <a:spcPts val="0"/>
              </a:spcAft>
              <a:buSzPts val="1400"/>
              <a:buChar char="●"/>
            </a:pPr>
            <a:r>
              <a:rPr lang="en"/>
              <a:t>Why is this important?</a:t>
            </a:r>
            <a:endParaRPr/>
          </a:p>
          <a:p>
            <a:pPr indent="-317500" lvl="0" marL="457200" rtl="0">
              <a:spcBef>
                <a:spcPts val="0"/>
              </a:spcBef>
              <a:spcAft>
                <a:spcPts val="0"/>
              </a:spcAft>
              <a:buSzPts val="1400"/>
              <a:buChar char="●"/>
            </a:pPr>
            <a:r>
              <a:rPr lang="en"/>
              <a:t>It’s all about hiding memory latency!</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8" name="Shape 308"/>
        <p:cNvGrpSpPr/>
        <p:nvPr/>
      </p:nvGrpSpPr>
      <p:grpSpPr>
        <a:xfrm>
          <a:off x="0" y="0"/>
          <a:ext cx="0" cy="0"/>
          <a:chOff x="0" y="0"/>
          <a:chExt cx="0" cy="0"/>
        </a:xfrm>
      </p:grpSpPr>
      <p:sp>
        <p:nvSpPr>
          <p:cNvPr id="309" name="Shape 309"/>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10" name="Shape 31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ALUs are much faster than memory. A few clocks per op vs hundreds.</a:t>
            </a:r>
            <a:endParaRPr/>
          </a:p>
          <a:p>
            <a:pPr indent="-317500" lvl="0" marL="457200" rtl="0">
              <a:spcBef>
                <a:spcPts val="0"/>
              </a:spcBef>
              <a:spcAft>
                <a:spcPts val="0"/>
              </a:spcAft>
              <a:buSzPts val="1400"/>
              <a:buChar char="●"/>
            </a:pPr>
            <a:r>
              <a:rPr lang="en"/>
              <a:t>Hiding latency allows you to keep your ALUs fully utilized while the GPU is waiting for memory requests to complete.</a:t>
            </a:r>
            <a:endParaRPr/>
          </a:p>
          <a:p>
            <a:pPr indent="-317500" lvl="0" marL="457200" rtl="0">
              <a:spcBef>
                <a:spcPts val="0"/>
              </a:spcBef>
              <a:spcAft>
                <a:spcPts val="0"/>
              </a:spcAft>
              <a:buSzPts val="1400"/>
              <a:buChar char="●"/>
            </a:pPr>
            <a:r>
              <a:rPr lang="en"/>
              <a:t>Higher ALU utilization means more work in less time.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4" name="Shape 314"/>
        <p:cNvGrpSpPr/>
        <p:nvPr/>
      </p:nvGrpSpPr>
      <p:grpSpPr>
        <a:xfrm>
          <a:off x="0" y="0"/>
          <a:ext cx="0" cy="0"/>
          <a:chOff x="0" y="0"/>
          <a:chExt cx="0" cy="0"/>
        </a:xfrm>
      </p:grpSpPr>
      <p:sp>
        <p:nvSpPr>
          <p:cNvPr id="315" name="Shape 315"/>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16" name="Shape 31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Here’s an example of how wavefront occupancy allows the GPU to hide memory fetch latency.</a:t>
            </a:r>
            <a:endParaRPr/>
          </a:p>
          <a:p>
            <a:pPr indent="-317500" lvl="0" marL="457200" rtl="0">
              <a:spcBef>
                <a:spcPts val="0"/>
              </a:spcBef>
              <a:spcAft>
                <a:spcPts val="0"/>
              </a:spcAft>
              <a:buSzPts val="1400"/>
              <a:buChar char="●"/>
            </a:pPr>
            <a:r>
              <a:rPr lang="en"/>
              <a:t>Having multiple waves occupying a SIMD allows the GPU to hop between them when a memory fetch stalls a shader program.</a:t>
            </a:r>
            <a:endParaRPr/>
          </a:p>
          <a:p>
            <a:pPr indent="-317500" lvl="0" marL="457200" rtl="0">
              <a:spcBef>
                <a:spcPts val="0"/>
              </a:spcBef>
              <a:spcAft>
                <a:spcPts val="0"/>
              </a:spcAft>
              <a:buSzPts val="1400"/>
              <a:buChar char="●"/>
            </a:pPr>
            <a:r>
              <a:rPr lang="en"/>
              <a:t>Hopping between waves allows the GPU to keep the ALUs running at max speed so it can get more done in less time.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Shape 343"/>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44" name="Shape 34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In RGP, wavefront occupancy is displayed at a global / whole chip granularity through the wavefront occupancy graph.</a:t>
            </a:r>
            <a:endParaRPr/>
          </a:p>
          <a:p>
            <a:pPr indent="-317500" lvl="0" marL="457200" rtl="0">
              <a:spcBef>
                <a:spcPts val="0"/>
              </a:spcBef>
              <a:spcAft>
                <a:spcPts val="0"/>
              </a:spcAft>
              <a:buSzPts val="1400"/>
              <a:buChar char="●"/>
            </a:pPr>
            <a:r>
              <a:rPr lang="en"/>
              <a:t>The percentages on the graph represent 0% - 100% wavefront occupancy for the entire chip.</a:t>
            </a:r>
            <a:endParaRPr/>
          </a:p>
          <a:p>
            <a:pPr indent="-317500" lvl="0" marL="457200" rtl="0">
              <a:spcBef>
                <a:spcPts val="0"/>
              </a:spcBef>
              <a:spcAft>
                <a:spcPts val="0"/>
              </a:spcAft>
              <a:buSzPts val="1400"/>
              <a:buChar char="●"/>
            </a:pPr>
            <a:r>
              <a:rPr lang="en"/>
              <a:t>Top section is graphics, bottom section is asynchronous compute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Shape 350"/>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51" name="Shape 351"/>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Now that we understand what we’re looking at, let’s look at the application.</a:t>
            </a:r>
            <a:endParaRPr/>
          </a:p>
          <a:p>
            <a:pPr indent="-317500" lvl="0" marL="457200" rtl="0">
              <a:spcBef>
                <a:spcPts val="0"/>
              </a:spcBef>
              <a:spcAft>
                <a:spcPts val="0"/>
              </a:spcAft>
              <a:buSzPts val="1400"/>
              <a:buChar char="●"/>
            </a:pPr>
            <a:r>
              <a:rPr lang="en"/>
              <a:t>Overall the occupancy looks pretty good over most of the frame.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1" name="Shape 361"/>
        <p:cNvGrpSpPr/>
        <p:nvPr/>
      </p:nvGrpSpPr>
      <p:grpSpPr>
        <a:xfrm>
          <a:off x="0" y="0"/>
          <a:ext cx="0" cy="0"/>
          <a:chOff x="0" y="0"/>
          <a:chExt cx="0" cy="0"/>
        </a:xfrm>
      </p:grpSpPr>
      <p:sp>
        <p:nvSpPr>
          <p:cNvPr id="362" name="Shape 36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63" name="Shape 36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There’s a couple of areas that stick out though…</a:t>
            </a:r>
            <a:endParaRPr/>
          </a:p>
          <a:p>
            <a:pPr indent="-317500" lvl="0" marL="457200" rtl="0">
              <a:spcBef>
                <a:spcPts val="0"/>
              </a:spcBef>
              <a:spcAft>
                <a:spcPts val="0"/>
              </a:spcAft>
              <a:buSzPts val="1400"/>
              <a:buChar char="●"/>
            </a:pPr>
            <a:r>
              <a:rPr lang="en"/>
              <a:t>(L-&gt;R) Low Occupancy, Very Low Occupancy, Pipeline Bubble</a:t>
            </a:r>
            <a:endParaRPr/>
          </a:p>
          <a:p>
            <a:pPr indent="-317500" lvl="0" marL="457200" rtl="0">
              <a:spcBef>
                <a:spcPts val="0"/>
              </a:spcBef>
              <a:spcAft>
                <a:spcPts val="0"/>
              </a:spcAft>
              <a:buSzPts val="1400"/>
              <a:buChar char="●"/>
            </a:pPr>
            <a:r>
              <a:rPr lang="en"/>
              <a:t>(Bottom) No async compute usage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Shape 378"/>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79" name="Shape 37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Let’s start with this one here.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0" name="Shape 390"/>
        <p:cNvGrpSpPr/>
        <p:nvPr/>
      </p:nvGrpSpPr>
      <p:grpSpPr>
        <a:xfrm>
          <a:off x="0" y="0"/>
          <a:ext cx="0" cy="0"/>
          <a:chOff x="0" y="0"/>
          <a:chExt cx="0" cy="0"/>
        </a:xfrm>
      </p:grpSpPr>
      <p:sp>
        <p:nvSpPr>
          <p:cNvPr id="391" name="Shape 391"/>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392" name="Shape 39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Looks like the second layout transition which is a DCC (Delta Color Compression) decompress is causing a pipeline bubble! (</a:t>
            </a:r>
            <a:r>
              <a:rPr lang="en" u="sng">
                <a:solidFill>
                  <a:schemeClr val="hlink"/>
                </a:solidFill>
                <a:hlinkClick r:id="rId2"/>
              </a:rPr>
              <a:t>https://gpuopen.com/dcc-overview/</a:t>
            </a:r>
            <a:r>
              <a:rPr lang="en"/>
              <a:t>)</a:t>
            </a:r>
            <a:endParaRPr/>
          </a:p>
          <a:p>
            <a:pPr indent="-317500" lvl="0" marL="457200" rtl="0">
              <a:spcBef>
                <a:spcPts val="0"/>
              </a:spcBef>
              <a:spcAft>
                <a:spcPts val="0"/>
              </a:spcAft>
              <a:buSzPts val="1400"/>
              <a:buChar char="●"/>
            </a:pPr>
            <a:r>
              <a:rPr lang="en"/>
              <a:t>Let’s look at the event timeline to figure out what’s going on here.</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Shape 399"/>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00" name="Shape 40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The event timeline view shows the entire frame as a vertical list. It’s a good way to see a lot of detail about the frame all at once.</a:t>
            </a:r>
            <a:endParaRPr/>
          </a:p>
          <a:p>
            <a:pPr indent="-317500" lvl="0" marL="457200" rtl="0">
              <a:spcBef>
                <a:spcPts val="0"/>
              </a:spcBef>
              <a:spcAft>
                <a:spcPts val="0"/>
              </a:spcAft>
              <a:buSzPts val="1400"/>
              <a:buChar char="●"/>
            </a:pPr>
            <a:r>
              <a:rPr lang="en"/>
              <a:t>If user markers are provided by the application (via the VK_EXT_debug_marker extension), this window will automatically group by user markers which is quite nice.</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4" name="Shape 404"/>
        <p:cNvGrpSpPr/>
        <p:nvPr/>
      </p:nvGrpSpPr>
      <p:grpSpPr>
        <a:xfrm>
          <a:off x="0" y="0"/>
          <a:ext cx="0" cy="0"/>
          <a:chOff x="0" y="0"/>
          <a:chExt cx="0" cy="0"/>
        </a:xfrm>
      </p:grpSpPr>
      <p:sp>
        <p:nvSpPr>
          <p:cNvPr id="405" name="Shape 405"/>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06" name="Shape 40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Here’s the group of events we were looking at before.</a:t>
            </a:r>
            <a:endParaRPr/>
          </a:p>
          <a:p>
            <a:pPr indent="-317500" lvl="0" marL="457200" rtl="0">
              <a:spcBef>
                <a:spcPts val="0"/>
              </a:spcBef>
              <a:spcAft>
                <a:spcPts val="0"/>
              </a:spcAft>
              <a:buSzPts val="1400"/>
              <a:buChar char="●"/>
            </a:pPr>
            <a:r>
              <a:rPr lang="en"/>
              <a:t>Looks like the decompress is coming from a render pass sync at the end of the post processing pass.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Shape 41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13" name="Shape 41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If you drag select in RGP, you can measure the duration of the selection.</a:t>
            </a:r>
            <a:endParaRPr/>
          </a:p>
          <a:p>
            <a:pPr indent="-317500" lvl="0" marL="457200" rtl="0">
              <a:spcBef>
                <a:spcPts val="0"/>
              </a:spcBef>
              <a:spcAft>
                <a:spcPts val="0"/>
              </a:spcAft>
              <a:buSzPts val="1400"/>
              <a:buChar char="●"/>
            </a:pPr>
            <a:r>
              <a:rPr lang="en"/>
              <a:t>In total, that decompress costs us about 56us which is not as small as it sounds when you realize that the motion blur pass next to it only costs about 161us.</a:t>
            </a:r>
            <a:endParaRPr/>
          </a:p>
          <a:p>
            <a:pPr indent="-317500" lvl="0" marL="457200" rtl="0">
              <a:spcBef>
                <a:spcPts val="0"/>
              </a:spcBef>
              <a:spcAft>
                <a:spcPts val="0"/>
              </a:spcAft>
              <a:buSzPts val="1400"/>
              <a:buChar char="●"/>
            </a:pPr>
            <a:r>
              <a:rPr lang="en"/>
              <a:t>Why is this happening? Is there anything we can do about it? Let’s take a look at post processing render pass.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6" name="Shape 426"/>
        <p:cNvGrpSpPr/>
        <p:nvPr/>
      </p:nvGrpSpPr>
      <p:grpSpPr>
        <a:xfrm>
          <a:off x="0" y="0"/>
          <a:ext cx="0" cy="0"/>
          <a:chOff x="0" y="0"/>
          <a:chExt cx="0" cy="0"/>
        </a:xfrm>
      </p:grpSpPr>
      <p:sp>
        <p:nvSpPr>
          <p:cNvPr id="427" name="Shape 42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28" name="Shape 42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The post processing render pass is made up of two different subpasses.</a:t>
            </a:r>
            <a:endParaRPr/>
          </a:p>
          <a:p>
            <a:pPr indent="-317500" lvl="0" marL="457200">
              <a:spcBef>
                <a:spcPts val="0"/>
              </a:spcBef>
              <a:spcAft>
                <a:spcPts val="0"/>
              </a:spcAft>
              <a:buSzPts val="1400"/>
              <a:buChar char="●"/>
            </a:pPr>
            <a:r>
              <a:rPr lang="en"/>
              <a:t>We know the decompress happens at the end of the renderpass so it has to be caused by the last transitions that occur.</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5" name="Shape 435"/>
        <p:cNvGrpSpPr/>
        <p:nvPr/>
      </p:nvGrpSpPr>
      <p:grpSpPr>
        <a:xfrm>
          <a:off x="0" y="0"/>
          <a:ext cx="0" cy="0"/>
          <a:chOff x="0" y="0"/>
          <a:chExt cx="0" cy="0"/>
        </a:xfrm>
      </p:grpSpPr>
      <p:sp>
        <p:nvSpPr>
          <p:cNvPr id="436" name="Shape 436"/>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37" name="Shape 437"/>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So we’ve got 4 options here.</a:t>
            </a:r>
            <a:endParaRPr/>
          </a:p>
          <a:p>
            <a:pPr indent="-317500" lvl="0" marL="457200" rtl="0">
              <a:spcBef>
                <a:spcPts val="0"/>
              </a:spcBef>
              <a:spcAft>
                <a:spcPts val="0"/>
              </a:spcAft>
              <a:buSzPts val="1400"/>
              <a:buChar char="●"/>
            </a:pPr>
            <a:r>
              <a:rPr lang="en"/>
              <a:t>Can’t be depth because DCC is for color targets only. (</a:t>
            </a:r>
            <a:r>
              <a:rPr lang="en" u="sng">
                <a:solidFill>
                  <a:schemeClr val="hlink"/>
                </a:solidFill>
                <a:hlinkClick r:id="rId2"/>
              </a:rPr>
              <a:t>https://gpuopen.com/dcc-overview/</a:t>
            </a:r>
            <a:r>
              <a:rPr lang="en"/>
              <a:t>) Depth uses HTILE.</a:t>
            </a:r>
            <a:endParaRPr/>
          </a:p>
          <a:p>
            <a:pPr indent="-317500" lvl="0" marL="457200" rtl="0">
              <a:spcBef>
                <a:spcPts val="0"/>
              </a:spcBef>
              <a:spcAft>
                <a:spcPts val="0"/>
              </a:spcAft>
              <a:buSzPts val="1400"/>
              <a:buChar char="●"/>
            </a:pPr>
            <a:r>
              <a:rPr lang="en"/>
              <a:t>Can’t be velocity because it’s doing a read -&gt; read transition so there shouldn’t be any state changes occuring.</a:t>
            </a:r>
            <a:endParaRPr/>
          </a:p>
          <a:p>
            <a:pPr indent="-317500" lvl="0" marL="457200" rtl="0">
              <a:spcBef>
                <a:spcPts val="0"/>
              </a:spcBef>
              <a:spcAft>
                <a:spcPts val="0"/>
              </a:spcAft>
              <a:buSzPts val="1400"/>
              <a:buChar char="●"/>
            </a:pPr>
            <a:r>
              <a:rPr lang="en"/>
              <a:t>So it’s either a write -&gt; read in color, or a read -&gt; write in composite.</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Shape 444"/>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45" name="Shape 44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A write -&gt; read should just cause a fast clear eliminate. This is an expected transition for applications and it shouldn’t have any significant overhead.</a:t>
            </a:r>
            <a:endParaRPr/>
          </a:p>
          <a:p>
            <a:pPr indent="-317500" lvl="0" marL="457200" rtl="0">
              <a:spcBef>
                <a:spcPts val="0"/>
              </a:spcBef>
              <a:spcAft>
                <a:spcPts val="0"/>
              </a:spcAft>
              <a:buSzPts val="1400"/>
              <a:buChar char="●"/>
            </a:pPr>
            <a:r>
              <a:rPr lang="en"/>
              <a:t>The read -&gt; write transition on the other hand is responsible for the decompress. Unfortunately I can’t tell you exactly why without going into lots of driver details, but my best guess is that it’s because the driver uses compute for most of its copies and compute can’t write DCC so it needs to decompress since we’re going to be copying to it next.</a:t>
            </a:r>
            <a:endParaRPr/>
          </a:p>
          <a:p>
            <a:pPr indent="-317500" lvl="0" marL="457200" rtl="0">
              <a:spcBef>
                <a:spcPts val="0"/>
              </a:spcBef>
              <a:spcAft>
                <a:spcPts val="0"/>
              </a:spcAft>
              <a:buSzPts val="1400"/>
              <a:buChar char="●"/>
            </a:pPr>
            <a:r>
              <a:rPr lang="en"/>
              <a:t>How can we get around this?</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Shape 45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53" name="Shape 45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Turns out we can get around this completely by using Vulkan’s Undefined -&gt; Anything barrier feature which allows the driver to drop the contents of the previous image since we’re just copying over it anyways!</a:t>
            </a:r>
            <a:endParaRPr/>
          </a:p>
          <a:p>
            <a:pPr indent="-317500" lvl="0" marL="457200" rtl="0">
              <a:spcBef>
                <a:spcPts val="0"/>
              </a:spcBef>
              <a:spcAft>
                <a:spcPts val="0"/>
              </a:spcAft>
              <a:buSzPts val="1400"/>
              <a:buChar char="●"/>
            </a:pPr>
            <a:r>
              <a:rPr lang="en"/>
              <a:t>See section 6.1.1 of the Vulkan spec where it mentions the VK_IMAGE_LAYOUT_UNDEFINED image layout.</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3" name="Shape 463"/>
        <p:cNvGrpSpPr/>
        <p:nvPr/>
      </p:nvGrpSpPr>
      <p:grpSpPr>
        <a:xfrm>
          <a:off x="0" y="0"/>
          <a:ext cx="0" cy="0"/>
          <a:chOff x="0" y="0"/>
          <a:chExt cx="0" cy="0"/>
        </a:xfrm>
      </p:grpSpPr>
      <p:sp>
        <p:nvSpPr>
          <p:cNvPr id="464" name="Shape 464"/>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65" name="Shape 465"/>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No more DCC decompress!</a:t>
            </a:r>
            <a:endParaRPr/>
          </a:p>
          <a:p>
            <a:pPr indent="-317500" lvl="0" marL="457200" rtl="0">
              <a:spcBef>
                <a:spcPts val="0"/>
              </a:spcBef>
              <a:spcAft>
                <a:spcPts val="0"/>
              </a:spcAft>
              <a:buSzPts val="1400"/>
              <a:buChar char="●"/>
            </a:pPr>
            <a:r>
              <a:rPr lang="en"/>
              <a:t>Gained about 90us. Better than the original estimation due to other gpu pipeline factors.</a:t>
            </a:r>
            <a:endParaRPr/>
          </a:p>
          <a:p>
            <a:pPr indent="-317500" lvl="0" marL="457200" rtl="0">
              <a:spcBef>
                <a:spcPts val="0"/>
              </a:spcBef>
              <a:spcAft>
                <a:spcPts val="0"/>
              </a:spcAft>
              <a:buSzPts val="1400"/>
              <a:buChar char="●"/>
            </a:pPr>
            <a:r>
              <a:rPr lang="en"/>
              <a:t>Before we get back to the other issues, let’s take a quick peek at RGP’s pipeline view.</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2" name="Shape 472"/>
        <p:cNvGrpSpPr/>
        <p:nvPr/>
      </p:nvGrpSpPr>
      <p:grpSpPr>
        <a:xfrm>
          <a:off x="0" y="0"/>
          <a:ext cx="0" cy="0"/>
          <a:chOff x="0" y="0"/>
          <a:chExt cx="0" cy="0"/>
        </a:xfrm>
      </p:grpSpPr>
      <p:sp>
        <p:nvSpPr>
          <p:cNvPr id="473" name="Shape 473"/>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74" name="Shape 47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This view shows the full pipeline state for a given gpu event.</a:t>
            </a:r>
            <a:endParaRPr/>
          </a:p>
          <a:p>
            <a:pPr indent="-317500" lvl="0" marL="457200" rtl="0">
              <a:spcBef>
                <a:spcPts val="0"/>
              </a:spcBef>
              <a:spcAft>
                <a:spcPts val="0"/>
              </a:spcAft>
              <a:buSzPts val="1400"/>
              <a:buChar char="●"/>
            </a:pPr>
            <a:r>
              <a:rPr lang="en"/>
              <a:t>All sorts of good information about what a particular draw is doing. Stuff like vertex re-use, MSAA usage, DCC status, hardware z culling mode, etc.</a:t>
            </a:r>
            <a:endParaRPr/>
          </a:p>
          <a:p>
            <a:pPr indent="-317500" lvl="0" marL="457200" rtl="0">
              <a:spcBef>
                <a:spcPts val="0"/>
              </a:spcBef>
              <a:spcAft>
                <a:spcPts val="0"/>
              </a:spcAft>
              <a:buSzPts val="1400"/>
              <a:buChar char="●"/>
            </a:pPr>
            <a:r>
              <a:rPr lang="en"/>
              <a:t>Allows shows you shader occupancy at an individual pipeline level.</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8" name="Shape 478"/>
        <p:cNvGrpSpPr/>
        <p:nvPr/>
      </p:nvGrpSpPr>
      <p:grpSpPr>
        <a:xfrm>
          <a:off x="0" y="0"/>
          <a:ext cx="0" cy="0"/>
          <a:chOff x="0" y="0"/>
          <a:chExt cx="0" cy="0"/>
        </a:xfrm>
      </p:grpSpPr>
      <p:sp>
        <p:nvSpPr>
          <p:cNvPr id="479" name="Shape 479"/>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80" name="Shape 48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You can use the information in this view to verify how changes to your shader code will affect occupancy and performance</a:t>
            </a:r>
            <a:r>
              <a:rPr lang="en"/>
              <a:t> characteristics.</a:t>
            </a:r>
            <a:endParaRPr/>
          </a:p>
          <a:p>
            <a:pPr indent="-317500" lvl="0" marL="457200" rtl="0">
              <a:spcBef>
                <a:spcPts val="0"/>
              </a:spcBef>
              <a:spcAft>
                <a:spcPts val="0"/>
              </a:spcAft>
              <a:buSzPts val="1400"/>
              <a:buChar char="●"/>
            </a:pPr>
            <a:r>
              <a:rPr lang="en"/>
              <a:t>At the individual shader level, occupancy is limited based on how many resources a shader requires to run.</a:t>
            </a:r>
            <a:endParaRPr/>
          </a:p>
          <a:p>
            <a:pPr indent="-317500" lvl="0" marL="457200" rtl="0">
              <a:spcBef>
                <a:spcPts val="0"/>
              </a:spcBef>
              <a:spcAft>
                <a:spcPts val="0"/>
              </a:spcAft>
              <a:buSzPts val="1400"/>
              <a:buChar char="●"/>
            </a:pPr>
            <a:r>
              <a:rPr lang="en"/>
              <a:t>If a shader uses a lot of resources, you won’t be able to run many copies of it on a SIMD to hide latency.</a:t>
            </a:r>
            <a:endParaRPr/>
          </a:p>
          <a:p>
            <a:pPr indent="-317500" lvl="0" marL="457200" rtl="0">
              <a:spcBef>
                <a:spcPts val="0"/>
              </a:spcBef>
              <a:spcAft>
                <a:spcPts val="0"/>
              </a:spcAft>
              <a:buSzPts val="1400"/>
              <a:buChar char="●"/>
            </a:pPr>
            <a:r>
              <a:rPr lang="en"/>
              <a:t>RGP will give you hints about how close you are to running another wave for a specific pipeline.</a:t>
            </a:r>
            <a:endParaRPr/>
          </a:p>
          <a:p>
            <a:pPr indent="-317500" lvl="0" marL="457200" rtl="0">
              <a:spcBef>
                <a:spcPts val="0"/>
              </a:spcBef>
              <a:spcAft>
                <a:spcPts val="0"/>
              </a:spcAft>
              <a:buSzPts val="1400"/>
              <a:buChar char="●"/>
            </a:pPr>
            <a:r>
              <a:rPr lang="en"/>
              <a:t>That draw might look something like the SIMD below in actual execution if you filled the entire gpu with work from this particular pipeline.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86" name="Shape 486"/>
        <p:cNvGrpSpPr/>
        <p:nvPr/>
      </p:nvGrpSpPr>
      <p:grpSpPr>
        <a:xfrm>
          <a:off x="0" y="0"/>
          <a:ext cx="0" cy="0"/>
          <a:chOff x="0" y="0"/>
          <a:chExt cx="0" cy="0"/>
        </a:xfrm>
      </p:grpSpPr>
      <p:sp>
        <p:nvSpPr>
          <p:cNvPr id="487" name="Shape 48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88" name="Shape 4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Scrolling through the shaders in the pipeline view can help you identify easy targets like this one where you only have to do a small amount of work to get another wave out of the shader.</a:t>
            </a:r>
            <a:endParaRPr/>
          </a:p>
          <a:p>
            <a:pPr indent="-317500" lvl="0" marL="457200" rtl="0">
              <a:spcBef>
                <a:spcPts val="0"/>
              </a:spcBef>
              <a:spcAft>
                <a:spcPts val="0"/>
              </a:spcAft>
              <a:buSzPts val="1400"/>
              <a:buChar char="●"/>
            </a:pPr>
            <a:r>
              <a:rPr lang="en"/>
              <a:t>This shader only needs to drop the vector register count by 2 in order to get another wave.</a:t>
            </a:r>
            <a:endParaRPr/>
          </a:p>
          <a:p>
            <a:pPr indent="-317500" lvl="0" marL="457200" rtl="0">
              <a:spcBef>
                <a:spcPts val="0"/>
              </a:spcBef>
              <a:spcAft>
                <a:spcPts val="0"/>
              </a:spcAft>
              <a:buSzPts val="1400"/>
              <a:buChar char="●"/>
            </a:pPr>
            <a:r>
              <a:rPr lang="en"/>
              <a:t>Optimizing register usage inside a shader is a big enough topic by itself so I’ll leave the details for another time!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4" name="Shape 494"/>
        <p:cNvGrpSpPr/>
        <p:nvPr/>
      </p:nvGrpSpPr>
      <p:grpSpPr>
        <a:xfrm>
          <a:off x="0" y="0"/>
          <a:ext cx="0" cy="0"/>
          <a:chOff x="0" y="0"/>
          <a:chExt cx="0" cy="0"/>
        </a:xfrm>
      </p:grpSpPr>
      <p:sp>
        <p:nvSpPr>
          <p:cNvPr id="495" name="Shape 495"/>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496" name="Shape 49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Anyways, b</a:t>
            </a:r>
            <a:r>
              <a:rPr lang="en"/>
              <a:t>ack to the wavefront view. What else do we have left?</a:t>
            </a:r>
            <a:endParaRPr/>
          </a:p>
          <a:p>
            <a:pPr indent="-317500" lvl="0" marL="457200" rtl="0">
              <a:spcBef>
                <a:spcPts val="0"/>
              </a:spcBef>
              <a:spcAft>
                <a:spcPts val="0"/>
              </a:spcAft>
              <a:buSzPts val="1400"/>
              <a:buChar char="●"/>
            </a:pPr>
            <a:r>
              <a:rPr lang="en"/>
              <a:t>Well it turns out that all three of these spots are related in a way… Let’s take a look.</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7" name="Shape 507"/>
        <p:cNvGrpSpPr/>
        <p:nvPr/>
      </p:nvGrpSpPr>
      <p:grpSpPr>
        <a:xfrm>
          <a:off x="0" y="0"/>
          <a:ext cx="0" cy="0"/>
          <a:chOff x="0" y="0"/>
          <a:chExt cx="0" cy="0"/>
        </a:xfrm>
      </p:grpSpPr>
      <p:sp>
        <p:nvSpPr>
          <p:cNvPr id="508" name="Shape 508"/>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09" name="Shape 509"/>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So we’ve got a few issues here, let’s try solving the occupancy issue first.</a:t>
            </a:r>
            <a:endParaRPr/>
          </a:p>
          <a:p>
            <a:pPr indent="-317500" lvl="0" marL="457200" rtl="0">
              <a:spcBef>
                <a:spcPts val="0"/>
              </a:spcBef>
              <a:spcAft>
                <a:spcPts val="0"/>
              </a:spcAft>
              <a:buSzPts val="1400"/>
              <a:buChar char="●"/>
            </a:pPr>
            <a:r>
              <a:rPr lang="en"/>
              <a:t>What can we do about the shadow pass? It takes forever and barely uses the shader cores since it’s mostly fixed function work.</a:t>
            </a:r>
            <a:endParaRPr/>
          </a:p>
          <a:p>
            <a:pPr indent="-317500" lvl="0" marL="457200" rtl="0">
              <a:spcBef>
                <a:spcPts val="0"/>
              </a:spcBef>
              <a:spcAft>
                <a:spcPts val="0"/>
              </a:spcAft>
              <a:buSzPts val="1400"/>
              <a:buChar char="●"/>
            </a:pPr>
            <a:r>
              <a:rPr lang="en"/>
              <a:t>The SSAO pass also takes a long time, and it uses a decent amount of ALU.</a:t>
            </a:r>
            <a:endParaRPr/>
          </a:p>
          <a:p>
            <a:pPr indent="-317500" lvl="0" marL="457200" rtl="0">
              <a:spcBef>
                <a:spcPts val="0"/>
              </a:spcBef>
              <a:spcAft>
                <a:spcPts val="0"/>
              </a:spcAft>
              <a:buSzPts val="1400"/>
              <a:buChar char="●"/>
            </a:pPr>
            <a:r>
              <a:rPr lang="en"/>
              <a:t>If only we could mix them somehow...</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0" name="Shape 520"/>
        <p:cNvGrpSpPr/>
        <p:nvPr/>
      </p:nvGrpSpPr>
      <p:grpSpPr>
        <a:xfrm>
          <a:off x="0" y="0"/>
          <a:ext cx="0" cy="0"/>
          <a:chOff x="0" y="0"/>
          <a:chExt cx="0" cy="0"/>
        </a:xfrm>
      </p:grpSpPr>
      <p:sp>
        <p:nvSpPr>
          <p:cNvPr id="521" name="Shape 521"/>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22" name="Shape 52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6" name="Shape 526"/>
        <p:cNvGrpSpPr/>
        <p:nvPr/>
      </p:nvGrpSpPr>
      <p:grpSpPr>
        <a:xfrm>
          <a:off x="0" y="0"/>
          <a:ext cx="0" cy="0"/>
          <a:chOff x="0" y="0"/>
          <a:chExt cx="0" cy="0"/>
        </a:xfrm>
      </p:grpSpPr>
      <p:sp>
        <p:nvSpPr>
          <p:cNvPr id="527" name="Shape 52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28" name="Shape 52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2" name="Shape 532"/>
        <p:cNvGrpSpPr/>
        <p:nvPr/>
      </p:nvGrpSpPr>
      <p:grpSpPr>
        <a:xfrm>
          <a:off x="0" y="0"/>
          <a:ext cx="0" cy="0"/>
          <a:chOff x="0" y="0"/>
          <a:chExt cx="0" cy="0"/>
        </a:xfrm>
      </p:grpSpPr>
      <p:sp>
        <p:nvSpPr>
          <p:cNvPr id="533" name="Shape 533"/>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34" name="Shape 53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8" name="Shape 538"/>
        <p:cNvGrpSpPr/>
        <p:nvPr/>
      </p:nvGrpSpPr>
      <p:grpSpPr>
        <a:xfrm>
          <a:off x="0" y="0"/>
          <a:ext cx="0" cy="0"/>
          <a:chOff x="0" y="0"/>
          <a:chExt cx="0" cy="0"/>
        </a:xfrm>
      </p:grpSpPr>
      <p:sp>
        <p:nvSpPr>
          <p:cNvPr id="539" name="Shape 539"/>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40" name="Shape 540"/>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 name="Shape 544"/>
        <p:cNvGrpSpPr/>
        <p:nvPr/>
      </p:nvGrpSpPr>
      <p:grpSpPr>
        <a:xfrm>
          <a:off x="0" y="0"/>
          <a:ext cx="0" cy="0"/>
          <a:chOff x="0" y="0"/>
          <a:chExt cx="0" cy="0"/>
        </a:xfrm>
      </p:grpSpPr>
      <p:sp>
        <p:nvSpPr>
          <p:cNvPr id="545" name="Shape 545"/>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46" name="Shape 546"/>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0" name="Shape 550"/>
        <p:cNvGrpSpPr/>
        <p:nvPr/>
      </p:nvGrpSpPr>
      <p:grpSpPr>
        <a:xfrm>
          <a:off x="0" y="0"/>
          <a:ext cx="0" cy="0"/>
          <a:chOff x="0" y="0"/>
          <a:chExt cx="0" cy="0"/>
        </a:xfrm>
      </p:grpSpPr>
      <p:sp>
        <p:nvSpPr>
          <p:cNvPr id="551" name="Shape 551"/>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52" name="Shape 55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 name="Shape 556"/>
        <p:cNvGrpSpPr/>
        <p:nvPr/>
      </p:nvGrpSpPr>
      <p:grpSpPr>
        <a:xfrm>
          <a:off x="0" y="0"/>
          <a:ext cx="0" cy="0"/>
          <a:chOff x="0" y="0"/>
          <a:chExt cx="0" cy="0"/>
        </a:xfrm>
      </p:grpSpPr>
      <p:sp>
        <p:nvSpPr>
          <p:cNvPr id="557" name="Shape 55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58" name="Shape 55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Interestingly enough, the results depend on the resolution.</a:t>
            </a:r>
            <a:endParaRPr/>
          </a:p>
          <a:p>
            <a:pPr indent="-317500" lvl="0" marL="457200" rtl="0">
              <a:spcBef>
                <a:spcPts val="0"/>
              </a:spcBef>
              <a:spcAft>
                <a:spcPts val="0"/>
              </a:spcAft>
              <a:buSzPts val="1400"/>
              <a:buChar char="●"/>
            </a:pPr>
            <a:r>
              <a:rPr lang="en"/>
              <a:t>At lower resolutions, GFX overlap is faster due to the fixed overhead related to queue semaphores and separate command buffers that’s involved with async compute.</a:t>
            </a:r>
            <a:endParaRPr/>
          </a:p>
          <a:p>
            <a:pPr indent="-317500" lvl="0" marL="457200" rtl="0">
              <a:spcBef>
                <a:spcPts val="0"/>
              </a:spcBef>
              <a:spcAft>
                <a:spcPts val="0"/>
              </a:spcAft>
              <a:buSzPts val="1400"/>
              <a:buChar char="●"/>
            </a:pPr>
            <a:r>
              <a:rPr lang="en"/>
              <a:t>At higher resolutions, async compute is faster because it actually runs faster / better than the graphics overlap and the fixed costs are small enough to be covered by the increased cost of 4k.</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2" name="Shape 562"/>
        <p:cNvGrpSpPr/>
        <p:nvPr/>
      </p:nvGrpSpPr>
      <p:grpSpPr>
        <a:xfrm>
          <a:off x="0" y="0"/>
          <a:ext cx="0" cy="0"/>
          <a:chOff x="0" y="0"/>
          <a:chExt cx="0" cy="0"/>
        </a:xfrm>
      </p:grpSpPr>
      <p:sp>
        <p:nvSpPr>
          <p:cNvPr id="563" name="Shape 563"/>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64" name="Shape 564"/>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One last thing, make sure you check out the built in help in RGP!</a:t>
            </a:r>
            <a:endParaRPr/>
          </a:p>
          <a:p>
            <a:pPr indent="-317500" lvl="0" marL="457200" rtl="0">
              <a:spcBef>
                <a:spcPts val="0"/>
              </a:spcBef>
              <a:spcAft>
                <a:spcPts val="0"/>
              </a:spcAft>
              <a:buSzPts val="1400"/>
              <a:buChar char="●"/>
            </a:pPr>
            <a:r>
              <a:rPr lang="en"/>
              <a:t>It’s really nice! I don’t typically bother with built in help CHM/HTML pages but this one is definitely worth a look!</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0" name="Shape 570"/>
        <p:cNvGrpSpPr/>
        <p:nvPr/>
      </p:nvGrpSpPr>
      <p:grpSpPr>
        <a:xfrm>
          <a:off x="0" y="0"/>
          <a:ext cx="0" cy="0"/>
          <a:chOff x="0" y="0"/>
          <a:chExt cx="0" cy="0"/>
        </a:xfrm>
      </p:grpSpPr>
      <p:sp>
        <p:nvSpPr>
          <p:cNvPr id="571" name="Shape 571"/>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72" name="Shape 572"/>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Shape 57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78" name="Shape 57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1" name="Shape 581"/>
        <p:cNvGrpSpPr/>
        <p:nvPr/>
      </p:nvGrpSpPr>
      <p:grpSpPr>
        <a:xfrm>
          <a:off x="0" y="0"/>
          <a:ext cx="0" cy="0"/>
          <a:chOff x="0" y="0"/>
          <a:chExt cx="0" cy="0"/>
        </a:xfrm>
      </p:grpSpPr>
      <p:sp>
        <p:nvSpPr>
          <p:cNvPr id="582" name="Shape 582"/>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83" name="Shape 583"/>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6" name="Shape 586"/>
        <p:cNvGrpSpPr/>
        <p:nvPr/>
      </p:nvGrpSpPr>
      <p:grpSpPr>
        <a:xfrm>
          <a:off x="0" y="0"/>
          <a:ext cx="0" cy="0"/>
          <a:chOff x="0" y="0"/>
          <a:chExt cx="0" cy="0"/>
        </a:xfrm>
      </p:grpSpPr>
      <p:sp>
        <p:nvSpPr>
          <p:cNvPr id="587" name="Shape 587"/>
          <p:cNvSpPr/>
          <p:nvPr>
            <p:ph idx="2" type="sldImg"/>
          </p:nvPr>
        </p:nvSpPr>
        <p:spPr>
          <a:xfrm>
            <a:off x="381188" y="685800"/>
            <a:ext cx="6096300" cy="3429000"/>
          </a:xfrm>
          <a:custGeom>
            <a:pathLst>
              <a:path extrusionOk="0" h="120000" w="120000">
                <a:moveTo>
                  <a:pt x="0" y="0"/>
                </a:moveTo>
                <a:lnTo>
                  <a:pt x="120000" y="0"/>
                </a:lnTo>
                <a:lnTo>
                  <a:pt x="120000" y="120000"/>
                </a:lnTo>
                <a:lnTo>
                  <a:pt x="0" y="120000"/>
                </a:lnTo>
                <a:close/>
              </a:path>
            </a:pathLst>
          </a:custGeom>
        </p:spPr>
      </p:sp>
      <p:sp>
        <p:nvSpPr>
          <p:cNvPr id="588" name="Shape 588"/>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spcBef>
                <a:spcPts val="0"/>
              </a:spcBef>
              <a:spcAft>
                <a:spcPts val="0"/>
              </a:spcAft>
              <a:buSzPts val="1400"/>
              <a:buChar char="●"/>
            </a:pPr>
            <a:r>
              <a:rPr lang="en"/>
              <a:t>Didn’t have time to get to this one here, but it’d be nice to convert the pixel shaders in between those compute shaders into compute shaders as well.</a:t>
            </a:r>
            <a:endParaRPr/>
          </a:p>
          <a:p>
            <a:pPr indent="-317500" lvl="0" marL="457200" rtl="0">
              <a:spcBef>
                <a:spcPts val="0"/>
              </a:spcBef>
              <a:spcAft>
                <a:spcPts val="0"/>
              </a:spcAft>
              <a:buSzPts val="1400"/>
              <a:buChar char="●"/>
            </a:pPr>
            <a:r>
              <a:rPr lang="en"/>
              <a:t>This would allow the gpu to avoid switching between graphics and compute pipelines and it might result in some small gains.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spTree>
      <p:nvGrpSpPr>
        <p:cNvPr id="9" name="Shape 9"/>
        <p:cNvGrpSpPr/>
        <p:nvPr/>
      </p:nvGrpSpPr>
      <p:grpSpPr>
        <a:xfrm>
          <a:off x="0" y="0"/>
          <a:ext cx="0" cy="0"/>
          <a:chOff x="0" y="0"/>
          <a:chExt cx="0" cy="0"/>
        </a:xfrm>
      </p:grpSpPr>
      <p:sp>
        <p:nvSpPr>
          <p:cNvPr id="10" name="Shape 10"/>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nvGrpSpPr>
          <p:cNvPr id="11" name="Shape 11"/>
          <p:cNvGrpSpPr/>
          <p:nvPr/>
        </p:nvGrpSpPr>
        <p:grpSpPr>
          <a:xfrm>
            <a:off x="0" y="490"/>
            <a:ext cx="5153705" cy="5134399"/>
            <a:chOff x="0" y="75"/>
            <a:chExt cx="5153705" cy="5152950"/>
          </a:xfrm>
        </p:grpSpPr>
        <p:sp>
          <p:nvSpPr>
            <p:cNvPr id="12" name="Shape 1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3" name="Shape 13"/>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4" name="Shape 14"/>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5" name="Shape 15"/>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16" name="Shape 16"/>
          <p:cNvSpPr txBox="1"/>
          <p:nvPr>
            <p:ph type="ctrTitle"/>
          </p:nvPr>
        </p:nvSpPr>
        <p:spPr>
          <a:xfrm>
            <a:off x="3537150" y="1578400"/>
            <a:ext cx="5017500" cy="1578900"/>
          </a:xfrm>
          <a:prstGeom prst="rect">
            <a:avLst/>
          </a:prstGeom>
        </p:spPr>
        <p:txBody>
          <a:bodyPr anchorCtr="0" anchor="t" bIns="91425" lIns="91425" spcFirstLastPara="1" rIns="91425" wrap="square" tIns="91425"/>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Shape 17"/>
          <p:cNvSpPr txBox="1"/>
          <p:nvPr>
            <p:ph idx="1" type="subTitle"/>
          </p:nvPr>
        </p:nvSpPr>
        <p:spPr>
          <a:xfrm>
            <a:off x="5083950" y="3924925"/>
            <a:ext cx="34707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Shape 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spTree>
      <p:nvGrpSpPr>
        <p:cNvPr id="19" name="Shape 19"/>
        <p:cNvGrpSpPr/>
        <p:nvPr/>
      </p:nvGrpSpPr>
      <p:grpSpPr>
        <a:xfrm>
          <a:off x="0" y="0"/>
          <a:ext cx="0" cy="0"/>
          <a:chOff x="0" y="0"/>
          <a:chExt cx="0" cy="0"/>
        </a:xfrm>
      </p:grpSpPr>
      <p:grpSp>
        <p:nvGrpSpPr>
          <p:cNvPr id="20" name="Shape 20"/>
          <p:cNvGrpSpPr/>
          <p:nvPr/>
        </p:nvGrpSpPr>
        <p:grpSpPr>
          <a:xfrm>
            <a:off x="4406400" y="0"/>
            <a:ext cx="4737600" cy="5143065"/>
            <a:chOff x="4406400" y="0"/>
            <a:chExt cx="4737600" cy="5143065"/>
          </a:xfrm>
        </p:grpSpPr>
        <p:sp>
          <p:nvSpPr>
            <p:cNvPr id="21" name="Shape 2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 name="Shape 22"/>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 name="Shape 2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4" name="Shape 24"/>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5" name="Shape 25"/>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6" name="Shape 26"/>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7" name="Shape 27"/>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8" name="Shape 28"/>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9" name="Shape 29"/>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0" name="Shape 30"/>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1" name="Shape 3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 name="Shape 32"/>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3" name="Shape 3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4" name="Shape 34"/>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 name="Shape 35"/>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6" name="Shape 36"/>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 name="Shape 37"/>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 name="Shape 38"/>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39" name="Shape 39"/>
          <p:cNvSpPr txBox="1"/>
          <p:nvPr>
            <p:ph type="title"/>
          </p:nvPr>
        </p:nvSpPr>
        <p:spPr>
          <a:xfrm>
            <a:off x="823850" y="2053000"/>
            <a:ext cx="4587000" cy="11487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Shape 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41" name="Shape 41"/>
        <p:cNvGrpSpPr/>
        <p:nvPr/>
      </p:nvGrpSpPr>
      <p:grpSpPr>
        <a:xfrm>
          <a:off x="0" y="0"/>
          <a:ext cx="0" cy="0"/>
          <a:chOff x="0" y="0"/>
          <a:chExt cx="0" cy="0"/>
        </a:xfrm>
      </p:grpSpPr>
      <p:grpSp>
        <p:nvGrpSpPr>
          <p:cNvPr id="42" name="Shape 42"/>
          <p:cNvGrpSpPr/>
          <p:nvPr/>
        </p:nvGrpSpPr>
        <p:grpSpPr>
          <a:xfrm>
            <a:off x="0" y="381001"/>
            <a:ext cx="1037850" cy="1016287"/>
            <a:chOff x="0" y="381001"/>
            <a:chExt cx="1037850" cy="1016287"/>
          </a:xfrm>
        </p:grpSpPr>
        <p:sp>
          <p:nvSpPr>
            <p:cNvPr id="43" name="Shape 4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4" name="Shape 4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45" name="Shape 45"/>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Shape 46"/>
          <p:cNvSpPr txBox="1"/>
          <p:nvPr>
            <p:ph idx="1" type="body"/>
          </p:nvPr>
        </p:nvSpPr>
        <p:spPr>
          <a:xfrm>
            <a:off x="1297500" y="1567550"/>
            <a:ext cx="70389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7" name="Shape 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48" name="Shape 48"/>
        <p:cNvGrpSpPr/>
        <p:nvPr/>
      </p:nvGrpSpPr>
      <p:grpSpPr>
        <a:xfrm>
          <a:off x="0" y="0"/>
          <a:ext cx="0" cy="0"/>
          <a:chOff x="0" y="0"/>
          <a:chExt cx="0" cy="0"/>
        </a:xfrm>
      </p:grpSpPr>
      <p:grpSp>
        <p:nvGrpSpPr>
          <p:cNvPr id="49" name="Shape 49"/>
          <p:cNvGrpSpPr/>
          <p:nvPr/>
        </p:nvGrpSpPr>
        <p:grpSpPr>
          <a:xfrm>
            <a:off x="0" y="381001"/>
            <a:ext cx="1037850" cy="1016287"/>
            <a:chOff x="0" y="381001"/>
            <a:chExt cx="1037850" cy="1016287"/>
          </a:xfrm>
        </p:grpSpPr>
        <p:sp>
          <p:nvSpPr>
            <p:cNvPr id="50" name="Shape 50"/>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 name="Shape 51"/>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52" name="Shape 52"/>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Shape 53"/>
          <p:cNvSpPr txBox="1"/>
          <p:nvPr>
            <p:ph idx="1" type="body"/>
          </p:nvPr>
        </p:nvSpPr>
        <p:spPr>
          <a:xfrm>
            <a:off x="1297500"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4" name="Shape 54"/>
          <p:cNvSpPr txBox="1"/>
          <p:nvPr>
            <p:ph idx="2" type="body"/>
          </p:nvPr>
        </p:nvSpPr>
        <p:spPr>
          <a:xfrm>
            <a:off x="4933221" y="1567550"/>
            <a:ext cx="3403200" cy="2911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Shape 5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56" name="Shape 56"/>
        <p:cNvGrpSpPr/>
        <p:nvPr/>
      </p:nvGrpSpPr>
      <p:grpSpPr>
        <a:xfrm>
          <a:off x="0" y="0"/>
          <a:ext cx="0" cy="0"/>
          <a:chOff x="0" y="0"/>
          <a:chExt cx="0" cy="0"/>
        </a:xfrm>
      </p:grpSpPr>
      <p:grpSp>
        <p:nvGrpSpPr>
          <p:cNvPr id="57" name="Shape 57"/>
          <p:cNvGrpSpPr/>
          <p:nvPr/>
        </p:nvGrpSpPr>
        <p:grpSpPr>
          <a:xfrm>
            <a:off x="0" y="381001"/>
            <a:ext cx="1037850" cy="1016287"/>
            <a:chOff x="0" y="381001"/>
            <a:chExt cx="1037850" cy="1016287"/>
          </a:xfrm>
        </p:grpSpPr>
        <p:sp>
          <p:nvSpPr>
            <p:cNvPr id="58" name="Shape 58"/>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9" name="Shape 5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60" name="Shape 60"/>
          <p:cNvSpPr txBox="1"/>
          <p:nvPr>
            <p:ph type="title"/>
          </p:nvPr>
        </p:nvSpPr>
        <p:spPr>
          <a:xfrm>
            <a:off x="1297500" y="393750"/>
            <a:ext cx="7038900" cy="914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Shape 6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62" name="Shape 62"/>
        <p:cNvGrpSpPr/>
        <p:nvPr/>
      </p:nvGrpSpPr>
      <p:grpSpPr>
        <a:xfrm>
          <a:off x="0" y="0"/>
          <a:ext cx="0" cy="0"/>
          <a:chOff x="0" y="0"/>
          <a:chExt cx="0" cy="0"/>
        </a:xfrm>
      </p:grpSpPr>
      <p:grpSp>
        <p:nvGrpSpPr>
          <p:cNvPr id="63" name="Shape 63"/>
          <p:cNvGrpSpPr/>
          <p:nvPr/>
        </p:nvGrpSpPr>
        <p:grpSpPr>
          <a:xfrm>
            <a:off x="0" y="381001"/>
            <a:ext cx="1037850" cy="1016287"/>
            <a:chOff x="0" y="381001"/>
            <a:chExt cx="1037850" cy="1016287"/>
          </a:xfrm>
        </p:grpSpPr>
        <p:sp>
          <p:nvSpPr>
            <p:cNvPr id="64" name="Shape 6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5" name="Shape 6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66" name="Shape 66"/>
          <p:cNvSpPr txBox="1"/>
          <p:nvPr>
            <p:ph type="title"/>
          </p:nvPr>
        </p:nvSpPr>
        <p:spPr>
          <a:xfrm>
            <a:off x="1297500" y="393750"/>
            <a:ext cx="3798900" cy="14931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Shape 67"/>
          <p:cNvSpPr txBox="1"/>
          <p:nvPr>
            <p:ph idx="1" type="body"/>
          </p:nvPr>
        </p:nvSpPr>
        <p:spPr>
          <a:xfrm>
            <a:off x="1297500" y="1972550"/>
            <a:ext cx="3798900" cy="2415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8" name="Shape 6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spTree>
      <p:nvGrpSpPr>
        <p:cNvPr id="69" name="Shape 69"/>
        <p:cNvGrpSpPr/>
        <p:nvPr/>
      </p:nvGrpSpPr>
      <p:grpSpPr>
        <a:xfrm>
          <a:off x="0" y="0"/>
          <a:ext cx="0" cy="0"/>
          <a:chOff x="0" y="0"/>
          <a:chExt cx="0" cy="0"/>
        </a:xfrm>
      </p:grpSpPr>
      <p:grpSp>
        <p:nvGrpSpPr>
          <p:cNvPr id="70" name="Shape 70"/>
          <p:cNvGrpSpPr/>
          <p:nvPr/>
        </p:nvGrpSpPr>
        <p:grpSpPr>
          <a:xfrm>
            <a:off x="4406400" y="0"/>
            <a:ext cx="4737600" cy="5143500"/>
            <a:chOff x="4406400" y="0"/>
            <a:chExt cx="4737600" cy="5143500"/>
          </a:xfrm>
        </p:grpSpPr>
        <p:sp>
          <p:nvSpPr>
            <p:cNvPr id="71" name="Shape 71"/>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2" name="Shape 72"/>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3" name="Shape 73"/>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4" name="Shape 74"/>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5" name="Shape 75"/>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6" name="Shape 76"/>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7" name="Shape 77"/>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8" name="Shape 7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79" name="Shape 79"/>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0" name="Shape 80"/>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1" name="Shape 81"/>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2" name="Shape 82"/>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3" name="Shape 83"/>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4" name="Shape 84"/>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5" name="Shape 85"/>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6" name="Shape 86"/>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7" name="Shape 87"/>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88" name="Shape 8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89" name="Shape 89"/>
          <p:cNvSpPr txBox="1"/>
          <p:nvPr>
            <p:ph type="title"/>
          </p:nvPr>
        </p:nvSpPr>
        <p:spPr>
          <a:xfrm>
            <a:off x="823850" y="866775"/>
            <a:ext cx="4587000" cy="3521100"/>
          </a:xfrm>
          <a:prstGeom prst="rect">
            <a:avLst/>
          </a:prstGeom>
        </p:spPr>
        <p:txBody>
          <a:bodyPr anchorCtr="0" anchor="ctr"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Shape 9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91" name="Shape 91"/>
        <p:cNvGrpSpPr/>
        <p:nvPr/>
      </p:nvGrpSpPr>
      <p:grpSpPr>
        <a:xfrm>
          <a:off x="0" y="0"/>
          <a:ext cx="0" cy="0"/>
          <a:chOff x="0" y="0"/>
          <a:chExt cx="0" cy="0"/>
        </a:xfrm>
      </p:grpSpPr>
      <p:grpSp>
        <p:nvGrpSpPr>
          <p:cNvPr id="92" name="Shape 92"/>
          <p:cNvGrpSpPr/>
          <p:nvPr/>
        </p:nvGrpSpPr>
        <p:grpSpPr>
          <a:xfrm>
            <a:off x="0" y="381001"/>
            <a:ext cx="1037850" cy="1016287"/>
            <a:chOff x="0" y="381001"/>
            <a:chExt cx="1037850" cy="1016287"/>
          </a:xfrm>
        </p:grpSpPr>
        <p:sp>
          <p:nvSpPr>
            <p:cNvPr id="93" name="Shape 9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94" name="Shape 9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95" name="Shape 95"/>
          <p:cNvSpPr txBox="1"/>
          <p:nvPr>
            <p:ph type="title"/>
          </p:nvPr>
        </p:nvSpPr>
        <p:spPr>
          <a:xfrm>
            <a:off x="1297500" y="1658325"/>
            <a:ext cx="3036300" cy="1751700"/>
          </a:xfrm>
          <a:prstGeom prst="rect">
            <a:avLst/>
          </a:prstGeom>
        </p:spPr>
        <p:txBody>
          <a:bodyPr anchorCtr="0" anchor="t"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Shape 96"/>
          <p:cNvSpPr txBox="1"/>
          <p:nvPr>
            <p:ph idx="1" type="subTitle"/>
          </p:nvPr>
        </p:nvSpPr>
        <p:spPr>
          <a:xfrm>
            <a:off x="1297500" y="3538000"/>
            <a:ext cx="3036300" cy="506100"/>
          </a:xfrm>
          <a:prstGeom prst="rect">
            <a:avLst/>
          </a:prstGeom>
        </p:spPr>
        <p:txBody>
          <a:bodyPr anchorCtr="0" anchor="t" bIns="91425" lIns="91425" spcFirstLastPara="1" rIns="91425" wrap="square" tIns="91425"/>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Shape 97"/>
          <p:cNvSpPr txBox="1"/>
          <p:nvPr>
            <p:ph idx="2" type="body"/>
          </p:nvPr>
        </p:nvSpPr>
        <p:spPr>
          <a:xfrm>
            <a:off x="4648200" y="1696600"/>
            <a:ext cx="3676800" cy="2347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98" name="Shape 9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99" name="Shape 99"/>
        <p:cNvGrpSpPr/>
        <p:nvPr/>
      </p:nvGrpSpPr>
      <p:grpSpPr>
        <a:xfrm>
          <a:off x="0" y="0"/>
          <a:ext cx="0" cy="0"/>
          <a:chOff x="0" y="0"/>
          <a:chExt cx="0" cy="0"/>
        </a:xfrm>
      </p:grpSpPr>
      <p:grpSp>
        <p:nvGrpSpPr>
          <p:cNvPr id="100" name="Shape 100"/>
          <p:cNvGrpSpPr/>
          <p:nvPr/>
        </p:nvGrpSpPr>
        <p:grpSpPr>
          <a:xfrm>
            <a:off x="0" y="4128572"/>
            <a:ext cx="698925" cy="684657"/>
            <a:chOff x="0" y="3785672"/>
            <a:chExt cx="698925" cy="684657"/>
          </a:xfrm>
        </p:grpSpPr>
        <p:sp>
          <p:nvSpPr>
            <p:cNvPr id="101" name="Shape 101"/>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02" name="Shape 102"/>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103" name="Shape 103"/>
          <p:cNvSpPr txBox="1"/>
          <p:nvPr>
            <p:ph idx="1" type="body"/>
          </p:nvPr>
        </p:nvSpPr>
        <p:spPr>
          <a:xfrm>
            <a:off x="812725" y="4305375"/>
            <a:ext cx="6936000" cy="523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300"/>
              <a:buNone/>
              <a:defRPr/>
            </a:lvl1pPr>
          </a:lstStyle>
          <a:p/>
        </p:txBody>
      </p:sp>
      <p:sp>
        <p:nvSpPr>
          <p:cNvPr id="104" name="Shape 10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spTree>
      <p:nvGrpSpPr>
        <p:cNvPr id="105" name="Shape 105"/>
        <p:cNvGrpSpPr/>
        <p:nvPr/>
      </p:nvGrpSpPr>
      <p:grpSpPr>
        <a:xfrm>
          <a:off x="0" y="0"/>
          <a:ext cx="0" cy="0"/>
          <a:chOff x="0" y="0"/>
          <a:chExt cx="0" cy="0"/>
        </a:xfrm>
      </p:grpSpPr>
      <p:grpSp>
        <p:nvGrpSpPr>
          <p:cNvPr id="106" name="Shape 106"/>
          <p:cNvGrpSpPr/>
          <p:nvPr/>
        </p:nvGrpSpPr>
        <p:grpSpPr>
          <a:xfrm>
            <a:off x="4406400" y="0"/>
            <a:ext cx="4737600" cy="5143065"/>
            <a:chOff x="4406400" y="0"/>
            <a:chExt cx="4737600" cy="5143065"/>
          </a:xfrm>
        </p:grpSpPr>
        <p:sp>
          <p:nvSpPr>
            <p:cNvPr id="107" name="Shape 107"/>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08" name="Shape 108"/>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09" name="Shape 109"/>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0" name="Shape 110"/>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1" name="Shape 1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2" name="Shape 112"/>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3" name="Shape 11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4" name="Shape 114"/>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5" name="Shape 115"/>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6" name="Shape 116"/>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7" name="Shape 117"/>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8" name="Shape 118"/>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19" name="Shape 119"/>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0" name="Shape 120"/>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1" name="Shape 12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2" name="Shape 122"/>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3" name="Shape 12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4" name="Shape 124"/>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grpSp>
      <p:sp>
        <p:nvSpPr>
          <p:cNvPr id="125" name="Shape 125"/>
          <p:cNvSpPr txBox="1"/>
          <p:nvPr>
            <p:ph type="title"/>
          </p:nvPr>
        </p:nvSpPr>
        <p:spPr>
          <a:xfrm>
            <a:off x="823850" y="1284675"/>
            <a:ext cx="4776000" cy="1300800"/>
          </a:xfrm>
          <a:prstGeom prst="rect">
            <a:avLst/>
          </a:prstGeom>
        </p:spPr>
        <p:txBody>
          <a:bodyPr anchorCtr="0" anchor="t" bIns="91425" lIns="91425" spcFirstLastPara="1" rIns="91425" wrap="square" tIns="91425"/>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p:txBody>
      </p:sp>
      <p:sp>
        <p:nvSpPr>
          <p:cNvPr id="126" name="Shape 126"/>
          <p:cNvSpPr txBox="1"/>
          <p:nvPr>
            <p:ph idx="1" type="body"/>
          </p:nvPr>
        </p:nvSpPr>
        <p:spPr>
          <a:xfrm>
            <a:off x="823850" y="2643124"/>
            <a:ext cx="4776000" cy="12189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Shape 1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128" name="Shape 128"/>
        <p:cNvGrpSpPr/>
        <p:nvPr/>
      </p:nvGrpSpPr>
      <p:grpSpPr>
        <a:xfrm>
          <a:off x="0" y="0"/>
          <a:ext cx="0" cy="0"/>
          <a:chOff x="0" y="0"/>
          <a:chExt cx="0" cy="0"/>
        </a:xfrm>
      </p:grpSpPr>
      <p:sp>
        <p:nvSpPr>
          <p:cNvPr id="129" name="Shape 1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focus">
    <p:bg>
      <p:bgPr>
        <a:solidFill>
          <a:schemeClr val="dk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Shape 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160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1600"/>
              </a:spcBef>
              <a:spcAft>
                <a:spcPts val="160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Shape 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p>
            <a:pPr indent="0" lvl="0" marL="0" algn="r">
              <a:spcBef>
                <a:spcPts val="0"/>
              </a:spcBef>
              <a:spcAft>
                <a:spcPts val="0"/>
              </a:spcAft>
              <a:buNone/>
            </a:pPr>
            <a:fld id="{00000000-1234-1234-1234-123412341234}" type="slidenum">
              <a:rPr lang="en" sz="1000">
                <a:solidFill>
                  <a:schemeClr val="lt1"/>
                </a:solidFill>
                <a:latin typeface="Lato"/>
                <a:ea typeface="Lato"/>
                <a:cs typeface="Lato"/>
                <a:sym typeface="Lato"/>
              </a:rPr>
              <a:t>‹#›</a:t>
            </a:fld>
            <a:endParaRPr sz="1000">
              <a:solidFill>
                <a:schemeClr val="lt1"/>
              </a:solidFill>
              <a:latin typeface="Lato"/>
              <a:ea typeface="Lato"/>
              <a:cs typeface="Lato"/>
              <a:sym typeface="Lato"/>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hyperlink" Target="https://www.pepisimeonov.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0.png"/><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1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2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3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2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2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2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2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29.png"/><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hyperlink" Target="https://gpuopen.com/gaming-product/radeon-gpu-profiler-rgp/" TargetMode="External"/><Relationship Id="rId4" Type="http://schemas.openxmlformats.org/officeDocument/2006/relationships/hyperlink" Target="https://github.com/GPUOpen-Drivers/AMDVLK" TargetMode="External"/><Relationship Id="rId5" Type="http://schemas.openxmlformats.org/officeDocument/2006/relationships/hyperlink" Target="https://www.youtube.com/watch?v=fS8MQhbnrvQ" TargetMode="External"/><Relationship Id="rId6" Type="http://schemas.openxmlformats.org/officeDocument/2006/relationships/hyperlink" Target="http://www.pouet.net/prod.php?which=72282"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3" name="Shape 133"/>
        <p:cNvGrpSpPr/>
        <p:nvPr/>
      </p:nvGrpSpPr>
      <p:grpSpPr>
        <a:xfrm>
          <a:off x="0" y="0"/>
          <a:ext cx="0" cy="0"/>
          <a:chOff x="0" y="0"/>
          <a:chExt cx="0" cy="0"/>
        </a:xfrm>
      </p:grpSpPr>
      <p:sp>
        <p:nvSpPr>
          <p:cNvPr id="134" name="Shape 134"/>
          <p:cNvSpPr txBox="1"/>
          <p:nvPr>
            <p:ph type="ctrTitle"/>
          </p:nvPr>
        </p:nvSpPr>
        <p:spPr>
          <a:xfrm>
            <a:off x="3054375" y="1121200"/>
            <a:ext cx="5997300" cy="15789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Optimization with Radeon GPU Profiler</a:t>
            </a:r>
            <a:endParaRPr/>
          </a:p>
        </p:txBody>
      </p:sp>
      <p:sp>
        <p:nvSpPr>
          <p:cNvPr id="135" name="Shape 135"/>
          <p:cNvSpPr txBox="1"/>
          <p:nvPr>
            <p:ph idx="1" type="subTitle"/>
          </p:nvPr>
        </p:nvSpPr>
        <p:spPr>
          <a:xfrm>
            <a:off x="5104425" y="3931775"/>
            <a:ext cx="3470700" cy="691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sz="1800"/>
              <a:t>Gregory Mitrano</a:t>
            </a:r>
            <a:endParaRPr sz="1800"/>
          </a:p>
          <a:p>
            <a:pPr indent="0" lvl="0" marL="0" rtl="0" algn="r">
              <a:spcBef>
                <a:spcPts val="0"/>
              </a:spcBef>
              <a:spcAft>
                <a:spcPts val="0"/>
              </a:spcAft>
              <a:buNone/>
            </a:pPr>
            <a:r>
              <a:t/>
            </a:r>
            <a:endParaRPr sz="1800"/>
          </a:p>
          <a:p>
            <a:pPr indent="0" lvl="0" marL="0" algn="r">
              <a:spcBef>
                <a:spcPts val="0"/>
              </a:spcBef>
              <a:spcAft>
                <a:spcPts val="0"/>
              </a:spcAft>
              <a:buNone/>
            </a:pPr>
            <a:r>
              <a:rPr lang="en" sz="1800"/>
              <a:t>gregory.mitrano@amd.com</a:t>
            </a:r>
            <a:endParaRPr sz="1800"/>
          </a:p>
        </p:txBody>
      </p:sp>
      <p:sp>
        <p:nvSpPr>
          <p:cNvPr id="136" name="Shape 136"/>
          <p:cNvSpPr txBox="1"/>
          <p:nvPr/>
        </p:nvSpPr>
        <p:spPr>
          <a:xfrm>
            <a:off x="4334300" y="2907750"/>
            <a:ext cx="3934500" cy="459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400">
                <a:solidFill>
                  <a:schemeClr val="lt1"/>
                </a:solidFill>
                <a:latin typeface="Montserrat"/>
                <a:ea typeface="Montserrat"/>
                <a:cs typeface="Montserrat"/>
                <a:sym typeface="Montserrat"/>
              </a:rPr>
              <a:t>A Vulkan Case Study</a:t>
            </a:r>
            <a:endParaRPr sz="2400">
              <a:solidFill>
                <a:schemeClr val="l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0" name="Shape 140"/>
        <p:cNvGrpSpPr/>
        <p:nvPr/>
      </p:nvGrpSpPr>
      <p:grpSpPr>
        <a:xfrm>
          <a:off x="0" y="0"/>
          <a:ext cx="0" cy="0"/>
          <a:chOff x="0" y="0"/>
          <a:chExt cx="0" cy="0"/>
        </a:xfrm>
      </p:grpSpPr>
      <p:sp>
        <p:nvSpPr>
          <p:cNvPr id="141" name="Shape 14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About Me</a:t>
            </a:r>
            <a:endParaRPr/>
          </a:p>
        </p:txBody>
      </p:sp>
      <p:sp>
        <p:nvSpPr>
          <p:cNvPr id="142" name="Shape 142"/>
          <p:cNvSpPr txBox="1"/>
          <p:nvPr>
            <p:ph idx="1" type="body"/>
          </p:nvPr>
        </p:nvSpPr>
        <p:spPr>
          <a:xfrm>
            <a:off x="746700" y="1415150"/>
            <a:ext cx="8030700" cy="2911200"/>
          </a:xfrm>
          <a:prstGeom prst="rect">
            <a:avLst/>
          </a:prstGeom>
        </p:spPr>
        <p:txBody>
          <a:bodyPr anchorCtr="0" anchor="t" bIns="91425" lIns="91425" spcFirstLastPara="1" rIns="91425" wrap="square" tIns="91425">
            <a:noAutofit/>
          </a:bodyPr>
          <a:lstStyle/>
          <a:p>
            <a:pPr indent="0" lvl="0" marL="0" rtl="0">
              <a:lnSpc>
                <a:spcPct val="115000"/>
              </a:lnSpc>
              <a:spcBef>
                <a:spcPts val="0"/>
              </a:spcBef>
              <a:spcAft>
                <a:spcPts val="0"/>
              </a:spcAft>
              <a:buNone/>
            </a:pPr>
            <a:r>
              <a:rPr lang="en" sz="1800"/>
              <a:t>Previous:</a:t>
            </a:r>
            <a:endParaRPr sz="1800"/>
          </a:p>
          <a:p>
            <a:pPr indent="-342900" lvl="0" marL="457200" rtl="0">
              <a:lnSpc>
                <a:spcPct val="115000"/>
              </a:lnSpc>
              <a:spcBef>
                <a:spcPts val="1600"/>
              </a:spcBef>
              <a:spcAft>
                <a:spcPts val="0"/>
              </a:spcAft>
              <a:buSzPts val="1800"/>
              <a:buChar char="-"/>
            </a:pPr>
            <a:r>
              <a:rPr lang="en" sz="1800"/>
              <a:t>Subatomic Studios</a:t>
            </a:r>
            <a:r>
              <a:rPr lang="en" sz="1800"/>
              <a:t> - </a:t>
            </a:r>
            <a:r>
              <a:rPr lang="en" sz="1800"/>
              <a:t>Game Developer / Graphics Programmer</a:t>
            </a:r>
            <a:endParaRPr sz="1800"/>
          </a:p>
          <a:p>
            <a:pPr indent="-342900" lvl="0" marL="457200" rtl="0">
              <a:lnSpc>
                <a:spcPct val="115000"/>
              </a:lnSpc>
              <a:spcBef>
                <a:spcPts val="0"/>
              </a:spcBef>
              <a:spcAft>
                <a:spcPts val="0"/>
              </a:spcAft>
              <a:buSzPts val="1800"/>
              <a:buChar char="-"/>
            </a:pPr>
            <a:r>
              <a:rPr lang="en" sz="1800"/>
              <a:t>Demoscene - Youth Uprising</a:t>
            </a:r>
            <a:endParaRPr sz="1800"/>
          </a:p>
          <a:p>
            <a:pPr indent="0" lvl="0" marL="0" rtl="0">
              <a:lnSpc>
                <a:spcPct val="115000"/>
              </a:lnSpc>
              <a:spcBef>
                <a:spcPts val="1600"/>
              </a:spcBef>
              <a:spcAft>
                <a:spcPts val="0"/>
              </a:spcAft>
              <a:buNone/>
            </a:pPr>
            <a:r>
              <a:rPr lang="en" sz="1800"/>
              <a:t>Current:</a:t>
            </a:r>
            <a:endParaRPr sz="1800"/>
          </a:p>
          <a:p>
            <a:pPr indent="-342900" lvl="0" marL="457200" rtl="0">
              <a:lnSpc>
                <a:spcPct val="115000"/>
              </a:lnSpc>
              <a:spcBef>
                <a:spcPts val="1600"/>
              </a:spcBef>
              <a:spcAft>
                <a:spcPts val="0"/>
              </a:spcAft>
              <a:buSzPts val="1800"/>
              <a:buChar char="-"/>
            </a:pPr>
            <a:r>
              <a:rPr lang="en" sz="1800"/>
              <a:t>AMD</a:t>
            </a:r>
            <a:endParaRPr sz="1800"/>
          </a:p>
          <a:p>
            <a:pPr indent="-342900" lvl="1" marL="914400" rtl="0">
              <a:lnSpc>
                <a:spcPct val="115000"/>
              </a:lnSpc>
              <a:spcBef>
                <a:spcPts val="0"/>
              </a:spcBef>
              <a:spcAft>
                <a:spcPts val="0"/>
              </a:spcAft>
              <a:buSzPts val="1800"/>
              <a:buChar char="-"/>
            </a:pPr>
            <a:r>
              <a:rPr lang="en" sz="1800"/>
              <a:t>DirectX Driver Engineer</a:t>
            </a:r>
            <a:endParaRPr sz="1800"/>
          </a:p>
          <a:p>
            <a:pPr indent="-342900" lvl="1" marL="914400" rtl="0">
              <a:lnSpc>
                <a:spcPct val="115000"/>
              </a:lnSpc>
              <a:spcBef>
                <a:spcPts val="0"/>
              </a:spcBef>
              <a:spcAft>
                <a:spcPts val="0"/>
              </a:spcAft>
              <a:buSzPts val="1800"/>
              <a:buChar char="-"/>
            </a:pPr>
            <a:r>
              <a:rPr lang="en" sz="1800"/>
              <a:t>Developer Driver</a:t>
            </a:r>
            <a:endParaRPr sz="1800"/>
          </a:p>
          <a:p>
            <a:pPr indent="-342900" lvl="1" marL="914400" rtl="0">
              <a:lnSpc>
                <a:spcPct val="115000"/>
              </a:lnSpc>
              <a:spcBef>
                <a:spcPts val="0"/>
              </a:spcBef>
              <a:spcAft>
                <a:spcPts val="0"/>
              </a:spcAft>
              <a:buSzPts val="1800"/>
              <a:buChar char="-"/>
            </a:pPr>
            <a:r>
              <a:rPr lang="en" sz="1800"/>
              <a:t>Radeon GPU Profiler</a:t>
            </a:r>
            <a:endParaRPr sz="1800"/>
          </a:p>
          <a:p>
            <a:pPr indent="-342900" lvl="0" marL="457200">
              <a:lnSpc>
                <a:spcPct val="115000"/>
              </a:lnSpc>
              <a:spcBef>
                <a:spcPts val="0"/>
              </a:spcBef>
              <a:spcAft>
                <a:spcPts val="0"/>
              </a:spcAft>
              <a:buSzPts val="1800"/>
              <a:buChar char="-"/>
            </a:pPr>
            <a:r>
              <a:rPr lang="en" sz="1800"/>
              <a:t>Demoscene - Catalyst</a:t>
            </a:r>
            <a:endParaRPr sz="1800"/>
          </a:p>
          <a:p>
            <a:pPr indent="0" lvl="0" marL="0">
              <a:spcBef>
                <a:spcPts val="1600"/>
              </a:spcBef>
              <a:spcAft>
                <a:spcPts val="0"/>
              </a:spcAft>
              <a:buNone/>
            </a:pPr>
            <a:r>
              <a:t/>
            </a:r>
            <a:endParaRPr/>
          </a:p>
          <a:p>
            <a:pPr indent="0" lvl="0" marL="0">
              <a:spcBef>
                <a:spcPts val="1600"/>
              </a:spcBef>
              <a:spcAft>
                <a:spcPts val="1600"/>
              </a:spcAft>
              <a:buNone/>
            </a:pPr>
            <a:r>
              <a:t/>
            </a:r>
            <a:endParaRPr/>
          </a:p>
        </p:txBody>
      </p:sp>
      <p:pic>
        <p:nvPicPr>
          <p:cNvPr id="143" name="Shape 143"/>
          <p:cNvPicPr preferRelativeResize="0"/>
          <p:nvPr/>
        </p:nvPicPr>
        <p:blipFill>
          <a:blip r:embed="rId3">
            <a:alphaModFix/>
          </a:blip>
          <a:stretch>
            <a:fillRect/>
          </a:stretch>
        </p:blipFill>
        <p:spPr>
          <a:xfrm>
            <a:off x="5328875" y="3197500"/>
            <a:ext cx="2589050" cy="1164450"/>
          </a:xfrm>
          <a:prstGeom prst="rect">
            <a:avLst/>
          </a:prstGeom>
          <a:noFill/>
          <a:ln>
            <a:noFill/>
          </a:ln>
        </p:spPr>
      </p:pic>
      <p:sp>
        <p:nvSpPr>
          <p:cNvPr id="144" name="Shape 144"/>
          <p:cNvSpPr txBox="1"/>
          <p:nvPr/>
        </p:nvSpPr>
        <p:spPr>
          <a:xfrm>
            <a:off x="3637050" y="4706650"/>
            <a:ext cx="5653800" cy="659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150">
                <a:solidFill>
                  <a:srgbClr val="FFFFFF"/>
                </a:solidFill>
              </a:rPr>
              <a:t>Catalyst Logo By Pepi Simeonov (</a:t>
            </a:r>
            <a:r>
              <a:rPr i="1" lang="en" sz="1150" u="sng">
                <a:solidFill>
                  <a:schemeClr val="hlink"/>
                </a:solidFill>
                <a:hlinkClick r:id="rId4"/>
              </a:rPr>
              <a:t>https://www.pepisimeonov.com/</a:t>
            </a:r>
            <a:r>
              <a:rPr i="1" lang="en" sz="1150">
                <a:solidFill>
                  <a:srgbClr val="FFFFFF"/>
                </a:solidFill>
              </a:rPr>
              <a:t>)</a:t>
            </a:r>
            <a:endParaRPr i="1" sz="1150">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Shape 14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Sands of Time - Catalyst</a:t>
            </a:r>
            <a:endParaRPr/>
          </a:p>
        </p:txBody>
      </p:sp>
      <p:pic>
        <p:nvPicPr>
          <p:cNvPr id="150" name="Shape 150"/>
          <p:cNvPicPr preferRelativeResize="0"/>
          <p:nvPr/>
        </p:nvPicPr>
        <p:blipFill>
          <a:blip r:embed="rId3">
            <a:alphaModFix/>
          </a:blip>
          <a:stretch>
            <a:fillRect/>
          </a:stretch>
        </p:blipFill>
        <p:spPr>
          <a:xfrm>
            <a:off x="1764163" y="1191513"/>
            <a:ext cx="6105574" cy="343438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Shape 155"/>
          <p:cNvSpPr txBox="1"/>
          <p:nvPr>
            <p:ph idx="1" type="body"/>
          </p:nvPr>
        </p:nvSpPr>
        <p:spPr>
          <a:xfrm>
            <a:off x="746700" y="1415150"/>
            <a:ext cx="8030700" cy="2911200"/>
          </a:xfrm>
          <a:prstGeom prst="rect">
            <a:avLst/>
          </a:prstGeom>
        </p:spPr>
        <p:txBody>
          <a:bodyPr anchorCtr="0" anchor="t" bIns="91425" lIns="91425" spcFirstLastPara="1" rIns="91425" wrap="square" tIns="91425">
            <a:noAutofit/>
          </a:bodyPr>
          <a:lstStyle/>
          <a:p>
            <a:pPr indent="-342900" lvl="0" marL="457200" rtl="0">
              <a:lnSpc>
                <a:spcPct val="150000"/>
              </a:lnSpc>
              <a:spcBef>
                <a:spcPts val="0"/>
              </a:spcBef>
              <a:spcAft>
                <a:spcPts val="0"/>
              </a:spcAft>
              <a:buSzPts val="1800"/>
              <a:buChar char="●"/>
            </a:pPr>
            <a:r>
              <a:rPr lang="en" sz="1800"/>
              <a:t>Why?</a:t>
            </a:r>
            <a:endParaRPr sz="1800"/>
          </a:p>
          <a:p>
            <a:pPr indent="-342900" lvl="1" marL="914400" rtl="0">
              <a:lnSpc>
                <a:spcPct val="150000"/>
              </a:lnSpc>
              <a:spcBef>
                <a:spcPts val="0"/>
              </a:spcBef>
              <a:spcAft>
                <a:spcPts val="0"/>
              </a:spcAft>
              <a:buSzPts val="1800"/>
              <a:buChar char="○"/>
            </a:pPr>
            <a:r>
              <a:rPr lang="en" sz="1800"/>
              <a:t>Consistency</a:t>
            </a:r>
            <a:endParaRPr sz="1800"/>
          </a:p>
          <a:p>
            <a:pPr indent="-342900" lvl="1" marL="914400" rtl="0">
              <a:lnSpc>
                <a:spcPct val="150000"/>
              </a:lnSpc>
              <a:spcBef>
                <a:spcPts val="0"/>
              </a:spcBef>
              <a:spcAft>
                <a:spcPts val="0"/>
              </a:spcAft>
              <a:buSzPts val="1800"/>
              <a:buChar char="○"/>
            </a:pPr>
            <a:r>
              <a:rPr lang="en" sz="1800"/>
              <a:t>Performance</a:t>
            </a:r>
            <a:endParaRPr sz="1800"/>
          </a:p>
          <a:p>
            <a:pPr indent="-342900" lvl="1" marL="914400" rtl="0">
              <a:lnSpc>
                <a:spcPct val="150000"/>
              </a:lnSpc>
              <a:spcBef>
                <a:spcPts val="0"/>
              </a:spcBef>
              <a:spcAft>
                <a:spcPts val="0"/>
              </a:spcAft>
              <a:buSzPts val="1800"/>
              <a:buChar char="○"/>
            </a:pPr>
            <a:r>
              <a:rPr lang="en" sz="1800"/>
              <a:t>Control</a:t>
            </a:r>
            <a:endParaRPr sz="1800"/>
          </a:p>
          <a:p>
            <a:pPr indent="-342900" lvl="0" marL="457200" rtl="0">
              <a:lnSpc>
                <a:spcPct val="150000"/>
              </a:lnSpc>
              <a:spcBef>
                <a:spcPts val="0"/>
              </a:spcBef>
              <a:spcAft>
                <a:spcPts val="0"/>
              </a:spcAft>
              <a:buSzPts val="1800"/>
              <a:buChar char="●"/>
            </a:pPr>
            <a:r>
              <a:rPr lang="en" sz="1800"/>
              <a:t>Challenging</a:t>
            </a:r>
            <a:endParaRPr sz="1800"/>
          </a:p>
          <a:p>
            <a:pPr indent="-342900" lvl="0" marL="457200" rtl="0">
              <a:lnSpc>
                <a:spcPct val="150000"/>
              </a:lnSpc>
              <a:spcBef>
                <a:spcPts val="0"/>
              </a:spcBef>
              <a:spcAft>
                <a:spcPts val="0"/>
              </a:spcAft>
              <a:buSzPts val="1800"/>
              <a:buChar char="●"/>
            </a:pPr>
            <a:r>
              <a:rPr lang="en" sz="1800"/>
              <a:t>Learning curve</a:t>
            </a:r>
            <a:endParaRPr sz="1800"/>
          </a:p>
          <a:p>
            <a:pPr indent="-342900" lvl="0" marL="457200" rtl="0">
              <a:lnSpc>
                <a:spcPct val="150000"/>
              </a:lnSpc>
              <a:spcBef>
                <a:spcPts val="0"/>
              </a:spcBef>
              <a:spcAft>
                <a:spcPts val="0"/>
              </a:spcAft>
              <a:buSzPts val="1800"/>
              <a:buChar char="●"/>
            </a:pPr>
            <a:r>
              <a:rPr lang="en" sz="1800"/>
              <a:t>Performance is not free</a:t>
            </a:r>
            <a:endParaRPr sz="1800"/>
          </a:p>
          <a:p>
            <a:pPr indent="0" lvl="0" marL="0" rtl="0">
              <a:spcBef>
                <a:spcPts val="1600"/>
              </a:spcBef>
              <a:spcAft>
                <a:spcPts val="0"/>
              </a:spcAft>
              <a:buNone/>
            </a:pPr>
            <a:r>
              <a:t/>
            </a:r>
            <a:endParaRPr/>
          </a:p>
          <a:p>
            <a:pPr indent="0" lvl="0" marL="0" rtl="0">
              <a:spcBef>
                <a:spcPts val="1600"/>
              </a:spcBef>
              <a:spcAft>
                <a:spcPts val="1600"/>
              </a:spcAft>
              <a:buNone/>
            </a:pPr>
            <a:r>
              <a:t/>
            </a:r>
            <a:endParaRPr/>
          </a:p>
        </p:txBody>
      </p:sp>
      <p:sp>
        <p:nvSpPr>
          <p:cNvPr id="156" name="Shape 15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Vulkan</a:t>
            </a:r>
            <a:endParaRPr/>
          </a:p>
        </p:txBody>
      </p:sp>
      <p:pic>
        <p:nvPicPr>
          <p:cNvPr id="157" name="Shape 157"/>
          <p:cNvPicPr preferRelativeResize="0"/>
          <p:nvPr/>
        </p:nvPicPr>
        <p:blipFill>
          <a:blip r:embed="rId3">
            <a:alphaModFix/>
          </a:blip>
          <a:stretch>
            <a:fillRect/>
          </a:stretch>
        </p:blipFill>
        <p:spPr>
          <a:xfrm>
            <a:off x="3496475" y="1576967"/>
            <a:ext cx="5172950" cy="1989575"/>
          </a:xfrm>
          <a:prstGeom prst="rect">
            <a:avLst/>
          </a:prstGeom>
          <a:noFill/>
          <a:ln>
            <a:noFill/>
          </a:ln>
        </p:spPr>
      </p:pic>
      <p:sp>
        <p:nvSpPr>
          <p:cNvPr id="158" name="Shape 158"/>
          <p:cNvSpPr txBox="1"/>
          <p:nvPr/>
        </p:nvSpPr>
        <p:spPr>
          <a:xfrm>
            <a:off x="3637050" y="4706650"/>
            <a:ext cx="5653800" cy="6597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i="1" lang="en" sz="1150">
                <a:solidFill>
                  <a:srgbClr val="FFFFFF"/>
                </a:solidFill>
              </a:rPr>
              <a:t>Vulkan and the Vulkan logo are registered trademarks of the Khronos Group Inc.</a:t>
            </a:r>
            <a:endParaRPr>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2" name="Shape 162"/>
        <p:cNvGrpSpPr/>
        <p:nvPr/>
      </p:nvGrpSpPr>
      <p:grpSpPr>
        <a:xfrm>
          <a:off x="0" y="0"/>
          <a:ext cx="0" cy="0"/>
          <a:chOff x="0" y="0"/>
          <a:chExt cx="0" cy="0"/>
        </a:xfrm>
      </p:grpSpPr>
      <p:sp>
        <p:nvSpPr>
          <p:cNvPr id="163" name="Shape 16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What is Radeon GPU Profiler?</a:t>
            </a:r>
            <a:endParaRPr/>
          </a:p>
        </p:txBody>
      </p:sp>
      <p:pic>
        <p:nvPicPr>
          <p:cNvPr id="164" name="Shape 164"/>
          <p:cNvPicPr preferRelativeResize="0"/>
          <p:nvPr/>
        </p:nvPicPr>
        <p:blipFill>
          <a:blip r:embed="rId3">
            <a:alphaModFix/>
          </a:blip>
          <a:stretch>
            <a:fillRect/>
          </a:stretch>
        </p:blipFill>
        <p:spPr>
          <a:xfrm>
            <a:off x="230700" y="1457275"/>
            <a:ext cx="6307234" cy="3416400"/>
          </a:xfrm>
          <a:prstGeom prst="rect">
            <a:avLst/>
          </a:prstGeom>
          <a:noFill/>
          <a:ln>
            <a:noFill/>
          </a:ln>
        </p:spPr>
      </p:pic>
      <p:sp>
        <p:nvSpPr>
          <p:cNvPr id="165" name="Shape 165"/>
          <p:cNvSpPr txBox="1"/>
          <p:nvPr/>
        </p:nvSpPr>
        <p:spPr>
          <a:xfrm>
            <a:off x="6619875" y="1457275"/>
            <a:ext cx="2389800" cy="3416400"/>
          </a:xfrm>
          <a:prstGeom prst="rect">
            <a:avLst/>
          </a:prstGeom>
          <a:noFill/>
          <a:ln>
            <a:noFill/>
          </a:ln>
        </p:spPr>
        <p:txBody>
          <a:bodyPr anchorCtr="0" anchor="ctr" bIns="91425" lIns="91425" spcFirstLastPara="1" rIns="91425" wrap="square" tIns="91425">
            <a:noAutofit/>
          </a:bodyPr>
          <a:lstStyle/>
          <a:p>
            <a:pPr indent="-317500" lvl="0" marL="457200" marR="0" rtl="0">
              <a:lnSpc>
                <a:spcPct val="1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Detailed workload information</a:t>
            </a:r>
            <a:endParaRPr>
              <a:solidFill>
                <a:schemeClr val="lt1"/>
              </a:solidFill>
              <a:latin typeface="Montserrat"/>
              <a:ea typeface="Montserrat"/>
              <a:cs typeface="Montserrat"/>
              <a:sym typeface="Montserrat"/>
            </a:endParaRPr>
          </a:p>
          <a:p>
            <a:pPr indent="0" lvl="0" marL="0" marR="0" rtl="0">
              <a:lnSpc>
                <a:spcPct val="100000"/>
              </a:lnSpc>
              <a:spcBef>
                <a:spcPts val="0"/>
              </a:spcBef>
              <a:spcAft>
                <a:spcPts val="0"/>
              </a:spcAft>
              <a:buNone/>
            </a:pPr>
            <a:r>
              <a:t/>
            </a:r>
            <a:endParaRPr>
              <a:solidFill>
                <a:schemeClr val="lt1"/>
              </a:solidFill>
              <a:latin typeface="Montserrat"/>
              <a:ea typeface="Montserrat"/>
              <a:cs typeface="Montserrat"/>
              <a:sym typeface="Montserrat"/>
            </a:endParaRPr>
          </a:p>
          <a:p>
            <a:pPr indent="-317500" lvl="0" marL="457200" marR="0" rtl="0">
              <a:lnSpc>
                <a:spcPct val="1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DX12 and Vulkan support</a:t>
            </a:r>
            <a:endParaRPr>
              <a:solidFill>
                <a:schemeClr val="lt1"/>
              </a:solidFill>
              <a:latin typeface="Montserrat"/>
              <a:ea typeface="Montserrat"/>
              <a:cs typeface="Montserrat"/>
              <a:sym typeface="Montserrat"/>
            </a:endParaRPr>
          </a:p>
          <a:p>
            <a:pPr indent="0" lvl="0" marL="0" marR="0" rtl="0">
              <a:lnSpc>
                <a:spcPct val="100000"/>
              </a:lnSpc>
              <a:spcBef>
                <a:spcPts val="0"/>
              </a:spcBef>
              <a:spcAft>
                <a:spcPts val="0"/>
              </a:spcAft>
              <a:buNone/>
            </a:pPr>
            <a:r>
              <a:t/>
            </a:r>
            <a:endParaRPr>
              <a:solidFill>
                <a:schemeClr val="lt1"/>
              </a:solidFill>
              <a:latin typeface="Montserrat"/>
              <a:ea typeface="Montserrat"/>
              <a:cs typeface="Montserrat"/>
              <a:sym typeface="Montserrat"/>
            </a:endParaRPr>
          </a:p>
          <a:p>
            <a:pPr indent="-317500" lvl="0" marL="457200" marR="0" rtl="0">
              <a:lnSpc>
                <a:spcPct val="1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Hardware level profiling features</a:t>
            </a:r>
            <a:endParaRPr>
              <a:solidFill>
                <a:schemeClr val="lt1"/>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Shape 17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How does it work?</a:t>
            </a:r>
            <a:endParaRPr/>
          </a:p>
        </p:txBody>
      </p:sp>
      <p:pic>
        <p:nvPicPr>
          <p:cNvPr id="171" name="Shape 171"/>
          <p:cNvPicPr preferRelativeResize="0"/>
          <p:nvPr/>
        </p:nvPicPr>
        <p:blipFill>
          <a:blip r:embed="rId3">
            <a:alphaModFix/>
          </a:blip>
          <a:stretch>
            <a:fillRect/>
          </a:stretch>
        </p:blipFill>
        <p:spPr>
          <a:xfrm>
            <a:off x="149950" y="1610224"/>
            <a:ext cx="4342135" cy="3220900"/>
          </a:xfrm>
          <a:prstGeom prst="rect">
            <a:avLst/>
          </a:prstGeom>
          <a:noFill/>
          <a:ln>
            <a:noFill/>
          </a:ln>
        </p:spPr>
      </p:pic>
      <p:pic>
        <p:nvPicPr>
          <p:cNvPr id="172" name="Shape 172"/>
          <p:cNvPicPr preferRelativeResize="0"/>
          <p:nvPr/>
        </p:nvPicPr>
        <p:blipFill>
          <a:blip r:embed="rId4">
            <a:alphaModFix/>
          </a:blip>
          <a:stretch>
            <a:fillRect/>
          </a:stretch>
        </p:blipFill>
        <p:spPr>
          <a:xfrm>
            <a:off x="4622225" y="1610225"/>
            <a:ext cx="4215374" cy="3220901"/>
          </a:xfrm>
          <a:prstGeom prst="rect">
            <a:avLst/>
          </a:prstGeom>
          <a:noFill/>
          <a:ln>
            <a:noFill/>
          </a:ln>
        </p:spPr>
      </p:pic>
      <p:sp>
        <p:nvSpPr>
          <p:cNvPr id="173" name="Shape 173"/>
          <p:cNvSpPr/>
          <p:nvPr/>
        </p:nvSpPr>
        <p:spPr>
          <a:xfrm>
            <a:off x="4015350" y="1009713"/>
            <a:ext cx="1113300" cy="553200"/>
          </a:xfrm>
          <a:prstGeom prst="rightArrow">
            <a:avLst>
              <a:gd fmla="val 50000" name="adj1"/>
              <a:gd fmla="val 500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rPr lang="en"/>
              <a:t>Connect</a:t>
            </a:r>
            <a:endParaRPr/>
          </a:p>
        </p:txBody>
      </p:sp>
      <p:sp>
        <p:nvSpPr>
          <p:cNvPr id="174" name="Shape 174"/>
          <p:cNvSpPr txBox="1"/>
          <p:nvPr/>
        </p:nvSpPr>
        <p:spPr>
          <a:xfrm>
            <a:off x="1205850" y="933225"/>
            <a:ext cx="2990400" cy="7059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lt1"/>
                </a:solidFill>
                <a:latin typeface="Montserrat"/>
                <a:ea typeface="Montserrat"/>
                <a:cs typeface="Montserrat"/>
                <a:sym typeface="Montserrat"/>
              </a:rPr>
              <a:t>Connect Radeon Developer Panel</a:t>
            </a:r>
            <a:endParaRPr sz="1200">
              <a:solidFill>
                <a:schemeClr val="lt1"/>
              </a:solidFill>
              <a:latin typeface="Montserrat"/>
              <a:ea typeface="Montserrat"/>
              <a:cs typeface="Montserrat"/>
              <a:sym typeface="Montserrat"/>
            </a:endParaRPr>
          </a:p>
          <a:p>
            <a:pPr indent="0" lvl="0" marL="0" rtl="0">
              <a:spcBef>
                <a:spcPts val="0"/>
              </a:spcBef>
              <a:spcAft>
                <a:spcPts val="0"/>
              </a:spcAft>
              <a:buNone/>
            </a:pPr>
            <a:r>
              <a:rPr lang="en" sz="1200">
                <a:solidFill>
                  <a:schemeClr val="lt1"/>
                </a:solidFill>
                <a:latin typeface="Montserrat"/>
                <a:ea typeface="Montserrat"/>
                <a:cs typeface="Montserrat"/>
                <a:sym typeface="Montserrat"/>
              </a:rPr>
              <a:t>to Radeon Developer Service</a:t>
            </a:r>
            <a:endParaRPr sz="1200">
              <a:solidFill>
                <a:schemeClr val="lt1"/>
              </a:solidFill>
              <a:latin typeface="Montserrat"/>
              <a:ea typeface="Montserrat"/>
              <a:cs typeface="Montserrat"/>
              <a:sym typeface="Montserrat"/>
            </a:endParaRPr>
          </a:p>
        </p:txBody>
      </p:sp>
      <p:sp>
        <p:nvSpPr>
          <p:cNvPr id="175" name="Shape 175"/>
          <p:cNvSpPr txBox="1"/>
          <p:nvPr/>
        </p:nvSpPr>
        <p:spPr>
          <a:xfrm>
            <a:off x="5490825" y="933225"/>
            <a:ext cx="2990400" cy="7059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lt1"/>
                </a:solidFill>
                <a:latin typeface="Montserrat"/>
                <a:ea typeface="Montserrat"/>
                <a:cs typeface="Montserrat"/>
                <a:sym typeface="Montserrat"/>
              </a:rPr>
              <a:t>Set up the target application</a:t>
            </a:r>
            <a:endParaRPr sz="1200">
              <a:solidFill>
                <a:schemeClr val="lt1"/>
              </a:solidFill>
              <a:latin typeface="Montserrat"/>
              <a:ea typeface="Montserrat"/>
              <a:cs typeface="Montserrat"/>
              <a:sym typeface="Montserra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9" name="Shape 179"/>
        <p:cNvGrpSpPr/>
        <p:nvPr/>
      </p:nvGrpSpPr>
      <p:grpSpPr>
        <a:xfrm>
          <a:off x="0" y="0"/>
          <a:ext cx="0" cy="0"/>
          <a:chOff x="0" y="0"/>
          <a:chExt cx="0" cy="0"/>
        </a:xfrm>
      </p:grpSpPr>
      <p:sp>
        <p:nvSpPr>
          <p:cNvPr id="180" name="Shape 18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How does it work?</a:t>
            </a:r>
            <a:endParaRPr/>
          </a:p>
        </p:txBody>
      </p:sp>
      <p:sp>
        <p:nvSpPr>
          <p:cNvPr id="181" name="Shape 181"/>
          <p:cNvSpPr txBox="1"/>
          <p:nvPr/>
        </p:nvSpPr>
        <p:spPr>
          <a:xfrm>
            <a:off x="48800" y="1106575"/>
            <a:ext cx="4500300" cy="837300"/>
          </a:xfrm>
          <a:prstGeom prst="rect">
            <a:avLst/>
          </a:prstGeom>
          <a:noFill/>
          <a:ln>
            <a:noFill/>
          </a:ln>
        </p:spPr>
        <p:txBody>
          <a:bodyPr anchorCtr="0" anchor="ctr" bIns="91425" lIns="91425" spcFirstLastPara="1" rIns="91425" wrap="square" tIns="91425">
            <a:noAutofit/>
          </a:bodyPr>
          <a:lstStyle/>
          <a:p>
            <a:pPr indent="457200" lvl="0" marL="914400" rtl="0">
              <a:spcBef>
                <a:spcPts val="0"/>
              </a:spcBef>
              <a:spcAft>
                <a:spcPts val="0"/>
              </a:spcAft>
              <a:buNone/>
            </a:pPr>
            <a:r>
              <a:rPr lang="en" sz="1200">
                <a:solidFill>
                  <a:schemeClr val="lt1"/>
                </a:solidFill>
                <a:latin typeface="Montserrat"/>
                <a:ea typeface="Montserrat"/>
                <a:cs typeface="Montserrat"/>
                <a:sym typeface="Montserrat"/>
              </a:rPr>
              <a:t>Launch the target application</a:t>
            </a:r>
            <a:endParaRPr sz="1200">
              <a:solidFill>
                <a:schemeClr val="lt1"/>
              </a:solidFill>
              <a:latin typeface="Montserrat"/>
              <a:ea typeface="Montserrat"/>
              <a:cs typeface="Montserrat"/>
              <a:sym typeface="Montserrat"/>
            </a:endParaRPr>
          </a:p>
          <a:p>
            <a:pPr indent="457200" lvl="0" marL="914400" rtl="0">
              <a:spcBef>
                <a:spcPts val="0"/>
              </a:spcBef>
              <a:spcAft>
                <a:spcPts val="0"/>
              </a:spcAft>
              <a:buNone/>
            </a:pPr>
            <a:r>
              <a:t/>
            </a:r>
            <a:endParaRPr sz="1200">
              <a:solidFill>
                <a:schemeClr val="lt1"/>
              </a:solidFill>
              <a:latin typeface="Montserrat"/>
              <a:ea typeface="Montserrat"/>
              <a:cs typeface="Montserrat"/>
              <a:sym typeface="Montserrat"/>
            </a:endParaRPr>
          </a:p>
          <a:p>
            <a:pPr indent="0" lvl="0" marL="0" rtl="0">
              <a:spcBef>
                <a:spcPts val="0"/>
              </a:spcBef>
              <a:spcAft>
                <a:spcPts val="0"/>
              </a:spcAft>
              <a:buNone/>
            </a:pPr>
            <a:r>
              <a:t/>
            </a:r>
            <a:endParaRPr sz="1200">
              <a:solidFill>
                <a:schemeClr val="lt1"/>
              </a:solidFill>
              <a:latin typeface="Montserrat"/>
              <a:ea typeface="Montserrat"/>
              <a:cs typeface="Montserrat"/>
              <a:sym typeface="Montserrat"/>
            </a:endParaRPr>
          </a:p>
          <a:p>
            <a:pPr indent="0" lvl="0" marL="0" rtl="0">
              <a:spcBef>
                <a:spcPts val="0"/>
              </a:spcBef>
              <a:spcAft>
                <a:spcPts val="0"/>
              </a:spcAft>
              <a:buNone/>
            </a:pPr>
            <a:r>
              <a:rPr lang="en" sz="1200">
                <a:solidFill>
                  <a:schemeClr val="lt1"/>
                </a:solidFill>
                <a:latin typeface="Montserrat"/>
                <a:ea typeface="Montserrat"/>
                <a:cs typeface="Montserrat"/>
                <a:sym typeface="Montserrat"/>
              </a:rPr>
              <a:t>(RGP support is built directly into the production driver)</a:t>
            </a:r>
            <a:endParaRPr sz="1200">
              <a:solidFill>
                <a:schemeClr val="lt1"/>
              </a:solidFill>
              <a:latin typeface="Montserrat"/>
              <a:ea typeface="Montserrat"/>
              <a:cs typeface="Montserrat"/>
              <a:sym typeface="Montserrat"/>
            </a:endParaRPr>
          </a:p>
        </p:txBody>
      </p:sp>
      <p:pic>
        <p:nvPicPr>
          <p:cNvPr id="182" name="Shape 182"/>
          <p:cNvPicPr preferRelativeResize="0"/>
          <p:nvPr/>
        </p:nvPicPr>
        <p:blipFill>
          <a:blip r:embed="rId3">
            <a:alphaModFix/>
          </a:blip>
          <a:stretch>
            <a:fillRect/>
          </a:stretch>
        </p:blipFill>
        <p:spPr>
          <a:xfrm>
            <a:off x="4625250" y="1615663"/>
            <a:ext cx="4342124" cy="3210050"/>
          </a:xfrm>
          <a:prstGeom prst="rect">
            <a:avLst/>
          </a:prstGeom>
          <a:noFill/>
          <a:ln>
            <a:noFill/>
          </a:ln>
        </p:spPr>
      </p:pic>
      <p:sp>
        <p:nvSpPr>
          <p:cNvPr id="183" name="Shape 183"/>
          <p:cNvSpPr/>
          <p:nvPr/>
        </p:nvSpPr>
        <p:spPr>
          <a:xfrm>
            <a:off x="4015350" y="1009713"/>
            <a:ext cx="1113300" cy="553200"/>
          </a:xfrm>
          <a:prstGeom prst="rightArrow">
            <a:avLst>
              <a:gd fmla="val 50000" name="adj1"/>
              <a:gd fmla="val 50000" name="adj2"/>
            </a:avLst>
          </a:prstGeom>
          <a:solidFill>
            <a:schemeClr val="lt2"/>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t>Capture</a:t>
            </a:r>
            <a:endParaRPr/>
          </a:p>
        </p:txBody>
      </p:sp>
      <p:sp>
        <p:nvSpPr>
          <p:cNvPr id="184" name="Shape 184"/>
          <p:cNvSpPr txBox="1"/>
          <p:nvPr/>
        </p:nvSpPr>
        <p:spPr>
          <a:xfrm>
            <a:off x="5854050" y="933225"/>
            <a:ext cx="2990400" cy="705900"/>
          </a:xfrm>
          <a:prstGeom prst="rect">
            <a:avLst/>
          </a:prstGeom>
          <a:noFill/>
          <a:ln>
            <a:noFill/>
          </a:ln>
        </p:spPr>
        <p:txBody>
          <a:bodyPr anchorCtr="0" anchor="ctr" bIns="91425" lIns="91425" spcFirstLastPara="1" rIns="91425" wrap="square" tIns="91425">
            <a:noAutofit/>
          </a:bodyPr>
          <a:lstStyle/>
          <a:p>
            <a:pPr indent="0" lvl="0" marL="0" rtl="0">
              <a:spcBef>
                <a:spcPts val="0"/>
              </a:spcBef>
              <a:spcAft>
                <a:spcPts val="0"/>
              </a:spcAft>
              <a:buNone/>
            </a:pPr>
            <a:r>
              <a:rPr lang="en" sz="1200">
                <a:solidFill>
                  <a:schemeClr val="lt1"/>
                </a:solidFill>
                <a:latin typeface="Montserrat"/>
                <a:ea typeface="Montserrat"/>
                <a:cs typeface="Montserrat"/>
                <a:sym typeface="Montserrat"/>
              </a:rPr>
              <a:t>Capture a trace</a:t>
            </a:r>
            <a:endParaRPr sz="1200">
              <a:solidFill>
                <a:schemeClr val="lt1"/>
              </a:solidFill>
              <a:latin typeface="Montserrat"/>
              <a:ea typeface="Montserrat"/>
              <a:cs typeface="Montserrat"/>
              <a:sym typeface="Montserrat"/>
            </a:endParaRPr>
          </a:p>
          <a:p>
            <a:pPr indent="0" lvl="0" marL="0" rtl="0">
              <a:spcBef>
                <a:spcPts val="0"/>
              </a:spcBef>
              <a:spcAft>
                <a:spcPts val="0"/>
              </a:spcAft>
              <a:buNone/>
            </a:pPr>
            <a:r>
              <a:rPr lang="en" sz="1200">
                <a:solidFill>
                  <a:schemeClr val="lt1"/>
                </a:solidFill>
                <a:latin typeface="Montserrat"/>
                <a:ea typeface="Montserrat"/>
                <a:cs typeface="Montserrat"/>
                <a:sym typeface="Montserrat"/>
              </a:rPr>
              <a:t>Double click to open in RGP</a:t>
            </a:r>
            <a:endParaRPr sz="1200">
              <a:solidFill>
                <a:schemeClr val="lt1"/>
              </a:solidFill>
              <a:latin typeface="Montserrat"/>
              <a:ea typeface="Montserrat"/>
              <a:cs typeface="Montserrat"/>
              <a:sym typeface="Montserrat"/>
            </a:endParaRPr>
          </a:p>
        </p:txBody>
      </p:sp>
      <p:pic>
        <p:nvPicPr>
          <p:cNvPr id="185" name="Shape 185"/>
          <p:cNvPicPr preferRelativeResize="0"/>
          <p:nvPr/>
        </p:nvPicPr>
        <p:blipFill>
          <a:blip r:embed="rId4">
            <a:alphaModFix/>
          </a:blip>
          <a:stretch>
            <a:fillRect/>
          </a:stretch>
        </p:blipFill>
        <p:spPr>
          <a:xfrm>
            <a:off x="152400" y="2096275"/>
            <a:ext cx="4320451" cy="243025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Shape 19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Where do I start?</a:t>
            </a:r>
            <a:endParaRPr/>
          </a:p>
        </p:txBody>
      </p:sp>
      <p:pic>
        <p:nvPicPr>
          <p:cNvPr id="191" name="Shape 191"/>
          <p:cNvPicPr preferRelativeResize="0"/>
          <p:nvPr/>
        </p:nvPicPr>
        <p:blipFill>
          <a:blip r:embed="rId3">
            <a:alphaModFix/>
          </a:blip>
          <a:stretch>
            <a:fillRect/>
          </a:stretch>
        </p:blipFill>
        <p:spPr>
          <a:xfrm>
            <a:off x="1297500" y="994425"/>
            <a:ext cx="7394952" cy="4005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Shape 19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Where do I start?</a:t>
            </a:r>
            <a:endParaRPr/>
          </a:p>
        </p:txBody>
      </p:sp>
      <p:pic>
        <p:nvPicPr>
          <p:cNvPr id="197" name="Shape 197"/>
          <p:cNvPicPr preferRelativeResize="0"/>
          <p:nvPr/>
        </p:nvPicPr>
        <p:blipFill>
          <a:blip r:embed="rId3">
            <a:alphaModFix/>
          </a:blip>
          <a:stretch>
            <a:fillRect/>
          </a:stretch>
        </p:blipFill>
        <p:spPr>
          <a:xfrm>
            <a:off x="1297500" y="994425"/>
            <a:ext cx="7394952" cy="4005625"/>
          </a:xfrm>
          <a:prstGeom prst="rect">
            <a:avLst/>
          </a:prstGeom>
          <a:noFill/>
          <a:ln>
            <a:noFill/>
          </a:ln>
        </p:spPr>
      </p:pic>
      <p:sp>
        <p:nvSpPr>
          <p:cNvPr id="198" name="Shape 198"/>
          <p:cNvSpPr/>
          <p:nvPr/>
        </p:nvSpPr>
        <p:spPr>
          <a:xfrm>
            <a:off x="5095675" y="2213150"/>
            <a:ext cx="3531600" cy="6627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99" name="Shape 199"/>
          <p:cNvSpPr/>
          <p:nvPr/>
        </p:nvSpPr>
        <p:spPr>
          <a:xfrm>
            <a:off x="2187950" y="3069100"/>
            <a:ext cx="2026500" cy="17124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0" name="Shape 200"/>
          <p:cNvSpPr/>
          <p:nvPr/>
        </p:nvSpPr>
        <p:spPr>
          <a:xfrm>
            <a:off x="4328100" y="2980300"/>
            <a:ext cx="2147400" cy="16305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Shape 20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Barriers</a:t>
            </a:r>
            <a:endParaRPr/>
          </a:p>
        </p:txBody>
      </p:sp>
      <p:pic>
        <p:nvPicPr>
          <p:cNvPr id="206" name="Shape 206"/>
          <p:cNvPicPr preferRelativeResize="0"/>
          <p:nvPr/>
        </p:nvPicPr>
        <p:blipFill>
          <a:blip r:embed="rId3">
            <a:alphaModFix/>
          </a:blip>
          <a:stretch>
            <a:fillRect/>
          </a:stretch>
        </p:blipFill>
        <p:spPr>
          <a:xfrm>
            <a:off x="1297475" y="994425"/>
            <a:ext cx="7395000" cy="4005625"/>
          </a:xfrm>
          <a:prstGeom prst="rect">
            <a:avLst/>
          </a:prstGeom>
          <a:noFill/>
          <a:ln>
            <a:noFill/>
          </a:ln>
        </p:spPr>
      </p:pic>
      <p:sp>
        <p:nvSpPr>
          <p:cNvPr id="207" name="Shape 207"/>
          <p:cNvSpPr/>
          <p:nvPr/>
        </p:nvSpPr>
        <p:spPr>
          <a:xfrm>
            <a:off x="3237750" y="2042375"/>
            <a:ext cx="2513700" cy="20082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8" name="Shape 208"/>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09" name="Shape 209"/>
          <p:cNvSpPr/>
          <p:nvPr/>
        </p:nvSpPr>
        <p:spPr>
          <a:xfrm>
            <a:off x="5005825" y="2157450"/>
            <a:ext cx="140100" cy="1512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0" name="Shape 210"/>
          <p:cNvSpPr/>
          <p:nvPr/>
        </p:nvSpPr>
        <p:spPr>
          <a:xfrm>
            <a:off x="5414150" y="2157450"/>
            <a:ext cx="140100" cy="1512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1" name="Shape 211"/>
          <p:cNvSpPr/>
          <p:nvPr/>
        </p:nvSpPr>
        <p:spPr>
          <a:xfrm>
            <a:off x="3406675" y="2172150"/>
            <a:ext cx="140100" cy="151200"/>
          </a:xfrm>
          <a:prstGeom prst="noSmoking">
            <a:avLst>
              <a:gd fmla="val 18750" name="adj"/>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2" name="Shape 212"/>
          <p:cNvSpPr/>
          <p:nvPr/>
        </p:nvSpPr>
        <p:spPr>
          <a:xfrm>
            <a:off x="3787675" y="2172150"/>
            <a:ext cx="140100" cy="151200"/>
          </a:xfrm>
          <a:prstGeom prst="noSmoking">
            <a:avLst>
              <a:gd fmla="val 18750" name="adj"/>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3" name="Shape 213"/>
          <p:cNvSpPr/>
          <p:nvPr/>
        </p:nvSpPr>
        <p:spPr>
          <a:xfrm>
            <a:off x="4206250" y="2172150"/>
            <a:ext cx="140100" cy="151200"/>
          </a:xfrm>
          <a:prstGeom prst="noSmoking">
            <a:avLst>
              <a:gd fmla="val 18750" name="adj"/>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14" name="Shape 214"/>
          <p:cNvSpPr/>
          <p:nvPr/>
        </p:nvSpPr>
        <p:spPr>
          <a:xfrm>
            <a:off x="4606038" y="2172150"/>
            <a:ext cx="140100" cy="151200"/>
          </a:xfrm>
          <a:prstGeom prst="noSmoking">
            <a:avLst>
              <a:gd fmla="val 18750" name="adj"/>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Shape 219"/>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Barriers</a:t>
            </a:r>
            <a:endParaRPr/>
          </a:p>
        </p:txBody>
      </p:sp>
      <p:sp>
        <p:nvSpPr>
          <p:cNvPr id="220" name="Shape 220"/>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21" name="Shape 221"/>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22" name="Shape 222"/>
          <p:cNvPicPr preferRelativeResize="0"/>
          <p:nvPr/>
        </p:nvPicPr>
        <p:blipFill>
          <a:blip r:embed="rId3">
            <a:alphaModFix/>
          </a:blip>
          <a:stretch>
            <a:fillRect/>
          </a:stretch>
        </p:blipFill>
        <p:spPr>
          <a:xfrm>
            <a:off x="1297467" y="994425"/>
            <a:ext cx="7395010" cy="4005625"/>
          </a:xfrm>
          <a:prstGeom prst="rect">
            <a:avLst/>
          </a:prstGeom>
          <a:noFill/>
          <a:ln>
            <a:noFill/>
          </a:ln>
        </p:spPr>
      </p:pic>
      <p:sp>
        <p:nvSpPr>
          <p:cNvPr id="223" name="Shape 223"/>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Shape 22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Most Expensive Events</a:t>
            </a:r>
            <a:endParaRPr/>
          </a:p>
        </p:txBody>
      </p:sp>
      <p:sp>
        <p:nvSpPr>
          <p:cNvPr id="229" name="Shape 229"/>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0" name="Shape 230"/>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1" name="Shape 231"/>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32" name="Shape 232"/>
          <p:cNvPicPr preferRelativeResize="0"/>
          <p:nvPr/>
        </p:nvPicPr>
        <p:blipFill>
          <a:blip r:embed="rId3">
            <a:alphaModFix/>
          </a:blip>
          <a:stretch>
            <a:fillRect/>
          </a:stretch>
        </p:blipFill>
        <p:spPr>
          <a:xfrm>
            <a:off x="1297475" y="994427"/>
            <a:ext cx="7395000" cy="400562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6" name="Shape 236"/>
        <p:cNvGrpSpPr/>
        <p:nvPr/>
      </p:nvGrpSpPr>
      <p:grpSpPr>
        <a:xfrm>
          <a:off x="0" y="0"/>
          <a:ext cx="0" cy="0"/>
          <a:chOff x="0" y="0"/>
          <a:chExt cx="0" cy="0"/>
        </a:xfrm>
      </p:grpSpPr>
      <p:sp>
        <p:nvSpPr>
          <p:cNvPr id="237" name="Shape 23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Context Rolls</a:t>
            </a:r>
            <a:endParaRPr/>
          </a:p>
        </p:txBody>
      </p:sp>
      <p:sp>
        <p:nvSpPr>
          <p:cNvPr id="238" name="Shape 238"/>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9" name="Shape 239"/>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40" name="Shape 240"/>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41" name="Shape 241"/>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42" name="Shape 242"/>
          <p:cNvPicPr preferRelativeResize="0"/>
          <p:nvPr/>
        </p:nvPicPr>
        <p:blipFill>
          <a:blip r:embed="rId3">
            <a:alphaModFix/>
          </a:blip>
          <a:stretch>
            <a:fillRect/>
          </a:stretch>
        </p:blipFill>
        <p:spPr>
          <a:xfrm>
            <a:off x="1297475" y="994425"/>
            <a:ext cx="7395000" cy="4005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Shape 24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Wavefront View</a:t>
            </a:r>
            <a:endParaRPr/>
          </a:p>
        </p:txBody>
      </p:sp>
      <p:sp>
        <p:nvSpPr>
          <p:cNvPr id="248" name="Shape 248"/>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49" name="Shape 249"/>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50" name="Shape 250"/>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51" name="Shape 251"/>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52" name="Shape 252"/>
          <p:cNvPicPr preferRelativeResize="0"/>
          <p:nvPr/>
        </p:nvPicPr>
        <p:blipFill>
          <a:blip r:embed="rId3">
            <a:alphaModFix/>
          </a:blip>
          <a:stretch>
            <a:fillRect/>
          </a:stretch>
        </p:blipFill>
        <p:spPr>
          <a:xfrm>
            <a:off x="1526082" y="986225"/>
            <a:ext cx="7394990" cy="4005625"/>
          </a:xfrm>
          <a:prstGeom prst="rect">
            <a:avLst/>
          </a:prstGeom>
          <a:noFill/>
          <a:ln>
            <a:noFill/>
          </a:ln>
        </p:spPr>
      </p:pic>
      <p:sp>
        <p:nvSpPr>
          <p:cNvPr id="253" name="Shape 253"/>
          <p:cNvSpPr txBox="1"/>
          <p:nvPr/>
        </p:nvSpPr>
        <p:spPr>
          <a:xfrm>
            <a:off x="-76200" y="1852125"/>
            <a:ext cx="1601100" cy="7377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 sz="1800">
                <a:solidFill>
                  <a:schemeClr val="lt1"/>
                </a:solidFill>
                <a:latin typeface="Montserrat"/>
                <a:ea typeface="Montserrat"/>
                <a:cs typeface="Montserrat"/>
                <a:sym typeface="Montserrat"/>
              </a:rPr>
              <a:t>Occupancy</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Graph</a:t>
            </a:r>
            <a:endParaRPr sz="1800">
              <a:solidFill>
                <a:schemeClr val="lt1"/>
              </a:solidFill>
              <a:latin typeface="Montserrat"/>
              <a:ea typeface="Montserrat"/>
              <a:cs typeface="Montserrat"/>
              <a:sym typeface="Montserrat"/>
            </a:endParaRPr>
          </a:p>
        </p:txBody>
      </p:sp>
      <p:sp>
        <p:nvSpPr>
          <p:cNvPr id="254" name="Shape 254"/>
          <p:cNvSpPr txBox="1"/>
          <p:nvPr/>
        </p:nvSpPr>
        <p:spPr>
          <a:xfrm>
            <a:off x="-76200" y="3680925"/>
            <a:ext cx="1601100" cy="737700"/>
          </a:xfrm>
          <a:prstGeom prst="rect">
            <a:avLst/>
          </a:prstGeom>
          <a:noFill/>
          <a:ln>
            <a:noFill/>
          </a:ln>
        </p:spPr>
        <p:txBody>
          <a:bodyPr anchorCtr="0" anchor="t" bIns="91425" lIns="91425" spcFirstLastPara="1" rIns="91425" wrap="square" tIns="91425">
            <a:noAutofit/>
          </a:bodyPr>
          <a:lstStyle/>
          <a:p>
            <a:pPr indent="0" lvl="0" marL="0" algn="ctr">
              <a:spcBef>
                <a:spcPts val="0"/>
              </a:spcBef>
              <a:spcAft>
                <a:spcPts val="0"/>
              </a:spcAft>
              <a:buNone/>
            </a:pPr>
            <a:r>
              <a:rPr lang="en" sz="1800">
                <a:solidFill>
                  <a:schemeClr val="lt1"/>
                </a:solidFill>
                <a:latin typeface="Montserrat"/>
                <a:ea typeface="Montserrat"/>
                <a:cs typeface="Montserrat"/>
                <a:sym typeface="Montserrat"/>
              </a:rPr>
              <a:t>GPU</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Events</a:t>
            </a:r>
            <a:endParaRPr sz="1800">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pic>
        <p:nvPicPr>
          <p:cNvPr id="259" name="Shape 259"/>
          <p:cNvPicPr preferRelativeResize="0"/>
          <p:nvPr/>
        </p:nvPicPr>
        <p:blipFill>
          <a:blip r:embed="rId3">
            <a:alphaModFix/>
          </a:blip>
          <a:stretch>
            <a:fillRect/>
          </a:stretch>
        </p:blipFill>
        <p:spPr>
          <a:xfrm>
            <a:off x="228600" y="1911525"/>
            <a:ext cx="8617075" cy="1860375"/>
          </a:xfrm>
          <a:prstGeom prst="rect">
            <a:avLst/>
          </a:prstGeom>
          <a:noFill/>
          <a:ln>
            <a:noFill/>
          </a:ln>
        </p:spPr>
      </p:pic>
      <p:sp>
        <p:nvSpPr>
          <p:cNvPr id="260" name="Shape 260"/>
          <p:cNvSpPr txBox="1"/>
          <p:nvPr>
            <p:ph type="title"/>
          </p:nvPr>
        </p:nvSpPr>
        <p:spPr>
          <a:xfrm>
            <a:off x="2364300" y="6223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What’s a wavefront?</a:t>
            </a:r>
            <a:endParaRPr/>
          </a:p>
        </p:txBody>
      </p:sp>
      <p:sp>
        <p:nvSpPr>
          <p:cNvPr id="261" name="Shape 261"/>
          <p:cNvSpPr txBox="1"/>
          <p:nvPr/>
        </p:nvSpPr>
        <p:spPr>
          <a:xfrm rot="1387488">
            <a:off x="3681921" y="245906"/>
            <a:ext cx="764637" cy="1434538"/>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30000">
                <a:solidFill>
                  <a:srgbClr val="CC0000"/>
                </a:solidFill>
              </a:rPr>
              <a:t>?</a:t>
            </a:r>
            <a:endParaRPr sz="30000">
              <a:solidFill>
                <a:srgbClr val="CC0000"/>
              </a:solidFill>
            </a:endParaRPr>
          </a:p>
        </p:txBody>
      </p:sp>
      <p:sp>
        <p:nvSpPr>
          <p:cNvPr id="262" name="Shape 262"/>
          <p:cNvSpPr txBox="1"/>
          <p:nvPr>
            <p:ph type="title"/>
          </p:nvPr>
        </p:nvSpPr>
        <p:spPr>
          <a:xfrm>
            <a:off x="1449900" y="4279950"/>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What’s wavefront occupancy?</a:t>
            </a:r>
            <a:endParaRPr/>
          </a:p>
          <a:p>
            <a:pPr indent="0" lvl="0" marL="0" rtl="0">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6" name="Shape 266"/>
        <p:cNvGrpSpPr/>
        <p:nvPr/>
      </p:nvGrpSpPr>
      <p:grpSpPr>
        <a:xfrm>
          <a:off x="0" y="0"/>
          <a:ext cx="0" cy="0"/>
          <a:chOff x="0" y="0"/>
          <a:chExt cx="0" cy="0"/>
        </a:xfrm>
      </p:grpSpPr>
      <p:graphicFrame>
        <p:nvGraphicFramePr>
          <p:cNvPr id="267" name="Shape 267"/>
          <p:cNvGraphicFramePr/>
          <p:nvPr/>
        </p:nvGraphicFramePr>
        <p:xfrm>
          <a:off x="5664025" y="1785238"/>
          <a:ext cx="3000000" cy="3000000"/>
        </p:xfrm>
        <a:graphic>
          <a:graphicData uri="http://schemas.openxmlformats.org/drawingml/2006/table">
            <a:tbl>
              <a:tblPr>
                <a:noFill/>
                <a:tableStyleId>{EA2F176B-FB0A-4623-A2C1-0F9493447614}</a:tableStyleId>
              </a:tblPr>
              <a:tblGrid>
                <a:gridCol w="382850"/>
                <a:gridCol w="382850"/>
                <a:gridCol w="382850"/>
                <a:gridCol w="382850"/>
                <a:gridCol w="382850"/>
                <a:gridCol w="382850"/>
                <a:gridCol w="382850"/>
                <a:gridCol w="382850"/>
              </a:tblGrid>
              <a:tr h="148825">
                <a:tc>
                  <a:txBody>
                    <a:bodyPr>
                      <a:noAutofit/>
                    </a:bodyPr>
                    <a:lstStyle/>
                    <a:p>
                      <a:pPr indent="0" lvl="0" marL="0" algn="ctr">
                        <a:spcBef>
                          <a:spcPts val="0"/>
                        </a:spcBef>
                        <a:spcAft>
                          <a:spcPts val="0"/>
                        </a:spcAft>
                        <a:buNone/>
                      </a:pPr>
                      <a:r>
                        <a:rPr lang="en" sz="1200">
                          <a:solidFill>
                            <a:schemeClr val="lt1"/>
                          </a:solidFill>
                        </a:rPr>
                        <a:t>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16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19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24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29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32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39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40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48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49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54</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55</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r h="148825">
                <a:tc>
                  <a:txBody>
                    <a:bodyPr>
                      <a:noAutofit/>
                    </a:bodyPr>
                    <a:lstStyle/>
                    <a:p>
                      <a:pPr indent="0" lvl="0" marL="0" algn="ctr">
                        <a:spcBef>
                          <a:spcPts val="0"/>
                        </a:spcBef>
                        <a:spcAft>
                          <a:spcPts val="0"/>
                        </a:spcAft>
                        <a:buNone/>
                      </a:pPr>
                      <a:r>
                        <a:rPr lang="en" sz="1200">
                          <a:solidFill>
                            <a:schemeClr val="lt1"/>
                          </a:solidFill>
                        </a:rPr>
                        <a:t>56</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57</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58</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59</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60</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61</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62</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sz="1200">
                          <a:solidFill>
                            <a:schemeClr val="lt1"/>
                          </a:solidFill>
                        </a:rPr>
                        <a:t>63</a:t>
                      </a:r>
                      <a:endParaRPr sz="1200">
                        <a:solidFill>
                          <a:schemeClr val="lt1"/>
                        </a:solidFill>
                      </a:endParaRPr>
                    </a:p>
                  </a:txBody>
                  <a:tcPr marT="91425" marB="91425" marR="91425" marL="91425">
                    <a:lnL cap="flat" cmpd="sng" w="9525">
                      <a:solidFill>
                        <a:schemeClr val="lt1"/>
                      </a:solidFill>
                      <a:prstDash val="solid"/>
                      <a:round/>
                      <a:headEnd len="med" w="med" type="none"/>
                      <a:tailEnd len="med" w="med" type="none"/>
                    </a:lnL>
                    <a:lnR cap="flat" cmpd="sng" w="9525">
                      <a:solidFill>
                        <a:schemeClr val="lt1"/>
                      </a:solidFill>
                      <a:prstDash val="solid"/>
                      <a:round/>
                      <a:headEnd len="med" w="med" type="none"/>
                      <a:tailEnd len="med" w="med" type="none"/>
                    </a:lnR>
                    <a:lnT cap="flat" cmpd="sng" w="9525">
                      <a:solidFill>
                        <a:schemeClr val="lt1"/>
                      </a:solidFill>
                      <a:prstDash val="solid"/>
                      <a:round/>
                      <a:headEnd len="med" w="med" type="none"/>
                      <a:tailEnd len="med" w="med" type="none"/>
                    </a:lnT>
                    <a:lnB cap="flat" cmpd="sng" w="9525">
                      <a:solidFill>
                        <a:schemeClr val="lt1"/>
                      </a:solidFill>
                      <a:prstDash val="solid"/>
                      <a:round/>
                      <a:headEnd len="med" w="med" type="none"/>
                      <a:tailEnd len="med" w="med" type="none"/>
                    </a:lnB>
                    <a:solidFill>
                      <a:srgbClr val="85200C"/>
                    </a:solidFill>
                  </a:tcPr>
                </a:tc>
              </a:tr>
            </a:tbl>
          </a:graphicData>
        </a:graphic>
      </p:graphicFrame>
      <p:sp>
        <p:nvSpPr>
          <p:cNvPr id="268" name="Shape 26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What’s a wavefront?</a:t>
            </a:r>
            <a:endParaRPr/>
          </a:p>
        </p:txBody>
      </p:sp>
      <p:sp>
        <p:nvSpPr>
          <p:cNvPr id="269" name="Shape 269"/>
          <p:cNvSpPr txBox="1"/>
          <p:nvPr>
            <p:ph type="title"/>
          </p:nvPr>
        </p:nvSpPr>
        <p:spPr>
          <a:xfrm>
            <a:off x="142875" y="1533225"/>
            <a:ext cx="4884600" cy="2749500"/>
          </a:xfrm>
          <a:prstGeom prst="rect">
            <a:avLst/>
          </a:prstGeom>
        </p:spPr>
        <p:txBody>
          <a:bodyPr anchorCtr="0" anchor="t" bIns="91425" lIns="91425" spcFirstLastPara="1" rIns="91425" wrap="square" tIns="91425">
            <a:noAutofit/>
          </a:bodyPr>
          <a:lstStyle/>
          <a:p>
            <a:pPr indent="-381000" lvl="0" marL="457200" rtl="0">
              <a:spcBef>
                <a:spcPts val="0"/>
              </a:spcBef>
              <a:spcAft>
                <a:spcPts val="0"/>
              </a:spcAft>
              <a:buSzPts val="2400"/>
              <a:buChar char="●"/>
            </a:pPr>
            <a:r>
              <a:rPr lang="en"/>
              <a:t>64 threads</a:t>
            </a:r>
            <a:endParaRPr/>
          </a:p>
          <a:p>
            <a:pPr indent="0" lvl="0" marL="0" rtl="0">
              <a:spcBef>
                <a:spcPts val="0"/>
              </a:spcBef>
              <a:spcAft>
                <a:spcPts val="0"/>
              </a:spcAft>
              <a:buNone/>
            </a:pPr>
            <a:r>
              <a:t/>
            </a:r>
            <a:endParaRPr/>
          </a:p>
          <a:p>
            <a:pPr indent="-381000" lvl="0" marL="457200" rtl="0">
              <a:spcBef>
                <a:spcPts val="0"/>
              </a:spcBef>
              <a:spcAft>
                <a:spcPts val="0"/>
              </a:spcAft>
              <a:buSzPts val="2400"/>
              <a:buChar char="●"/>
            </a:pPr>
            <a:r>
              <a:rPr lang="en"/>
              <a:t>Smallest unit of GPU work</a:t>
            </a:r>
            <a:endParaRPr/>
          </a:p>
          <a:p>
            <a:pPr indent="0" lvl="0" marL="0" rtl="0">
              <a:spcBef>
                <a:spcPts val="0"/>
              </a:spcBef>
              <a:spcAft>
                <a:spcPts val="0"/>
              </a:spcAft>
              <a:buNone/>
            </a:pPr>
            <a:r>
              <a:t/>
            </a:r>
            <a:endParaRPr/>
          </a:p>
          <a:p>
            <a:pPr indent="-381000" lvl="0" marL="457200" rtl="0">
              <a:spcBef>
                <a:spcPts val="0"/>
              </a:spcBef>
              <a:spcAft>
                <a:spcPts val="0"/>
              </a:spcAft>
              <a:buSzPts val="2400"/>
              <a:buChar char="●"/>
            </a:pPr>
            <a:r>
              <a:rPr lang="en"/>
              <a:t>Also called a “wave”</a:t>
            </a:r>
            <a:endParaRPr/>
          </a:p>
        </p:txBody>
      </p:sp>
      <p:sp>
        <p:nvSpPr>
          <p:cNvPr id="270" name="Shape 270"/>
          <p:cNvSpPr txBox="1"/>
          <p:nvPr>
            <p:ph type="title"/>
          </p:nvPr>
        </p:nvSpPr>
        <p:spPr>
          <a:xfrm>
            <a:off x="5143575" y="871150"/>
            <a:ext cx="41037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AMD Graphics Core Next (GCN)</a:t>
            </a:r>
            <a:endParaRPr sz="1800"/>
          </a:p>
          <a:p>
            <a:pPr indent="0" lvl="0" marL="0" rtl="0" algn="ctr">
              <a:spcBef>
                <a:spcPts val="0"/>
              </a:spcBef>
              <a:spcAft>
                <a:spcPts val="0"/>
              </a:spcAft>
              <a:buNone/>
            </a:pPr>
            <a:r>
              <a:rPr lang="en" sz="1800"/>
              <a:t>Wavefront</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4" name="Shape 274"/>
        <p:cNvGrpSpPr/>
        <p:nvPr/>
      </p:nvGrpSpPr>
      <p:grpSpPr>
        <a:xfrm>
          <a:off x="0" y="0"/>
          <a:ext cx="0" cy="0"/>
          <a:chOff x="0" y="0"/>
          <a:chExt cx="0" cy="0"/>
        </a:xfrm>
      </p:grpSpPr>
      <p:sp>
        <p:nvSpPr>
          <p:cNvPr id="275" name="Shape 275"/>
          <p:cNvSpPr txBox="1"/>
          <p:nvPr>
            <p:ph type="title"/>
          </p:nvPr>
        </p:nvSpPr>
        <p:spPr>
          <a:xfrm>
            <a:off x="1297500" y="393750"/>
            <a:ext cx="76761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GCN Architecture</a:t>
            </a:r>
            <a:endParaRPr/>
          </a:p>
        </p:txBody>
      </p:sp>
      <p:sp>
        <p:nvSpPr>
          <p:cNvPr id="276" name="Shape 276"/>
          <p:cNvSpPr/>
          <p:nvPr/>
        </p:nvSpPr>
        <p:spPr>
          <a:xfrm>
            <a:off x="2998200" y="988475"/>
            <a:ext cx="5975400" cy="1181700"/>
          </a:xfrm>
          <a:prstGeom prst="rect">
            <a:avLst/>
          </a:prstGeom>
          <a:solidFill>
            <a:srgbClr val="85200C"/>
          </a:solidFill>
          <a:ln cap="flat" cmpd="sng" w="9525">
            <a:solidFill>
              <a:schemeClr val="dk2"/>
            </a:solidFill>
            <a:prstDash val="solid"/>
            <a:round/>
            <a:headEnd len="med" w="med" type="none"/>
            <a:tailEnd len="med" w="med" type="none"/>
          </a:ln>
        </p:spPr>
        <p:txBody>
          <a:bodyPr anchorCtr="0" anchor="t" bIns="91425" lIns="91425" spcFirstLastPara="1" rIns="91425" wrap="square" tIns="91425">
            <a:noAutofit/>
          </a:bodyPr>
          <a:lstStyle/>
          <a:p>
            <a:pPr indent="0" lvl="0" marL="0" rtl="0">
              <a:spcBef>
                <a:spcPts val="0"/>
              </a:spcBef>
              <a:spcAft>
                <a:spcPts val="0"/>
              </a:spcAft>
              <a:buNone/>
            </a:pPr>
            <a:r>
              <a:rPr lang="en">
                <a:solidFill>
                  <a:schemeClr val="lt1"/>
                </a:solidFill>
                <a:latin typeface="Montserrat"/>
                <a:ea typeface="Montserrat"/>
                <a:cs typeface="Montserrat"/>
                <a:sym typeface="Montserrat"/>
              </a:rPr>
              <a:t>SE 0</a:t>
            </a:r>
            <a:endParaRPr>
              <a:solidFill>
                <a:schemeClr val="lt1"/>
              </a:solidFill>
              <a:latin typeface="Montserrat"/>
              <a:ea typeface="Montserrat"/>
              <a:cs typeface="Montserrat"/>
              <a:sym typeface="Montserrat"/>
            </a:endParaRPr>
          </a:p>
        </p:txBody>
      </p:sp>
      <p:graphicFrame>
        <p:nvGraphicFramePr>
          <p:cNvPr id="277" name="Shape 277"/>
          <p:cNvGraphicFramePr/>
          <p:nvPr/>
        </p:nvGraphicFramePr>
        <p:xfrm>
          <a:off x="3201588" y="1382475"/>
          <a:ext cx="3000000" cy="3000000"/>
        </p:xfrm>
        <a:graphic>
          <a:graphicData uri="http://schemas.openxmlformats.org/drawingml/2006/table">
            <a:tbl>
              <a:tblPr>
                <a:noFill/>
                <a:tableStyleId>{EA2F176B-FB0A-4623-A2C1-0F9493447614}</a:tableStyleId>
              </a:tblPr>
              <a:tblGrid>
                <a:gridCol w="617600"/>
                <a:gridCol w="617600"/>
                <a:gridCol w="617600"/>
                <a:gridCol w="617600"/>
                <a:gridCol w="617600"/>
                <a:gridCol w="617600"/>
                <a:gridCol w="617600"/>
                <a:gridCol w="617600"/>
                <a:gridCol w="617600"/>
              </a:tblGrid>
              <a:tr h="165825">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0</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1</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2</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3</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4</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5</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6</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7</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CU 8</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r>
            </a:tbl>
          </a:graphicData>
        </a:graphic>
      </p:graphicFrame>
      <p:sp>
        <p:nvSpPr>
          <p:cNvPr id="278" name="Shape 278"/>
          <p:cNvSpPr/>
          <p:nvPr/>
        </p:nvSpPr>
        <p:spPr>
          <a:xfrm>
            <a:off x="2998200" y="2510025"/>
            <a:ext cx="5975400" cy="944400"/>
          </a:xfrm>
          <a:prstGeom prst="rect">
            <a:avLst/>
          </a:prstGeom>
          <a:solidFill>
            <a:srgbClr val="38761D"/>
          </a:solidFill>
          <a:ln cap="flat" cmpd="sng" w="9525">
            <a:solidFill>
              <a:schemeClr val="dk2"/>
            </a:solidFill>
            <a:prstDash val="solid"/>
            <a:round/>
            <a:headEnd len="med" w="med" type="none"/>
            <a:tailEnd len="med" w="med" type="none"/>
          </a:ln>
        </p:spPr>
        <p:txBody>
          <a:bodyPr anchorCtr="0" anchor="t" bIns="91425" lIns="91425" spcFirstLastPara="1" rIns="91425" wrap="square" tIns="91425">
            <a:noAutofit/>
          </a:bodyPr>
          <a:lstStyle/>
          <a:p>
            <a:pPr indent="0" lvl="0" marL="0" rtl="0">
              <a:spcBef>
                <a:spcPts val="0"/>
              </a:spcBef>
              <a:spcAft>
                <a:spcPts val="0"/>
              </a:spcAft>
              <a:buNone/>
            </a:pPr>
            <a:r>
              <a:rPr lang="en">
                <a:solidFill>
                  <a:schemeClr val="lt1"/>
                </a:solidFill>
                <a:latin typeface="Montserrat"/>
                <a:ea typeface="Montserrat"/>
                <a:cs typeface="Montserrat"/>
                <a:sym typeface="Montserrat"/>
              </a:rPr>
              <a:t>CU 0</a:t>
            </a:r>
            <a:endParaRPr>
              <a:solidFill>
                <a:schemeClr val="lt1"/>
              </a:solidFill>
              <a:latin typeface="Montserrat"/>
              <a:ea typeface="Montserrat"/>
              <a:cs typeface="Montserrat"/>
              <a:sym typeface="Montserrat"/>
            </a:endParaRPr>
          </a:p>
        </p:txBody>
      </p:sp>
      <p:graphicFrame>
        <p:nvGraphicFramePr>
          <p:cNvPr id="279" name="Shape 279"/>
          <p:cNvGraphicFramePr/>
          <p:nvPr/>
        </p:nvGraphicFramePr>
        <p:xfrm>
          <a:off x="3201588" y="2876100"/>
          <a:ext cx="3000000" cy="3000000"/>
        </p:xfrm>
        <a:graphic>
          <a:graphicData uri="http://schemas.openxmlformats.org/drawingml/2006/table">
            <a:tbl>
              <a:tblPr>
                <a:noFill/>
                <a:tableStyleId>{EA2F176B-FB0A-4623-A2C1-0F9493447614}</a:tableStyleId>
              </a:tblPr>
              <a:tblGrid>
                <a:gridCol w="1389600"/>
                <a:gridCol w="1389600"/>
                <a:gridCol w="1389600"/>
                <a:gridCol w="1389600"/>
              </a:tblGrid>
              <a:tr h="165825">
                <a:tc>
                  <a:txBody>
                    <a:bodyPr>
                      <a:noAutofit/>
                    </a:bodyPr>
                    <a:lstStyle/>
                    <a:p>
                      <a:pPr indent="0" lvl="0" marL="0" rtl="0" algn="ctr">
                        <a:spcBef>
                          <a:spcPts val="0"/>
                        </a:spcBef>
                        <a:spcAft>
                          <a:spcPts val="0"/>
                        </a:spcAft>
                        <a:buNone/>
                      </a:pPr>
                      <a:r>
                        <a:rPr lang="en">
                          <a:latin typeface="Montserrat"/>
                          <a:ea typeface="Montserrat"/>
                          <a:cs typeface="Montserrat"/>
                          <a:sym typeface="Montserrat"/>
                        </a:rPr>
                        <a:t>SIMD 0</a:t>
                      </a:r>
                      <a:endParaRPr>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BF9000"/>
                    </a:solidFill>
                  </a:tcPr>
                </a:tc>
                <a:tc>
                  <a:txBody>
                    <a:bodyPr>
                      <a:noAutofit/>
                    </a:bodyPr>
                    <a:lstStyle/>
                    <a:p>
                      <a:pPr indent="0" lvl="0" marL="0" rtl="0" algn="ctr">
                        <a:spcBef>
                          <a:spcPts val="0"/>
                        </a:spcBef>
                        <a:spcAft>
                          <a:spcPts val="0"/>
                        </a:spcAft>
                        <a:buNone/>
                      </a:pPr>
                      <a:r>
                        <a:rPr lang="en">
                          <a:latin typeface="Montserrat"/>
                          <a:ea typeface="Montserrat"/>
                          <a:cs typeface="Montserrat"/>
                          <a:sym typeface="Montserrat"/>
                        </a:rPr>
                        <a:t>SIMD 1</a:t>
                      </a:r>
                      <a:endParaRPr>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BF9000"/>
                    </a:solidFill>
                  </a:tcPr>
                </a:tc>
                <a:tc>
                  <a:txBody>
                    <a:bodyPr>
                      <a:noAutofit/>
                    </a:bodyPr>
                    <a:lstStyle/>
                    <a:p>
                      <a:pPr indent="0" lvl="0" marL="0" rtl="0" algn="ctr">
                        <a:spcBef>
                          <a:spcPts val="0"/>
                        </a:spcBef>
                        <a:spcAft>
                          <a:spcPts val="0"/>
                        </a:spcAft>
                        <a:buNone/>
                      </a:pPr>
                      <a:r>
                        <a:rPr lang="en">
                          <a:latin typeface="Montserrat"/>
                          <a:ea typeface="Montserrat"/>
                          <a:cs typeface="Montserrat"/>
                          <a:sym typeface="Montserrat"/>
                        </a:rPr>
                        <a:t>SIMD 2</a:t>
                      </a:r>
                      <a:endParaRPr>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BF9000"/>
                    </a:solidFill>
                  </a:tcPr>
                </a:tc>
                <a:tc>
                  <a:txBody>
                    <a:bodyPr>
                      <a:noAutofit/>
                    </a:bodyPr>
                    <a:lstStyle/>
                    <a:p>
                      <a:pPr indent="0" lvl="0" marL="0" rtl="0" algn="ctr">
                        <a:spcBef>
                          <a:spcPts val="0"/>
                        </a:spcBef>
                        <a:spcAft>
                          <a:spcPts val="0"/>
                        </a:spcAft>
                        <a:buNone/>
                      </a:pPr>
                      <a:r>
                        <a:rPr lang="en">
                          <a:latin typeface="Montserrat"/>
                          <a:ea typeface="Montserrat"/>
                          <a:cs typeface="Montserrat"/>
                          <a:sym typeface="Montserrat"/>
                        </a:rPr>
                        <a:t>SIMD 3</a:t>
                      </a:r>
                      <a:endParaRPr>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BF9000"/>
                    </a:solidFill>
                  </a:tcPr>
                </a:tc>
              </a:tr>
            </a:tbl>
          </a:graphicData>
        </a:graphic>
      </p:graphicFrame>
      <p:sp>
        <p:nvSpPr>
          <p:cNvPr id="280" name="Shape 280"/>
          <p:cNvSpPr/>
          <p:nvPr/>
        </p:nvSpPr>
        <p:spPr>
          <a:xfrm>
            <a:off x="3263075" y="1739850"/>
            <a:ext cx="487500" cy="853800"/>
          </a:xfrm>
          <a:prstGeom prst="downArrow">
            <a:avLst>
              <a:gd fmla="val 50000" name="adj1"/>
              <a:gd fmla="val 50000" name="adj2"/>
            </a:avLst>
          </a:prstGeom>
          <a:solidFill>
            <a:srgbClr val="666666"/>
          </a:solidFill>
          <a:ln cap="flat" cmpd="sng" w="9525">
            <a:solidFill>
              <a:srgbClr val="00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81" name="Shape 281"/>
          <p:cNvSpPr/>
          <p:nvPr/>
        </p:nvSpPr>
        <p:spPr>
          <a:xfrm>
            <a:off x="2998200" y="3779650"/>
            <a:ext cx="5975400" cy="12411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t"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 0</a:t>
            </a:r>
            <a:endParaRPr>
              <a:latin typeface="Montserrat"/>
              <a:ea typeface="Montserrat"/>
              <a:cs typeface="Montserrat"/>
              <a:sym typeface="Montserrat"/>
            </a:endParaRPr>
          </a:p>
        </p:txBody>
      </p:sp>
      <p:sp>
        <p:nvSpPr>
          <p:cNvPr id="282" name="Shape 282"/>
          <p:cNvSpPr txBox="1"/>
          <p:nvPr>
            <p:ph type="title"/>
          </p:nvPr>
        </p:nvSpPr>
        <p:spPr>
          <a:xfrm>
            <a:off x="0" y="1533225"/>
            <a:ext cx="2820000" cy="3542100"/>
          </a:xfrm>
          <a:prstGeom prst="rect">
            <a:avLst/>
          </a:prstGeom>
        </p:spPr>
        <p:txBody>
          <a:bodyPr anchorCtr="0" anchor="t" bIns="91425" lIns="91425" spcFirstLastPara="1" rIns="91425" wrap="square" tIns="91425">
            <a:noAutofit/>
          </a:bodyPr>
          <a:lstStyle/>
          <a:p>
            <a:pPr indent="-342900" lvl="0" marL="457200" rtl="0">
              <a:spcBef>
                <a:spcPts val="0"/>
              </a:spcBef>
              <a:spcAft>
                <a:spcPts val="0"/>
              </a:spcAft>
              <a:buSzPts val="1800"/>
              <a:buChar char="●"/>
            </a:pPr>
            <a:r>
              <a:rPr lang="en" sz="1800"/>
              <a:t>N SEs per chip</a:t>
            </a:r>
            <a:endParaRPr sz="1800"/>
          </a:p>
          <a:p>
            <a:pPr indent="0" lvl="0" marL="0" rtl="0">
              <a:spcBef>
                <a:spcPts val="0"/>
              </a:spcBef>
              <a:spcAft>
                <a:spcPts val="0"/>
              </a:spcAft>
              <a:buNone/>
            </a:pPr>
            <a:r>
              <a:t/>
            </a:r>
            <a:endParaRPr sz="1800"/>
          </a:p>
          <a:p>
            <a:pPr indent="-342900" lvl="0" marL="457200" rtl="0">
              <a:spcBef>
                <a:spcPts val="0"/>
              </a:spcBef>
              <a:spcAft>
                <a:spcPts val="0"/>
              </a:spcAft>
              <a:buSzPts val="1800"/>
              <a:buChar char="●"/>
            </a:pPr>
            <a:r>
              <a:rPr lang="en" sz="1800"/>
              <a:t>N CUs per SE</a:t>
            </a:r>
            <a:endParaRPr sz="1800"/>
          </a:p>
          <a:p>
            <a:pPr indent="0" lvl="0" marL="0" rtl="0">
              <a:spcBef>
                <a:spcPts val="0"/>
              </a:spcBef>
              <a:spcAft>
                <a:spcPts val="0"/>
              </a:spcAft>
              <a:buNone/>
            </a:pPr>
            <a:r>
              <a:t/>
            </a:r>
            <a:endParaRPr sz="1800"/>
          </a:p>
          <a:p>
            <a:pPr indent="-342900" lvl="0" marL="457200" rtl="0">
              <a:spcBef>
                <a:spcPts val="0"/>
              </a:spcBef>
              <a:spcAft>
                <a:spcPts val="0"/>
              </a:spcAft>
              <a:buSzPts val="1800"/>
              <a:buChar char="●"/>
            </a:pPr>
            <a:r>
              <a:rPr lang="en" sz="1800"/>
              <a:t>4 SIMDs per CU</a:t>
            </a:r>
            <a:endParaRPr sz="1800"/>
          </a:p>
          <a:p>
            <a:pPr indent="0" lvl="0" marL="0" rtl="0">
              <a:spcBef>
                <a:spcPts val="0"/>
              </a:spcBef>
              <a:spcAft>
                <a:spcPts val="0"/>
              </a:spcAft>
              <a:buNone/>
            </a:pPr>
            <a:r>
              <a:t/>
            </a:r>
            <a:endParaRPr sz="1800"/>
          </a:p>
          <a:p>
            <a:pPr indent="-342900" lvl="0" marL="457200" rtl="0">
              <a:spcBef>
                <a:spcPts val="0"/>
              </a:spcBef>
              <a:spcAft>
                <a:spcPts val="0"/>
              </a:spcAft>
              <a:buSzPts val="1800"/>
              <a:buChar char="●"/>
            </a:pPr>
            <a:r>
              <a:rPr lang="en" sz="1800"/>
              <a:t>N waves per SIMD</a:t>
            </a:r>
            <a:endParaRPr sz="1800"/>
          </a:p>
        </p:txBody>
      </p:sp>
      <p:graphicFrame>
        <p:nvGraphicFramePr>
          <p:cNvPr id="283" name="Shape 283"/>
          <p:cNvGraphicFramePr/>
          <p:nvPr/>
        </p:nvGraphicFramePr>
        <p:xfrm>
          <a:off x="3201588" y="424985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475600">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Wave0</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Wave1</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Wave2</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Wave3</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Wave4</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Wave5</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Wave6</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Wave7</a:t>
                      </a:r>
                      <a:endParaRPr>
                        <a:solidFill>
                          <a:schemeClr val="lt1"/>
                        </a:solidFill>
                        <a:latin typeface="Montserrat"/>
                        <a:ea typeface="Montserrat"/>
                        <a:cs typeface="Montserrat"/>
                        <a:sym typeface="Montserrat"/>
                      </a:endParaRPr>
                    </a:p>
                  </a:txBody>
                  <a:tcPr marT="91425" marB="91425" marR="91425" marL="91425">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r>
            </a:tbl>
          </a:graphicData>
        </a:graphic>
      </p:graphicFrame>
      <p:sp>
        <p:nvSpPr>
          <p:cNvPr id="284" name="Shape 284"/>
          <p:cNvSpPr/>
          <p:nvPr/>
        </p:nvSpPr>
        <p:spPr>
          <a:xfrm>
            <a:off x="3590500" y="3227525"/>
            <a:ext cx="487500" cy="683100"/>
          </a:xfrm>
          <a:prstGeom prst="downArrow">
            <a:avLst>
              <a:gd fmla="val 50000" name="adj1"/>
              <a:gd fmla="val 50000" name="adj2"/>
            </a:avLst>
          </a:prstGeom>
          <a:solidFill>
            <a:srgbClr val="666666"/>
          </a:solidFill>
          <a:ln cap="flat" cmpd="sng" w="9525">
            <a:solidFill>
              <a:srgbClr val="00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8" name="Shape 288"/>
        <p:cNvGrpSpPr/>
        <p:nvPr/>
      </p:nvGrpSpPr>
      <p:grpSpPr>
        <a:xfrm>
          <a:off x="0" y="0"/>
          <a:ext cx="0" cy="0"/>
          <a:chOff x="0" y="0"/>
          <a:chExt cx="0" cy="0"/>
        </a:xfrm>
      </p:grpSpPr>
      <p:sp>
        <p:nvSpPr>
          <p:cNvPr id="289" name="Shape 289"/>
          <p:cNvSpPr txBox="1"/>
          <p:nvPr>
            <p:ph type="title"/>
          </p:nvPr>
        </p:nvSpPr>
        <p:spPr>
          <a:xfrm>
            <a:off x="1297500" y="393750"/>
            <a:ext cx="76761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What’s wavefront occupancy?</a:t>
            </a:r>
            <a:endParaRPr/>
          </a:p>
        </p:txBody>
      </p:sp>
      <p:sp>
        <p:nvSpPr>
          <p:cNvPr id="290" name="Shape 290"/>
          <p:cNvSpPr txBox="1"/>
          <p:nvPr>
            <p:ph type="title"/>
          </p:nvPr>
        </p:nvSpPr>
        <p:spPr>
          <a:xfrm>
            <a:off x="-50" y="4461175"/>
            <a:ext cx="9144000" cy="4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800"/>
              <a:t>A measure of how close a SIMD is to its maximum wavefront capacity</a:t>
            </a:r>
            <a:endParaRPr sz="1800"/>
          </a:p>
        </p:txBody>
      </p:sp>
      <p:sp>
        <p:nvSpPr>
          <p:cNvPr id="291" name="Shape 291"/>
          <p:cNvSpPr/>
          <p:nvPr/>
        </p:nvSpPr>
        <p:spPr>
          <a:xfrm>
            <a:off x="2120538" y="1283675"/>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292" name="Shape 292"/>
          <p:cNvGraphicFramePr/>
          <p:nvPr/>
        </p:nvGraphicFramePr>
        <p:xfrm>
          <a:off x="2780688" y="1350275"/>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r>
            </a:tbl>
          </a:graphicData>
        </a:graphic>
      </p:graphicFrame>
      <p:sp>
        <p:nvSpPr>
          <p:cNvPr id="293" name="Shape 293"/>
          <p:cNvSpPr/>
          <p:nvPr/>
        </p:nvSpPr>
        <p:spPr>
          <a:xfrm>
            <a:off x="2120538" y="2044000"/>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294" name="Shape 294"/>
          <p:cNvGraphicFramePr/>
          <p:nvPr/>
        </p:nvGraphicFramePr>
        <p:xfrm>
          <a:off x="2780688" y="211060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r>
            </a:tbl>
          </a:graphicData>
        </a:graphic>
      </p:graphicFrame>
      <p:sp>
        <p:nvSpPr>
          <p:cNvPr id="295" name="Shape 295"/>
          <p:cNvSpPr/>
          <p:nvPr/>
        </p:nvSpPr>
        <p:spPr>
          <a:xfrm>
            <a:off x="2120538" y="2804325"/>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296" name="Shape 296"/>
          <p:cNvGraphicFramePr/>
          <p:nvPr/>
        </p:nvGraphicFramePr>
        <p:xfrm>
          <a:off x="2780688" y="2870925"/>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r>
            </a:tbl>
          </a:graphicData>
        </a:graphic>
      </p:graphicFrame>
      <p:sp>
        <p:nvSpPr>
          <p:cNvPr id="297" name="Shape 297"/>
          <p:cNvSpPr/>
          <p:nvPr/>
        </p:nvSpPr>
        <p:spPr>
          <a:xfrm>
            <a:off x="2120538" y="3564650"/>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298" name="Shape 298"/>
          <p:cNvGraphicFramePr/>
          <p:nvPr/>
        </p:nvGraphicFramePr>
        <p:xfrm>
          <a:off x="2780688" y="363125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r>
            </a:tbl>
          </a:graphicData>
        </a:graphic>
      </p:graphicFrame>
      <p:sp>
        <p:nvSpPr>
          <p:cNvPr id="299" name="Shape 299"/>
          <p:cNvSpPr txBox="1"/>
          <p:nvPr>
            <p:ph type="title"/>
          </p:nvPr>
        </p:nvSpPr>
        <p:spPr>
          <a:xfrm>
            <a:off x="122950" y="1420925"/>
            <a:ext cx="1905600" cy="419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sz="1400"/>
              <a:t>8 Waves Per SIMD</a:t>
            </a:r>
            <a:endParaRPr sz="1400"/>
          </a:p>
        </p:txBody>
      </p:sp>
      <p:sp>
        <p:nvSpPr>
          <p:cNvPr id="300" name="Shape 300"/>
          <p:cNvSpPr txBox="1"/>
          <p:nvPr>
            <p:ph type="title"/>
          </p:nvPr>
        </p:nvSpPr>
        <p:spPr>
          <a:xfrm>
            <a:off x="122950" y="2181250"/>
            <a:ext cx="1905600" cy="419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sz="1400"/>
              <a:t>4</a:t>
            </a:r>
            <a:r>
              <a:rPr lang="en" sz="1400"/>
              <a:t> Waves Per SIMD</a:t>
            </a:r>
            <a:endParaRPr sz="1400"/>
          </a:p>
        </p:txBody>
      </p:sp>
      <p:sp>
        <p:nvSpPr>
          <p:cNvPr id="301" name="Shape 301"/>
          <p:cNvSpPr txBox="1"/>
          <p:nvPr>
            <p:ph type="title"/>
          </p:nvPr>
        </p:nvSpPr>
        <p:spPr>
          <a:xfrm>
            <a:off x="122950" y="2933475"/>
            <a:ext cx="1905600" cy="419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sz="1400"/>
              <a:t>2</a:t>
            </a:r>
            <a:r>
              <a:rPr lang="en" sz="1400"/>
              <a:t> Waves Per SIMD</a:t>
            </a:r>
            <a:endParaRPr sz="1400"/>
          </a:p>
        </p:txBody>
      </p:sp>
      <p:sp>
        <p:nvSpPr>
          <p:cNvPr id="302" name="Shape 302"/>
          <p:cNvSpPr txBox="1"/>
          <p:nvPr>
            <p:ph type="title"/>
          </p:nvPr>
        </p:nvSpPr>
        <p:spPr>
          <a:xfrm>
            <a:off x="199150" y="3701900"/>
            <a:ext cx="1905600" cy="419700"/>
          </a:xfrm>
          <a:prstGeom prst="rect">
            <a:avLst/>
          </a:prstGeom>
        </p:spPr>
        <p:txBody>
          <a:bodyPr anchorCtr="0" anchor="ctr" bIns="91425" lIns="91425" spcFirstLastPara="1" rIns="91425" wrap="square" tIns="91425">
            <a:noAutofit/>
          </a:bodyPr>
          <a:lstStyle/>
          <a:p>
            <a:pPr indent="0" lvl="0" marL="0" rtl="0">
              <a:spcBef>
                <a:spcPts val="0"/>
              </a:spcBef>
              <a:spcAft>
                <a:spcPts val="0"/>
              </a:spcAft>
              <a:buNone/>
            </a:pPr>
            <a:r>
              <a:rPr lang="en" sz="1400"/>
              <a:t>1</a:t>
            </a:r>
            <a:r>
              <a:rPr lang="en" sz="1400"/>
              <a:t> Wave Per SIMD</a:t>
            </a:r>
            <a:endParaRPr sz="1400"/>
          </a:p>
        </p:txBody>
      </p:sp>
      <p:sp>
        <p:nvSpPr>
          <p:cNvPr id="303" name="Shape 303"/>
          <p:cNvSpPr txBox="1"/>
          <p:nvPr>
            <p:ph type="title"/>
          </p:nvPr>
        </p:nvSpPr>
        <p:spPr>
          <a:xfrm>
            <a:off x="3148200" y="941525"/>
            <a:ext cx="4219200" cy="47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1400"/>
              <a:t>8 Wave Slots Per SIMD on RX480</a:t>
            </a:r>
            <a:endParaRPr sz="1400"/>
          </a:p>
        </p:txBody>
      </p:sp>
      <p:sp>
        <p:nvSpPr>
          <p:cNvPr id="304" name="Shape 304"/>
          <p:cNvSpPr txBox="1"/>
          <p:nvPr>
            <p:ph type="title"/>
          </p:nvPr>
        </p:nvSpPr>
        <p:spPr>
          <a:xfrm>
            <a:off x="8439250" y="1420925"/>
            <a:ext cx="657000" cy="41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100%</a:t>
            </a:r>
            <a:endParaRPr sz="1400"/>
          </a:p>
        </p:txBody>
      </p:sp>
      <p:sp>
        <p:nvSpPr>
          <p:cNvPr id="305" name="Shape 305"/>
          <p:cNvSpPr txBox="1"/>
          <p:nvPr>
            <p:ph type="title"/>
          </p:nvPr>
        </p:nvSpPr>
        <p:spPr>
          <a:xfrm>
            <a:off x="8439250" y="2181250"/>
            <a:ext cx="657000" cy="41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5</a:t>
            </a:r>
            <a:r>
              <a:rPr lang="en" sz="1400"/>
              <a:t>0%</a:t>
            </a:r>
            <a:endParaRPr sz="1400"/>
          </a:p>
        </p:txBody>
      </p:sp>
      <p:sp>
        <p:nvSpPr>
          <p:cNvPr id="306" name="Shape 306"/>
          <p:cNvSpPr txBox="1"/>
          <p:nvPr>
            <p:ph type="title"/>
          </p:nvPr>
        </p:nvSpPr>
        <p:spPr>
          <a:xfrm>
            <a:off x="8439250" y="2933475"/>
            <a:ext cx="657000" cy="41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25</a:t>
            </a:r>
            <a:r>
              <a:rPr lang="en" sz="1400"/>
              <a:t>%</a:t>
            </a:r>
            <a:endParaRPr sz="1400"/>
          </a:p>
        </p:txBody>
      </p:sp>
      <p:sp>
        <p:nvSpPr>
          <p:cNvPr id="307" name="Shape 307"/>
          <p:cNvSpPr txBox="1"/>
          <p:nvPr>
            <p:ph type="title"/>
          </p:nvPr>
        </p:nvSpPr>
        <p:spPr>
          <a:xfrm>
            <a:off x="8439250" y="3701900"/>
            <a:ext cx="657000" cy="41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400"/>
              <a:t>12.5</a:t>
            </a:r>
            <a:r>
              <a:rPr lang="en" sz="1400"/>
              <a:t>%</a:t>
            </a:r>
            <a:endParaRPr sz="1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1" name="Shape 311"/>
        <p:cNvGrpSpPr/>
        <p:nvPr/>
      </p:nvGrpSpPr>
      <p:grpSpPr>
        <a:xfrm>
          <a:off x="0" y="0"/>
          <a:ext cx="0" cy="0"/>
          <a:chOff x="0" y="0"/>
          <a:chExt cx="0" cy="0"/>
        </a:xfrm>
      </p:grpSpPr>
      <p:sp>
        <p:nvSpPr>
          <p:cNvPr id="312" name="Shape 312"/>
          <p:cNvSpPr txBox="1"/>
          <p:nvPr>
            <p:ph type="title"/>
          </p:nvPr>
        </p:nvSpPr>
        <p:spPr>
          <a:xfrm>
            <a:off x="142875" y="1533225"/>
            <a:ext cx="8518500" cy="2749500"/>
          </a:xfrm>
          <a:prstGeom prst="rect">
            <a:avLst/>
          </a:prstGeom>
        </p:spPr>
        <p:txBody>
          <a:bodyPr anchorCtr="0" anchor="t" bIns="91425" lIns="91425" spcFirstLastPara="1" rIns="91425" wrap="square" tIns="91425">
            <a:noAutofit/>
          </a:bodyPr>
          <a:lstStyle/>
          <a:p>
            <a:pPr indent="-381000" lvl="0" marL="457200" rtl="0">
              <a:spcBef>
                <a:spcPts val="0"/>
              </a:spcBef>
              <a:spcAft>
                <a:spcPts val="0"/>
              </a:spcAft>
              <a:buSzPts val="2400"/>
              <a:buChar char="●"/>
            </a:pPr>
            <a:r>
              <a:rPr lang="en"/>
              <a:t>ALUs -&gt; Fast</a:t>
            </a:r>
            <a:endParaRPr/>
          </a:p>
          <a:p>
            <a:pPr indent="0" lvl="0" marL="0" rtl="0">
              <a:spcBef>
                <a:spcPts val="0"/>
              </a:spcBef>
              <a:spcAft>
                <a:spcPts val="0"/>
              </a:spcAft>
              <a:buNone/>
            </a:pPr>
            <a:r>
              <a:t/>
            </a:r>
            <a:endParaRPr/>
          </a:p>
          <a:p>
            <a:pPr indent="-381000" lvl="0" marL="457200" rtl="0">
              <a:spcBef>
                <a:spcPts val="0"/>
              </a:spcBef>
              <a:spcAft>
                <a:spcPts val="0"/>
              </a:spcAft>
              <a:buSzPts val="2400"/>
              <a:buChar char="●"/>
            </a:pPr>
            <a:r>
              <a:rPr lang="en"/>
              <a:t>Memory -&gt; Slow</a:t>
            </a:r>
            <a:endParaRPr/>
          </a:p>
          <a:p>
            <a:pPr indent="0" lvl="0" marL="0" rtl="0">
              <a:spcBef>
                <a:spcPts val="0"/>
              </a:spcBef>
              <a:spcAft>
                <a:spcPts val="0"/>
              </a:spcAft>
              <a:buNone/>
            </a:pPr>
            <a:r>
              <a:t/>
            </a:r>
            <a:endParaRPr/>
          </a:p>
          <a:p>
            <a:pPr indent="-381000" lvl="0" marL="457200" rtl="0">
              <a:spcBef>
                <a:spcPts val="0"/>
              </a:spcBef>
              <a:spcAft>
                <a:spcPts val="0"/>
              </a:spcAft>
              <a:buSzPts val="2400"/>
              <a:buChar char="●"/>
            </a:pPr>
            <a:r>
              <a:rPr lang="en"/>
              <a:t>Memory latency prevents us from fully utilizing the ALUs.</a:t>
            </a:r>
            <a:endParaRPr/>
          </a:p>
        </p:txBody>
      </p:sp>
      <p:sp>
        <p:nvSpPr>
          <p:cNvPr id="313" name="Shape 313"/>
          <p:cNvSpPr txBox="1"/>
          <p:nvPr>
            <p:ph type="title"/>
          </p:nvPr>
        </p:nvSpPr>
        <p:spPr>
          <a:xfrm>
            <a:off x="1297500" y="393750"/>
            <a:ext cx="7661100" cy="54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Latency Hiding - Definition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7" name="Shape 317"/>
        <p:cNvGrpSpPr/>
        <p:nvPr/>
      </p:nvGrpSpPr>
      <p:grpSpPr>
        <a:xfrm>
          <a:off x="0" y="0"/>
          <a:ext cx="0" cy="0"/>
          <a:chOff x="0" y="0"/>
          <a:chExt cx="0" cy="0"/>
        </a:xfrm>
      </p:grpSpPr>
      <p:sp>
        <p:nvSpPr>
          <p:cNvPr id="318" name="Shape 318"/>
          <p:cNvSpPr txBox="1"/>
          <p:nvPr>
            <p:ph type="title"/>
          </p:nvPr>
        </p:nvSpPr>
        <p:spPr>
          <a:xfrm>
            <a:off x="1297500" y="393750"/>
            <a:ext cx="4214700" cy="5448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Latency Hiding - Example</a:t>
            </a:r>
            <a:endParaRPr/>
          </a:p>
        </p:txBody>
      </p:sp>
      <p:sp>
        <p:nvSpPr>
          <p:cNvPr id="319" name="Shape 319"/>
          <p:cNvSpPr/>
          <p:nvPr/>
        </p:nvSpPr>
        <p:spPr>
          <a:xfrm>
            <a:off x="2684088" y="1255625"/>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320" name="Shape 320"/>
          <p:cNvGraphicFramePr/>
          <p:nvPr/>
        </p:nvGraphicFramePr>
        <p:xfrm>
          <a:off x="3344238" y="1322225"/>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0</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1</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2</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3</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4</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5</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6</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7</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r>
            </a:tbl>
          </a:graphicData>
        </a:graphic>
      </p:graphicFrame>
      <p:sp>
        <p:nvSpPr>
          <p:cNvPr id="321" name="Shape 321"/>
          <p:cNvSpPr/>
          <p:nvPr/>
        </p:nvSpPr>
        <p:spPr>
          <a:xfrm>
            <a:off x="3536150" y="1090950"/>
            <a:ext cx="328800" cy="350700"/>
          </a:xfrm>
          <a:prstGeom prst="downArrow">
            <a:avLst>
              <a:gd fmla="val 50000" name="adj1"/>
              <a:gd fmla="val 50000" name="adj2"/>
            </a:avLst>
          </a:prstGeom>
          <a:solidFill>
            <a:srgbClr val="000000"/>
          </a:solidFill>
          <a:ln cap="flat" cmpd="sng" w="9525">
            <a:solidFill>
              <a:srgbClr val="FFFF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2" name="Shape 322"/>
          <p:cNvSpPr/>
          <p:nvPr/>
        </p:nvSpPr>
        <p:spPr>
          <a:xfrm>
            <a:off x="2684088" y="2211700"/>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323" name="Shape 323"/>
          <p:cNvGraphicFramePr/>
          <p:nvPr/>
        </p:nvGraphicFramePr>
        <p:xfrm>
          <a:off x="3344238" y="227830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0</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FF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1</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2</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3</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4</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5</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6</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7</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r>
            </a:tbl>
          </a:graphicData>
        </a:graphic>
      </p:graphicFrame>
      <p:sp>
        <p:nvSpPr>
          <p:cNvPr id="324" name="Shape 324"/>
          <p:cNvSpPr/>
          <p:nvPr/>
        </p:nvSpPr>
        <p:spPr>
          <a:xfrm>
            <a:off x="4232425" y="2044825"/>
            <a:ext cx="328800" cy="350700"/>
          </a:xfrm>
          <a:prstGeom prst="downArrow">
            <a:avLst>
              <a:gd fmla="val 50000" name="adj1"/>
              <a:gd fmla="val 50000" name="adj2"/>
            </a:avLst>
          </a:prstGeom>
          <a:solidFill>
            <a:srgbClr val="000000"/>
          </a:solidFill>
          <a:ln cap="flat" cmpd="sng" w="9525">
            <a:solidFill>
              <a:srgbClr val="FFFF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5" name="Shape 325"/>
          <p:cNvSpPr/>
          <p:nvPr/>
        </p:nvSpPr>
        <p:spPr>
          <a:xfrm>
            <a:off x="2684088" y="3153175"/>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326" name="Shape 326"/>
          <p:cNvGraphicFramePr/>
          <p:nvPr/>
        </p:nvGraphicFramePr>
        <p:xfrm>
          <a:off x="3344238" y="3219775"/>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0</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FF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1</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FF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2</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3</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4</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5</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6</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7</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r>
            </a:tbl>
          </a:graphicData>
        </a:graphic>
      </p:graphicFrame>
      <p:sp>
        <p:nvSpPr>
          <p:cNvPr id="327" name="Shape 327"/>
          <p:cNvSpPr/>
          <p:nvPr/>
        </p:nvSpPr>
        <p:spPr>
          <a:xfrm>
            <a:off x="4918225" y="2986300"/>
            <a:ext cx="328800" cy="350700"/>
          </a:xfrm>
          <a:prstGeom prst="downArrow">
            <a:avLst>
              <a:gd fmla="val 50000" name="adj1"/>
              <a:gd fmla="val 50000" name="adj2"/>
            </a:avLst>
          </a:prstGeom>
          <a:solidFill>
            <a:srgbClr val="000000"/>
          </a:solidFill>
          <a:ln cap="flat" cmpd="sng" w="9525">
            <a:solidFill>
              <a:srgbClr val="FFFF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8" name="Shape 328"/>
          <p:cNvSpPr/>
          <p:nvPr/>
        </p:nvSpPr>
        <p:spPr>
          <a:xfrm>
            <a:off x="2684088" y="4193525"/>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329" name="Shape 329"/>
          <p:cNvGraphicFramePr/>
          <p:nvPr/>
        </p:nvGraphicFramePr>
        <p:xfrm>
          <a:off x="3344238" y="4260125"/>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0</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1</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FF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2</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FF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3</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4</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5</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6</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7</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38100">
                      <a:solidFill>
                        <a:srgbClr val="00FF00"/>
                      </a:solidFill>
                      <a:prstDash val="solid"/>
                      <a:round/>
                      <a:headEnd len="med" w="med" type="none"/>
                      <a:tailEnd len="med" w="med" type="none"/>
                    </a:lnB>
                    <a:solidFill>
                      <a:srgbClr val="1155CC"/>
                    </a:solidFill>
                  </a:tcPr>
                </a:tc>
              </a:tr>
            </a:tbl>
          </a:graphicData>
        </a:graphic>
      </p:graphicFrame>
      <p:sp>
        <p:nvSpPr>
          <p:cNvPr id="330" name="Shape 330"/>
          <p:cNvSpPr/>
          <p:nvPr/>
        </p:nvSpPr>
        <p:spPr>
          <a:xfrm>
            <a:off x="3546625" y="4026650"/>
            <a:ext cx="328800" cy="350700"/>
          </a:xfrm>
          <a:prstGeom prst="downArrow">
            <a:avLst>
              <a:gd fmla="val 50000" name="adj1"/>
              <a:gd fmla="val 50000" name="adj2"/>
            </a:avLst>
          </a:prstGeom>
          <a:solidFill>
            <a:srgbClr val="000000"/>
          </a:solidFill>
          <a:ln cap="flat" cmpd="sng" w="9525">
            <a:solidFill>
              <a:srgbClr val="FFFF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31" name="Shape 331"/>
          <p:cNvSpPr txBox="1"/>
          <p:nvPr/>
        </p:nvSpPr>
        <p:spPr>
          <a:xfrm>
            <a:off x="73075" y="1357175"/>
            <a:ext cx="2520600" cy="49110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rPr lang="en">
                <a:solidFill>
                  <a:schemeClr val="lt1"/>
                </a:solidFill>
                <a:latin typeface="Montserrat"/>
                <a:ea typeface="Montserrat"/>
                <a:cs typeface="Montserrat"/>
                <a:sym typeface="Montserrat"/>
              </a:rPr>
              <a:t>SIMD executes wave 0</a:t>
            </a:r>
            <a:endParaRPr>
              <a:solidFill>
                <a:schemeClr val="lt1"/>
              </a:solidFill>
              <a:latin typeface="Montserrat"/>
              <a:ea typeface="Montserrat"/>
              <a:cs typeface="Montserrat"/>
              <a:sym typeface="Montserrat"/>
            </a:endParaRPr>
          </a:p>
        </p:txBody>
      </p:sp>
      <p:sp>
        <p:nvSpPr>
          <p:cNvPr id="332" name="Shape 332"/>
          <p:cNvSpPr txBox="1"/>
          <p:nvPr/>
        </p:nvSpPr>
        <p:spPr>
          <a:xfrm>
            <a:off x="73075" y="2326200"/>
            <a:ext cx="2520600" cy="49110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rPr lang="en">
                <a:solidFill>
                  <a:schemeClr val="lt1"/>
                </a:solidFill>
                <a:latin typeface="Montserrat"/>
                <a:ea typeface="Montserrat"/>
                <a:cs typeface="Montserrat"/>
                <a:sym typeface="Montserrat"/>
              </a:rPr>
              <a:t>Wave 0 stalls,</a:t>
            </a:r>
            <a:endParaRPr>
              <a:solidFill>
                <a:schemeClr val="lt1"/>
              </a:solidFill>
              <a:latin typeface="Montserrat"/>
              <a:ea typeface="Montserrat"/>
              <a:cs typeface="Montserrat"/>
              <a:sym typeface="Montserrat"/>
            </a:endParaRPr>
          </a:p>
          <a:p>
            <a:pPr indent="0" lvl="0" marL="0" rtl="0">
              <a:spcBef>
                <a:spcPts val="0"/>
              </a:spcBef>
              <a:spcAft>
                <a:spcPts val="0"/>
              </a:spcAft>
              <a:buNone/>
            </a:pPr>
            <a:r>
              <a:rPr lang="en">
                <a:solidFill>
                  <a:schemeClr val="lt1"/>
                </a:solidFill>
                <a:latin typeface="Montserrat"/>
                <a:ea typeface="Montserrat"/>
                <a:cs typeface="Montserrat"/>
                <a:sym typeface="Montserrat"/>
              </a:rPr>
              <a:t>SIMD moves to Wave 1</a:t>
            </a:r>
            <a:endParaRPr>
              <a:solidFill>
                <a:schemeClr val="lt1"/>
              </a:solidFill>
              <a:latin typeface="Montserrat"/>
              <a:ea typeface="Montserrat"/>
              <a:cs typeface="Montserrat"/>
              <a:sym typeface="Montserrat"/>
            </a:endParaRPr>
          </a:p>
        </p:txBody>
      </p:sp>
      <p:sp>
        <p:nvSpPr>
          <p:cNvPr id="333" name="Shape 333"/>
          <p:cNvSpPr txBox="1"/>
          <p:nvPr/>
        </p:nvSpPr>
        <p:spPr>
          <a:xfrm>
            <a:off x="73075" y="3254725"/>
            <a:ext cx="2520600" cy="49110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rPr lang="en">
                <a:solidFill>
                  <a:schemeClr val="lt1"/>
                </a:solidFill>
                <a:latin typeface="Montserrat"/>
                <a:ea typeface="Montserrat"/>
                <a:cs typeface="Montserrat"/>
                <a:sym typeface="Montserrat"/>
              </a:rPr>
              <a:t>Wave 1 stalls,</a:t>
            </a:r>
            <a:endParaRPr>
              <a:solidFill>
                <a:schemeClr val="lt1"/>
              </a:solidFill>
              <a:latin typeface="Montserrat"/>
              <a:ea typeface="Montserrat"/>
              <a:cs typeface="Montserrat"/>
              <a:sym typeface="Montserrat"/>
            </a:endParaRPr>
          </a:p>
          <a:p>
            <a:pPr indent="0" lvl="0" marL="0" rtl="0">
              <a:spcBef>
                <a:spcPts val="0"/>
              </a:spcBef>
              <a:spcAft>
                <a:spcPts val="0"/>
              </a:spcAft>
              <a:buNone/>
            </a:pPr>
            <a:r>
              <a:rPr lang="en">
                <a:solidFill>
                  <a:schemeClr val="lt1"/>
                </a:solidFill>
                <a:latin typeface="Montserrat"/>
                <a:ea typeface="Montserrat"/>
                <a:cs typeface="Montserrat"/>
                <a:sym typeface="Montserrat"/>
              </a:rPr>
              <a:t>SIMD moves to Wave 2</a:t>
            </a:r>
            <a:endParaRPr>
              <a:solidFill>
                <a:schemeClr val="lt1"/>
              </a:solidFill>
              <a:latin typeface="Montserrat"/>
              <a:ea typeface="Montserrat"/>
              <a:cs typeface="Montserrat"/>
              <a:sym typeface="Montserrat"/>
            </a:endParaRPr>
          </a:p>
        </p:txBody>
      </p:sp>
      <p:sp>
        <p:nvSpPr>
          <p:cNvPr id="334" name="Shape 334"/>
          <p:cNvSpPr txBox="1"/>
          <p:nvPr/>
        </p:nvSpPr>
        <p:spPr>
          <a:xfrm>
            <a:off x="73075" y="4295075"/>
            <a:ext cx="2520600" cy="491100"/>
          </a:xfrm>
          <a:prstGeom prst="rect">
            <a:avLst/>
          </a:prstGeom>
          <a:noFill/>
          <a:ln>
            <a:noFill/>
          </a:ln>
        </p:spPr>
        <p:txBody>
          <a:bodyPr anchorCtr="0" anchor="ctr" bIns="91425" lIns="91425" spcFirstLastPara="1" rIns="91425" wrap="square" tIns="91425">
            <a:noAutofit/>
          </a:bodyPr>
          <a:lstStyle/>
          <a:p>
            <a:pPr indent="0" lvl="0" marL="0">
              <a:spcBef>
                <a:spcPts val="0"/>
              </a:spcBef>
              <a:spcAft>
                <a:spcPts val="0"/>
              </a:spcAft>
              <a:buNone/>
            </a:pPr>
            <a:r>
              <a:rPr lang="en">
                <a:solidFill>
                  <a:schemeClr val="lt1"/>
                </a:solidFill>
                <a:latin typeface="Montserrat"/>
                <a:ea typeface="Montserrat"/>
                <a:cs typeface="Montserrat"/>
                <a:sym typeface="Montserrat"/>
              </a:rPr>
              <a:t>Wave 2 s</a:t>
            </a:r>
            <a:r>
              <a:rPr lang="en">
                <a:solidFill>
                  <a:schemeClr val="lt1"/>
                </a:solidFill>
                <a:latin typeface="Montserrat"/>
                <a:ea typeface="Montserrat"/>
                <a:cs typeface="Montserrat"/>
                <a:sym typeface="Montserrat"/>
              </a:rPr>
              <a:t>talls,</a:t>
            </a:r>
            <a:endParaRPr>
              <a:solidFill>
                <a:schemeClr val="lt1"/>
              </a:solidFill>
              <a:latin typeface="Montserrat"/>
              <a:ea typeface="Montserrat"/>
              <a:cs typeface="Montserrat"/>
              <a:sym typeface="Montserrat"/>
            </a:endParaRPr>
          </a:p>
          <a:p>
            <a:pPr indent="0" lvl="0" marL="0">
              <a:spcBef>
                <a:spcPts val="0"/>
              </a:spcBef>
              <a:spcAft>
                <a:spcPts val="0"/>
              </a:spcAft>
              <a:buNone/>
            </a:pPr>
            <a:r>
              <a:rPr lang="en">
                <a:solidFill>
                  <a:schemeClr val="lt1"/>
                </a:solidFill>
                <a:latin typeface="Montserrat"/>
                <a:ea typeface="Montserrat"/>
                <a:cs typeface="Montserrat"/>
                <a:sym typeface="Montserrat"/>
              </a:rPr>
              <a:t>Wave 0 unblocks,</a:t>
            </a:r>
            <a:endParaRPr>
              <a:solidFill>
                <a:schemeClr val="lt1"/>
              </a:solidFill>
              <a:latin typeface="Montserrat"/>
              <a:ea typeface="Montserrat"/>
              <a:cs typeface="Montserrat"/>
              <a:sym typeface="Montserrat"/>
            </a:endParaRPr>
          </a:p>
          <a:p>
            <a:pPr indent="0" lvl="0" marL="0" rtl="0">
              <a:spcBef>
                <a:spcPts val="0"/>
              </a:spcBef>
              <a:spcAft>
                <a:spcPts val="0"/>
              </a:spcAft>
              <a:buNone/>
            </a:pPr>
            <a:r>
              <a:rPr lang="en">
                <a:solidFill>
                  <a:schemeClr val="lt1"/>
                </a:solidFill>
                <a:latin typeface="Montserrat"/>
                <a:ea typeface="Montserrat"/>
                <a:cs typeface="Montserrat"/>
                <a:sym typeface="Montserrat"/>
              </a:rPr>
              <a:t>SIMD moves to Wave 0</a:t>
            </a:r>
            <a:endParaRPr>
              <a:solidFill>
                <a:schemeClr val="lt1"/>
              </a:solidFill>
              <a:latin typeface="Montserrat"/>
              <a:ea typeface="Montserrat"/>
              <a:cs typeface="Montserrat"/>
              <a:sym typeface="Montserrat"/>
            </a:endParaRPr>
          </a:p>
        </p:txBody>
      </p:sp>
      <p:sp>
        <p:nvSpPr>
          <p:cNvPr id="335" name="Shape 335"/>
          <p:cNvSpPr/>
          <p:nvPr/>
        </p:nvSpPr>
        <p:spPr>
          <a:xfrm>
            <a:off x="5789150" y="361225"/>
            <a:ext cx="328800" cy="350700"/>
          </a:xfrm>
          <a:prstGeom prst="downArrow">
            <a:avLst>
              <a:gd fmla="val 50000" name="adj1"/>
              <a:gd fmla="val 50000" name="adj2"/>
            </a:avLst>
          </a:prstGeom>
          <a:solidFill>
            <a:srgbClr val="000000"/>
          </a:solidFill>
          <a:ln cap="flat" cmpd="sng" w="9525">
            <a:solidFill>
              <a:srgbClr val="FFFF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36" name="Shape 336"/>
          <p:cNvSpPr txBox="1"/>
          <p:nvPr/>
        </p:nvSpPr>
        <p:spPr>
          <a:xfrm>
            <a:off x="6117950" y="367225"/>
            <a:ext cx="1208100" cy="4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Executing Wave</a:t>
            </a:r>
            <a:endParaRPr>
              <a:solidFill>
                <a:schemeClr val="lt1"/>
              </a:solidFill>
              <a:latin typeface="Montserrat"/>
              <a:ea typeface="Montserrat"/>
              <a:cs typeface="Montserrat"/>
              <a:sym typeface="Montserrat"/>
            </a:endParaRPr>
          </a:p>
        </p:txBody>
      </p:sp>
      <p:cxnSp>
        <p:nvCxnSpPr>
          <p:cNvPr id="337" name="Shape 337"/>
          <p:cNvCxnSpPr/>
          <p:nvPr/>
        </p:nvCxnSpPr>
        <p:spPr>
          <a:xfrm>
            <a:off x="7431775" y="849525"/>
            <a:ext cx="505500" cy="0"/>
          </a:xfrm>
          <a:prstGeom prst="straightConnector1">
            <a:avLst/>
          </a:prstGeom>
          <a:noFill/>
          <a:ln cap="flat" cmpd="sng" w="38100">
            <a:solidFill>
              <a:srgbClr val="FF0000"/>
            </a:solidFill>
            <a:prstDash val="solid"/>
            <a:round/>
            <a:headEnd len="lg" w="lg" type="none"/>
            <a:tailEnd len="lg" w="lg" type="none"/>
          </a:ln>
        </p:spPr>
      </p:cxnSp>
      <p:sp>
        <p:nvSpPr>
          <p:cNvPr id="338" name="Shape 338"/>
          <p:cNvSpPr txBox="1"/>
          <p:nvPr/>
        </p:nvSpPr>
        <p:spPr>
          <a:xfrm>
            <a:off x="7825600" y="603963"/>
            <a:ext cx="1208100" cy="4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Stalled </a:t>
            </a:r>
            <a:r>
              <a:rPr lang="en">
                <a:solidFill>
                  <a:schemeClr val="lt1"/>
                </a:solidFill>
                <a:latin typeface="Montserrat"/>
                <a:ea typeface="Montserrat"/>
                <a:cs typeface="Montserrat"/>
                <a:sym typeface="Montserrat"/>
              </a:rPr>
              <a:t>Wave</a:t>
            </a:r>
            <a:endParaRPr>
              <a:solidFill>
                <a:schemeClr val="lt1"/>
              </a:solidFill>
              <a:latin typeface="Montserrat"/>
              <a:ea typeface="Montserrat"/>
              <a:cs typeface="Montserrat"/>
              <a:sym typeface="Montserrat"/>
            </a:endParaRPr>
          </a:p>
        </p:txBody>
      </p:sp>
      <p:cxnSp>
        <p:nvCxnSpPr>
          <p:cNvPr id="339" name="Shape 339"/>
          <p:cNvCxnSpPr/>
          <p:nvPr/>
        </p:nvCxnSpPr>
        <p:spPr>
          <a:xfrm>
            <a:off x="7431775" y="367225"/>
            <a:ext cx="505500" cy="0"/>
          </a:xfrm>
          <a:prstGeom prst="straightConnector1">
            <a:avLst/>
          </a:prstGeom>
          <a:noFill/>
          <a:ln cap="flat" cmpd="sng" w="38100">
            <a:solidFill>
              <a:srgbClr val="00FF00"/>
            </a:solidFill>
            <a:prstDash val="solid"/>
            <a:round/>
            <a:headEnd len="lg" w="lg" type="none"/>
            <a:tailEnd len="lg" w="lg" type="none"/>
          </a:ln>
        </p:spPr>
      </p:cxnSp>
      <p:sp>
        <p:nvSpPr>
          <p:cNvPr id="340" name="Shape 340"/>
          <p:cNvSpPr txBox="1"/>
          <p:nvPr/>
        </p:nvSpPr>
        <p:spPr>
          <a:xfrm>
            <a:off x="7825600" y="121650"/>
            <a:ext cx="1208100" cy="491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Montserrat"/>
                <a:ea typeface="Montserrat"/>
                <a:cs typeface="Montserrat"/>
                <a:sym typeface="Montserrat"/>
              </a:rPr>
              <a:t>Available Wave</a:t>
            </a:r>
            <a:endParaRPr>
              <a:solidFill>
                <a:schemeClr val="lt1"/>
              </a:solidFill>
              <a:latin typeface="Montserrat"/>
              <a:ea typeface="Montserrat"/>
              <a:cs typeface="Montserrat"/>
              <a:sym typeface="Montserrat"/>
            </a:endParaRPr>
          </a:p>
        </p:txBody>
      </p:sp>
      <p:sp>
        <p:nvSpPr>
          <p:cNvPr id="341" name="Shape 341"/>
          <p:cNvSpPr/>
          <p:nvPr/>
        </p:nvSpPr>
        <p:spPr>
          <a:xfrm>
            <a:off x="5588550" y="130850"/>
            <a:ext cx="3390300" cy="964200"/>
          </a:xfrm>
          <a:prstGeom prst="rect">
            <a:avLst/>
          </a:prstGeom>
          <a:noFill/>
          <a:ln cap="flat" cmpd="sng" w="19050">
            <a:solidFill>
              <a:srgbClr val="666666"/>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5" name="Shape 345"/>
        <p:cNvGrpSpPr/>
        <p:nvPr/>
      </p:nvGrpSpPr>
      <p:grpSpPr>
        <a:xfrm>
          <a:off x="0" y="0"/>
          <a:ext cx="0" cy="0"/>
          <a:chOff x="0" y="0"/>
          <a:chExt cx="0" cy="0"/>
        </a:xfrm>
      </p:grpSpPr>
      <p:sp>
        <p:nvSpPr>
          <p:cNvPr id="346" name="Shape 346"/>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47" name="Shape 347"/>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Wavefront occupancy in RGP - Global</a:t>
            </a:r>
            <a:endParaRPr/>
          </a:p>
        </p:txBody>
      </p:sp>
      <p:pic>
        <p:nvPicPr>
          <p:cNvPr id="348" name="Shape 348"/>
          <p:cNvPicPr preferRelativeResize="0"/>
          <p:nvPr/>
        </p:nvPicPr>
        <p:blipFill>
          <a:blip r:embed="rId3">
            <a:alphaModFix/>
          </a:blip>
          <a:stretch>
            <a:fillRect/>
          </a:stretch>
        </p:blipFill>
        <p:spPr>
          <a:xfrm>
            <a:off x="228600" y="1911525"/>
            <a:ext cx="8617075" cy="18603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2" name="Shape 352"/>
        <p:cNvGrpSpPr/>
        <p:nvPr/>
      </p:nvGrpSpPr>
      <p:grpSpPr>
        <a:xfrm>
          <a:off x="0" y="0"/>
          <a:ext cx="0" cy="0"/>
          <a:chOff x="0" y="0"/>
          <a:chExt cx="0" cy="0"/>
        </a:xfrm>
      </p:grpSpPr>
      <p:sp>
        <p:nvSpPr>
          <p:cNvPr id="353" name="Shape 353"/>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Wavefront View</a:t>
            </a:r>
            <a:endParaRPr/>
          </a:p>
        </p:txBody>
      </p:sp>
      <p:sp>
        <p:nvSpPr>
          <p:cNvPr id="354" name="Shape 354"/>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5" name="Shape 355"/>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6" name="Shape 356"/>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7" name="Shape 357"/>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358" name="Shape 358"/>
          <p:cNvPicPr preferRelativeResize="0"/>
          <p:nvPr/>
        </p:nvPicPr>
        <p:blipFill>
          <a:blip r:embed="rId3">
            <a:alphaModFix/>
          </a:blip>
          <a:stretch>
            <a:fillRect/>
          </a:stretch>
        </p:blipFill>
        <p:spPr>
          <a:xfrm>
            <a:off x="1526082" y="986225"/>
            <a:ext cx="7394990" cy="4005625"/>
          </a:xfrm>
          <a:prstGeom prst="rect">
            <a:avLst/>
          </a:prstGeom>
          <a:noFill/>
          <a:ln>
            <a:noFill/>
          </a:ln>
        </p:spPr>
      </p:pic>
      <p:sp>
        <p:nvSpPr>
          <p:cNvPr id="359" name="Shape 359"/>
          <p:cNvSpPr txBox="1"/>
          <p:nvPr/>
        </p:nvSpPr>
        <p:spPr>
          <a:xfrm>
            <a:off x="-76200" y="18521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Occupancy</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Graph</a:t>
            </a:r>
            <a:endParaRPr sz="1800">
              <a:solidFill>
                <a:schemeClr val="lt1"/>
              </a:solidFill>
              <a:latin typeface="Montserrat"/>
              <a:ea typeface="Montserrat"/>
              <a:cs typeface="Montserrat"/>
              <a:sym typeface="Montserrat"/>
            </a:endParaRPr>
          </a:p>
        </p:txBody>
      </p:sp>
      <p:sp>
        <p:nvSpPr>
          <p:cNvPr id="360" name="Shape 360"/>
          <p:cNvSpPr txBox="1"/>
          <p:nvPr/>
        </p:nvSpPr>
        <p:spPr>
          <a:xfrm>
            <a:off x="-76200" y="36809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GPU</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Events</a:t>
            </a:r>
            <a:endParaRPr sz="1800">
              <a:solidFill>
                <a:schemeClr val="lt1"/>
              </a:solidFill>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4" name="Shape 364"/>
        <p:cNvGrpSpPr/>
        <p:nvPr/>
      </p:nvGrpSpPr>
      <p:grpSpPr>
        <a:xfrm>
          <a:off x="0" y="0"/>
          <a:ext cx="0" cy="0"/>
          <a:chOff x="0" y="0"/>
          <a:chExt cx="0" cy="0"/>
        </a:xfrm>
      </p:grpSpPr>
      <p:sp>
        <p:nvSpPr>
          <p:cNvPr id="365" name="Shape 36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Wavefront View</a:t>
            </a:r>
            <a:endParaRPr/>
          </a:p>
        </p:txBody>
      </p:sp>
      <p:sp>
        <p:nvSpPr>
          <p:cNvPr id="366" name="Shape 366"/>
          <p:cNvSpPr/>
          <p:nvPr/>
        </p:nvSpPr>
        <p:spPr>
          <a:xfrm>
            <a:off x="34663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67" name="Shape 367"/>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68" name="Shape 368"/>
          <p:cNvSpPr/>
          <p:nvPr/>
        </p:nvSpPr>
        <p:spPr>
          <a:xfrm>
            <a:off x="41767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69" name="Shape 369"/>
          <p:cNvSpPr/>
          <p:nvPr/>
        </p:nvSpPr>
        <p:spPr>
          <a:xfrm>
            <a:off x="39924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370" name="Shape 370"/>
          <p:cNvPicPr preferRelativeResize="0"/>
          <p:nvPr/>
        </p:nvPicPr>
        <p:blipFill>
          <a:blip r:embed="rId3">
            <a:alphaModFix/>
          </a:blip>
          <a:stretch>
            <a:fillRect/>
          </a:stretch>
        </p:blipFill>
        <p:spPr>
          <a:xfrm>
            <a:off x="1526082" y="986225"/>
            <a:ext cx="7394990" cy="4005625"/>
          </a:xfrm>
          <a:prstGeom prst="rect">
            <a:avLst/>
          </a:prstGeom>
          <a:noFill/>
          <a:ln>
            <a:noFill/>
          </a:ln>
        </p:spPr>
      </p:pic>
      <p:sp>
        <p:nvSpPr>
          <p:cNvPr id="371" name="Shape 371"/>
          <p:cNvSpPr/>
          <p:nvPr/>
        </p:nvSpPr>
        <p:spPr>
          <a:xfrm>
            <a:off x="2585175" y="1851125"/>
            <a:ext cx="6900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2" name="Shape 372"/>
          <p:cNvSpPr/>
          <p:nvPr/>
        </p:nvSpPr>
        <p:spPr>
          <a:xfrm>
            <a:off x="3466350" y="1834200"/>
            <a:ext cx="9357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3" name="Shape 373"/>
          <p:cNvSpPr/>
          <p:nvPr/>
        </p:nvSpPr>
        <p:spPr>
          <a:xfrm>
            <a:off x="6560650" y="1851125"/>
            <a:ext cx="1572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4" name="Shape 374"/>
          <p:cNvSpPr/>
          <p:nvPr/>
        </p:nvSpPr>
        <p:spPr>
          <a:xfrm>
            <a:off x="1553750" y="2315475"/>
            <a:ext cx="5676300" cy="492000"/>
          </a:xfrm>
          <a:prstGeom prst="rect">
            <a:avLst/>
          </a:prstGeom>
          <a:noFill/>
          <a:ln cap="flat" cmpd="sng" w="9525">
            <a:solidFill>
              <a:srgbClr val="0000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75" name="Shape 375"/>
          <p:cNvSpPr txBox="1"/>
          <p:nvPr/>
        </p:nvSpPr>
        <p:spPr>
          <a:xfrm>
            <a:off x="-76200" y="18521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Occupancy</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Graph</a:t>
            </a:r>
            <a:endParaRPr sz="1800">
              <a:solidFill>
                <a:schemeClr val="lt1"/>
              </a:solidFill>
              <a:latin typeface="Montserrat"/>
              <a:ea typeface="Montserrat"/>
              <a:cs typeface="Montserrat"/>
              <a:sym typeface="Montserrat"/>
            </a:endParaRPr>
          </a:p>
        </p:txBody>
      </p:sp>
      <p:sp>
        <p:nvSpPr>
          <p:cNvPr id="376" name="Shape 376"/>
          <p:cNvSpPr txBox="1"/>
          <p:nvPr/>
        </p:nvSpPr>
        <p:spPr>
          <a:xfrm>
            <a:off x="-76200" y="36809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GPU</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Events</a:t>
            </a:r>
            <a:endParaRPr sz="1800">
              <a:solidFill>
                <a:schemeClr val="lt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Shape 381"/>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Wavefront View</a:t>
            </a:r>
            <a:endParaRPr/>
          </a:p>
        </p:txBody>
      </p:sp>
      <p:sp>
        <p:nvSpPr>
          <p:cNvPr id="382" name="Shape 382"/>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3" name="Shape 383"/>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4" name="Shape 384"/>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5" name="Shape 385"/>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386" name="Shape 386"/>
          <p:cNvPicPr preferRelativeResize="0"/>
          <p:nvPr/>
        </p:nvPicPr>
        <p:blipFill>
          <a:blip r:embed="rId3">
            <a:alphaModFix/>
          </a:blip>
          <a:stretch>
            <a:fillRect/>
          </a:stretch>
        </p:blipFill>
        <p:spPr>
          <a:xfrm>
            <a:off x="1526082" y="986225"/>
            <a:ext cx="7394990" cy="4005625"/>
          </a:xfrm>
          <a:prstGeom prst="rect">
            <a:avLst/>
          </a:prstGeom>
          <a:noFill/>
          <a:ln>
            <a:noFill/>
          </a:ln>
        </p:spPr>
      </p:pic>
      <p:sp>
        <p:nvSpPr>
          <p:cNvPr id="387" name="Shape 387"/>
          <p:cNvSpPr/>
          <p:nvPr/>
        </p:nvSpPr>
        <p:spPr>
          <a:xfrm>
            <a:off x="6560650" y="1851125"/>
            <a:ext cx="1572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8" name="Shape 388"/>
          <p:cNvSpPr txBox="1"/>
          <p:nvPr/>
        </p:nvSpPr>
        <p:spPr>
          <a:xfrm>
            <a:off x="-76200" y="18521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Occupancy</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Graph</a:t>
            </a:r>
            <a:endParaRPr sz="1800">
              <a:solidFill>
                <a:schemeClr val="lt1"/>
              </a:solidFill>
              <a:latin typeface="Montserrat"/>
              <a:ea typeface="Montserrat"/>
              <a:cs typeface="Montserrat"/>
              <a:sym typeface="Montserrat"/>
            </a:endParaRPr>
          </a:p>
        </p:txBody>
      </p:sp>
      <p:sp>
        <p:nvSpPr>
          <p:cNvPr id="389" name="Shape 389"/>
          <p:cNvSpPr txBox="1"/>
          <p:nvPr/>
        </p:nvSpPr>
        <p:spPr>
          <a:xfrm>
            <a:off x="-76200" y="3680925"/>
            <a:ext cx="1601100" cy="737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800">
                <a:solidFill>
                  <a:schemeClr val="lt1"/>
                </a:solidFill>
                <a:latin typeface="Montserrat"/>
                <a:ea typeface="Montserrat"/>
                <a:cs typeface="Montserrat"/>
                <a:sym typeface="Montserrat"/>
              </a:rPr>
              <a:t>GPU</a:t>
            </a:r>
            <a:endParaRPr sz="18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800">
                <a:solidFill>
                  <a:schemeClr val="lt1"/>
                </a:solidFill>
                <a:latin typeface="Montserrat"/>
                <a:ea typeface="Montserrat"/>
                <a:cs typeface="Montserrat"/>
                <a:sym typeface="Montserrat"/>
              </a:rPr>
              <a:t>Events</a:t>
            </a:r>
            <a:endParaRPr sz="1800">
              <a:solidFill>
                <a:schemeClr val="lt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3" name="Shape 393"/>
        <p:cNvGrpSpPr/>
        <p:nvPr/>
      </p:nvGrpSpPr>
      <p:grpSpPr>
        <a:xfrm>
          <a:off x="0" y="0"/>
          <a:ext cx="0" cy="0"/>
          <a:chOff x="0" y="0"/>
          <a:chExt cx="0" cy="0"/>
        </a:xfrm>
      </p:grpSpPr>
      <p:pic>
        <p:nvPicPr>
          <p:cNvPr id="394" name="Shape 394"/>
          <p:cNvPicPr preferRelativeResize="0"/>
          <p:nvPr/>
        </p:nvPicPr>
        <p:blipFill>
          <a:blip r:embed="rId3">
            <a:alphaModFix/>
          </a:blip>
          <a:stretch>
            <a:fillRect/>
          </a:stretch>
        </p:blipFill>
        <p:spPr>
          <a:xfrm>
            <a:off x="76200" y="1618425"/>
            <a:ext cx="9007720" cy="3314750"/>
          </a:xfrm>
          <a:prstGeom prst="rect">
            <a:avLst/>
          </a:prstGeom>
          <a:noFill/>
          <a:ln>
            <a:noFill/>
          </a:ln>
        </p:spPr>
      </p:pic>
      <p:sp>
        <p:nvSpPr>
          <p:cNvPr id="395" name="Shape 39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Pipeline Bubble - Zoomed In</a:t>
            </a:r>
            <a:endParaRPr/>
          </a:p>
        </p:txBody>
      </p:sp>
      <p:sp>
        <p:nvSpPr>
          <p:cNvPr id="396" name="Shape 396"/>
          <p:cNvSpPr/>
          <p:nvPr/>
        </p:nvSpPr>
        <p:spPr>
          <a:xfrm>
            <a:off x="6981850" y="4665350"/>
            <a:ext cx="1354500" cy="294000"/>
          </a:xfrm>
          <a:prstGeom prst="rect">
            <a:avLst/>
          </a:prstGeom>
          <a:noFill/>
          <a:ln cap="flat" cmpd="sng" w="38100">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97" name="Shape 397"/>
          <p:cNvSpPr/>
          <p:nvPr/>
        </p:nvSpPr>
        <p:spPr>
          <a:xfrm>
            <a:off x="4709300" y="4392175"/>
            <a:ext cx="611700" cy="294000"/>
          </a:xfrm>
          <a:prstGeom prst="rect">
            <a:avLst/>
          </a:prstGeom>
          <a:noFill/>
          <a:ln cap="flat" cmpd="sng" w="38100">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1" name="Shape 401"/>
        <p:cNvGrpSpPr/>
        <p:nvPr/>
      </p:nvGrpSpPr>
      <p:grpSpPr>
        <a:xfrm>
          <a:off x="0" y="0"/>
          <a:ext cx="0" cy="0"/>
          <a:chOff x="0" y="0"/>
          <a:chExt cx="0" cy="0"/>
        </a:xfrm>
      </p:grpSpPr>
      <p:sp>
        <p:nvSpPr>
          <p:cNvPr id="402" name="Shape 402"/>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Pipeline Bubble - Event Timeline</a:t>
            </a:r>
            <a:endParaRPr/>
          </a:p>
        </p:txBody>
      </p:sp>
      <p:pic>
        <p:nvPicPr>
          <p:cNvPr id="403" name="Shape 403"/>
          <p:cNvPicPr preferRelativeResize="0"/>
          <p:nvPr/>
        </p:nvPicPr>
        <p:blipFill>
          <a:blip r:embed="rId3">
            <a:alphaModFix/>
          </a:blip>
          <a:stretch>
            <a:fillRect/>
          </a:stretch>
        </p:blipFill>
        <p:spPr>
          <a:xfrm>
            <a:off x="1193375" y="995475"/>
            <a:ext cx="7439549" cy="402975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7" name="Shape 407"/>
        <p:cNvGrpSpPr/>
        <p:nvPr/>
      </p:nvGrpSpPr>
      <p:grpSpPr>
        <a:xfrm>
          <a:off x="0" y="0"/>
          <a:ext cx="0" cy="0"/>
          <a:chOff x="0" y="0"/>
          <a:chExt cx="0" cy="0"/>
        </a:xfrm>
      </p:grpSpPr>
      <p:sp>
        <p:nvSpPr>
          <p:cNvPr id="408" name="Shape 408"/>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Pipeline Bubble - Event Timeline</a:t>
            </a:r>
            <a:endParaRPr/>
          </a:p>
        </p:txBody>
      </p:sp>
      <p:pic>
        <p:nvPicPr>
          <p:cNvPr id="409" name="Shape 409"/>
          <p:cNvPicPr preferRelativeResize="0"/>
          <p:nvPr/>
        </p:nvPicPr>
        <p:blipFill>
          <a:blip r:embed="rId3">
            <a:alphaModFix/>
          </a:blip>
          <a:stretch>
            <a:fillRect/>
          </a:stretch>
        </p:blipFill>
        <p:spPr>
          <a:xfrm>
            <a:off x="1201738" y="1298993"/>
            <a:ext cx="7807325" cy="3615907"/>
          </a:xfrm>
          <a:prstGeom prst="rect">
            <a:avLst/>
          </a:prstGeom>
          <a:noFill/>
          <a:ln>
            <a:noFill/>
          </a:ln>
        </p:spPr>
      </p:pic>
      <p:sp>
        <p:nvSpPr>
          <p:cNvPr id="410" name="Shape 410"/>
          <p:cNvSpPr/>
          <p:nvPr/>
        </p:nvSpPr>
        <p:spPr>
          <a:xfrm>
            <a:off x="1339425" y="3433700"/>
            <a:ext cx="1823700" cy="457800"/>
          </a:xfrm>
          <a:prstGeom prst="rect">
            <a:avLst/>
          </a:prstGeom>
          <a:noFill/>
          <a:ln cap="flat" cmpd="sng" w="19050">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pic>
        <p:nvPicPr>
          <p:cNvPr id="415" name="Shape 415"/>
          <p:cNvPicPr preferRelativeResize="0"/>
          <p:nvPr/>
        </p:nvPicPr>
        <p:blipFill>
          <a:blip r:embed="rId3">
            <a:alphaModFix/>
          </a:blip>
          <a:stretch>
            <a:fillRect/>
          </a:stretch>
        </p:blipFill>
        <p:spPr>
          <a:xfrm>
            <a:off x="64813" y="1618425"/>
            <a:ext cx="9014349" cy="3181750"/>
          </a:xfrm>
          <a:prstGeom prst="rect">
            <a:avLst/>
          </a:prstGeom>
          <a:noFill/>
          <a:ln>
            <a:noFill/>
          </a:ln>
        </p:spPr>
      </p:pic>
      <p:sp>
        <p:nvSpPr>
          <p:cNvPr id="416" name="Shape 416"/>
          <p:cNvSpPr txBox="1"/>
          <p:nvPr/>
        </p:nvSpPr>
        <p:spPr>
          <a:xfrm>
            <a:off x="1393738" y="3257800"/>
            <a:ext cx="2349600" cy="45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t>Post Processing Render Pass</a:t>
            </a:r>
            <a:endParaRPr sz="1200"/>
          </a:p>
        </p:txBody>
      </p:sp>
      <p:sp>
        <p:nvSpPr>
          <p:cNvPr id="417" name="Shape 417"/>
          <p:cNvSpPr txBox="1"/>
          <p:nvPr/>
        </p:nvSpPr>
        <p:spPr>
          <a:xfrm>
            <a:off x="640263" y="2798800"/>
            <a:ext cx="1186500" cy="45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t>Depth Of Field</a:t>
            </a:r>
            <a:endParaRPr sz="1200"/>
          </a:p>
        </p:txBody>
      </p:sp>
      <p:sp>
        <p:nvSpPr>
          <p:cNvPr id="418" name="Shape 418"/>
          <p:cNvSpPr txBox="1"/>
          <p:nvPr/>
        </p:nvSpPr>
        <p:spPr>
          <a:xfrm>
            <a:off x="2695363" y="2798800"/>
            <a:ext cx="2349600" cy="45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t>Motion Blur</a:t>
            </a:r>
            <a:endParaRPr sz="1200"/>
          </a:p>
        </p:txBody>
      </p:sp>
      <p:sp>
        <p:nvSpPr>
          <p:cNvPr id="419" name="Shape 419"/>
          <p:cNvSpPr txBox="1"/>
          <p:nvPr/>
        </p:nvSpPr>
        <p:spPr>
          <a:xfrm>
            <a:off x="5548913" y="2856925"/>
            <a:ext cx="1555200" cy="459000"/>
          </a:xfrm>
          <a:prstGeom prst="rect">
            <a:avLst/>
          </a:prstGeom>
          <a:noFill/>
          <a:ln>
            <a:noFill/>
          </a:ln>
        </p:spPr>
        <p:txBody>
          <a:bodyPr anchorCtr="0" anchor="ctr" bIns="91425" lIns="91425" spcFirstLastPara="1" rIns="91425" wrap="square" tIns="91425">
            <a:noAutofit/>
          </a:bodyPr>
          <a:lstStyle/>
          <a:p>
            <a:pPr indent="0" lvl="0" marL="0" algn="ctr">
              <a:spcBef>
                <a:spcPts val="0"/>
              </a:spcBef>
              <a:spcAft>
                <a:spcPts val="0"/>
              </a:spcAft>
              <a:buNone/>
            </a:pPr>
            <a:r>
              <a:rPr lang="en" sz="1200"/>
              <a:t>Bloom</a:t>
            </a:r>
            <a:endParaRPr sz="1200"/>
          </a:p>
          <a:p>
            <a:pPr indent="0" lvl="0" marL="0" rtl="0" algn="ctr">
              <a:spcBef>
                <a:spcPts val="0"/>
              </a:spcBef>
              <a:spcAft>
                <a:spcPts val="0"/>
              </a:spcAft>
              <a:buNone/>
            </a:pPr>
            <a:r>
              <a:rPr lang="en" sz="1200"/>
              <a:t>Downsample</a:t>
            </a:r>
            <a:endParaRPr sz="1200"/>
          </a:p>
        </p:txBody>
      </p:sp>
      <p:sp>
        <p:nvSpPr>
          <p:cNvPr id="420" name="Shape 420"/>
          <p:cNvSpPr txBox="1"/>
          <p:nvPr/>
        </p:nvSpPr>
        <p:spPr>
          <a:xfrm>
            <a:off x="4801413" y="2418325"/>
            <a:ext cx="1186500" cy="81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FF0000"/>
                </a:solidFill>
              </a:rPr>
              <a:t>56us~</a:t>
            </a:r>
            <a:endParaRPr>
              <a:solidFill>
                <a:srgbClr val="FF0000"/>
              </a:solidFill>
            </a:endParaRPr>
          </a:p>
          <a:p>
            <a:pPr indent="0" lvl="0" marL="0" rtl="0" algn="ctr">
              <a:spcBef>
                <a:spcPts val="0"/>
              </a:spcBef>
              <a:spcAft>
                <a:spcPts val="0"/>
              </a:spcAft>
              <a:buNone/>
            </a:pPr>
            <a:r>
              <a:rPr lang="en">
                <a:solidFill>
                  <a:srgbClr val="FF0000"/>
                </a:solidFill>
              </a:rPr>
              <a:t>DCC</a:t>
            </a:r>
            <a:endParaRPr>
              <a:solidFill>
                <a:srgbClr val="FF0000"/>
              </a:solidFill>
            </a:endParaRPr>
          </a:p>
          <a:p>
            <a:pPr indent="0" lvl="0" marL="0" rtl="0" algn="ctr">
              <a:spcBef>
                <a:spcPts val="0"/>
              </a:spcBef>
              <a:spcAft>
                <a:spcPts val="0"/>
              </a:spcAft>
              <a:buNone/>
            </a:pPr>
            <a:r>
              <a:rPr lang="en">
                <a:solidFill>
                  <a:srgbClr val="FF0000"/>
                </a:solidFill>
              </a:rPr>
              <a:t>Decompress</a:t>
            </a:r>
            <a:endParaRPr>
              <a:solidFill>
                <a:srgbClr val="FF0000"/>
              </a:solidFill>
            </a:endParaRPr>
          </a:p>
        </p:txBody>
      </p:sp>
      <p:sp>
        <p:nvSpPr>
          <p:cNvPr id="421" name="Shape 421"/>
          <p:cNvSpPr/>
          <p:nvPr/>
        </p:nvSpPr>
        <p:spPr>
          <a:xfrm>
            <a:off x="7263288" y="1814450"/>
            <a:ext cx="1815900" cy="1299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22" name="Shape 422"/>
          <p:cNvSpPr/>
          <p:nvPr/>
        </p:nvSpPr>
        <p:spPr>
          <a:xfrm>
            <a:off x="4517538" y="2196925"/>
            <a:ext cx="1700700" cy="125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23" name="Shape 423"/>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Pipeline Bubble - DCC Decompress</a:t>
            </a:r>
            <a:endParaRPr/>
          </a:p>
        </p:txBody>
      </p:sp>
      <p:cxnSp>
        <p:nvCxnSpPr>
          <p:cNvPr id="424" name="Shape 424"/>
          <p:cNvCxnSpPr/>
          <p:nvPr/>
        </p:nvCxnSpPr>
        <p:spPr>
          <a:xfrm>
            <a:off x="2944025" y="1856075"/>
            <a:ext cx="1939800" cy="13800"/>
          </a:xfrm>
          <a:prstGeom prst="straightConnector1">
            <a:avLst/>
          </a:prstGeom>
          <a:noFill/>
          <a:ln cap="flat" cmpd="sng" w="19050">
            <a:solidFill>
              <a:srgbClr val="FF0000"/>
            </a:solidFill>
            <a:prstDash val="solid"/>
            <a:round/>
            <a:headEnd len="lg" w="lg" type="none"/>
            <a:tailEnd len="lg" w="lg" type="none"/>
          </a:ln>
        </p:spPr>
      </p:cxnSp>
      <p:sp>
        <p:nvSpPr>
          <p:cNvPr id="425" name="Shape 425"/>
          <p:cNvSpPr txBox="1"/>
          <p:nvPr/>
        </p:nvSpPr>
        <p:spPr>
          <a:xfrm>
            <a:off x="3606475" y="1557250"/>
            <a:ext cx="724200" cy="459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1200">
                <a:solidFill>
                  <a:srgbClr val="FF0000"/>
                </a:solidFill>
              </a:rPr>
              <a:t>161us</a:t>
            </a:r>
            <a:endParaRPr sz="1200">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9" name="Shape 429"/>
        <p:cNvGrpSpPr/>
        <p:nvPr/>
      </p:nvGrpSpPr>
      <p:grpSpPr>
        <a:xfrm>
          <a:off x="0" y="0"/>
          <a:ext cx="0" cy="0"/>
          <a:chOff x="0" y="0"/>
          <a:chExt cx="0" cy="0"/>
        </a:xfrm>
      </p:grpSpPr>
      <p:graphicFrame>
        <p:nvGraphicFramePr>
          <p:cNvPr id="430" name="Shape 430"/>
          <p:cNvGraphicFramePr/>
          <p:nvPr/>
        </p:nvGraphicFramePr>
        <p:xfrm>
          <a:off x="1655625" y="1962150"/>
          <a:ext cx="3000000" cy="3000000"/>
        </p:xfrm>
        <a:graphic>
          <a:graphicData uri="http://schemas.openxmlformats.org/drawingml/2006/table">
            <a:tbl>
              <a:tblPr>
                <a:noFill/>
                <a:tableStyleId>{EA2F176B-FB0A-4623-A2C1-0F9493447614}</a:tableStyleId>
              </a:tblPr>
              <a:tblGrid>
                <a:gridCol w="1383375"/>
                <a:gridCol w="1383375"/>
                <a:gridCol w="1383375"/>
                <a:gridCol w="1383375"/>
                <a:gridCol w="1383375"/>
              </a:tblGrid>
              <a:tr h="396200">
                <a:tc>
                  <a:txBody>
                    <a:bodyPr>
                      <a:noAutofit/>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9525">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Initial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Depth of Field</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Motion Blur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Final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Color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a:t>
                      </a:r>
                      <a:r>
                        <a:rPr lang="en">
                          <a:solidFill>
                            <a:schemeClr val="lt1"/>
                          </a:solidFill>
                        </a:rPr>
                        <a:t>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rPr lang="en"/>
                        <a:t>Color Write</a:t>
                      </a:r>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EFEFEF"/>
                    </a:solidFill>
                  </a:tcPr>
                </a:tc>
                <a:tc>
                  <a:txBody>
                    <a:bodyPr>
                      <a:noAutofit/>
                    </a:bodyPr>
                    <a:lstStyle/>
                    <a:p>
                      <a:pPr indent="0" lvl="0" marL="0" algn="ctr">
                        <a:spcBef>
                          <a:spcPts val="0"/>
                        </a:spcBef>
                        <a:spcAft>
                          <a:spcPts val="0"/>
                        </a:spcAft>
                        <a:buNone/>
                      </a:pPr>
                      <a:r>
                        <a:rPr lang="en">
                          <a:solidFill>
                            <a:schemeClr val="lt1"/>
                          </a:solidFill>
                        </a:rPr>
                        <a:t>Transfer </a:t>
                      </a:r>
                      <a:r>
                        <a:rPr lang="en">
                          <a:solidFill>
                            <a:schemeClr val="lt1"/>
                          </a:solidFill>
                        </a:rPr>
                        <a:t>Src</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45F06"/>
                    </a:solidFill>
                  </a:tcPr>
                </a:tc>
              </a:tr>
              <a:tr h="365075">
                <a:tc>
                  <a:txBody>
                    <a:bodyPr>
                      <a:noAutofit/>
                    </a:bodyPr>
                    <a:lstStyle/>
                    <a:p>
                      <a:pPr indent="0" lvl="0" marL="0" marR="0" rtl="0" algn="ctr">
                        <a:lnSpc>
                          <a:spcPct val="100000"/>
                        </a:lnSpc>
                        <a:spcBef>
                          <a:spcPts val="0"/>
                        </a:spcBef>
                        <a:spcAft>
                          <a:spcPts val="0"/>
                        </a:spcAft>
                        <a:buNone/>
                      </a:pPr>
                      <a:r>
                        <a:rPr lang="en">
                          <a:solidFill>
                            <a:schemeClr val="lt1"/>
                          </a:solidFill>
                        </a:rPr>
                        <a:t>Depth</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D/S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434343"/>
                    </a:solidFill>
                  </a:tcPr>
                </a:tc>
                <a:tc>
                  <a:txBody>
                    <a:bodyPr>
                      <a:noAutofit/>
                    </a:bodyPr>
                    <a:lstStyle/>
                    <a:p>
                      <a:pPr indent="0" lvl="0" marL="0" algn="ctr">
                        <a:spcBef>
                          <a:spcPts val="0"/>
                        </a:spcBef>
                        <a:spcAft>
                          <a:spcPts val="0"/>
                        </a:spcAft>
                        <a:buNone/>
                      </a:pPr>
                      <a:r>
                        <a:rPr lang="en">
                          <a:solidFill>
                            <a:schemeClr val="lt1"/>
                          </a:solidFill>
                        </a:rPr>
                        <a:t>D/S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434343"/>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Preserve</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AA84F"/>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D/S </a:t>
                      </a:r>
                      <a:r>
                        <a:rPr lang="en">
                          <a:solidFill>
                            <a:schemeClr val="lt1"/>
                          </a:solidFill>
                        </a:rPr>
                        <a:t>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434343"/>
                    </a:solidFill>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Composite</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algn="ctr">
                        <a:spcBef>
                          <a:spcPts val="0"/>
                        </a:spcBef>
                        <a:spcAft>
                          <a:spcPts val="0"/>
                        </a:spcAft>
                        <a:buNone/>
                      </a:pPr>
                      <a:r>
                        <a:rPr lang="en">
                          <a:solidFill>
                            <a:schemeClr val="lt1"/>
                          </a:solidFill>
                        </a:rPr>
                        <a:t>Undefined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85200C"/>
                    </a:solidFill>
                  </a:tcPr>
                </a:tc>
                <a:tc>
                  <a:txBody>
                    <a:bodyPr>
                      <a:noAutofit/>
                    </a:bodyPr>
                    <a:lstStyle/>
                    <a:p>
                      <a:pPr indent="0" lvl="0" marL="0" algn="ctr">
                        <a:spcBef>
                          <a:spcPts val="0"/>
                        </a:spcBef>
                        <a:spcAft>
                          <a:spcPts val="0"/>
                        </a:spcAft>
                        <a:buNone/>
                      </a:pPr>
                      <a:r>
                        <a:rPr lang="en"/>
                        <a:t>Color Write</a:t>
                      </a:r>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EFEFEF"/>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a:t>
                      </a:r>
                      <a:r>
                        <a:rPr lang="en">
                          <a:solidFill>
                            <a:schemeClr val="lt1"/>
                          </a:solidFill>
                        </a:rPr>
                        <a:t>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algn="ctr">
                        <a:spcBef>
                          <a:spcPts val="0"/>
                        </a:spcBef>
                        <a:spcAft>
                          <a:spcPts val="0"/>
                        </a:spcAft>
                        <a:buNone/>
                      </a:pPr>
                      <a:r>
                        <a:rPr lang="en">
                          <a:solidFill>
                            <a:schemeClr val="lt1"/>
                          </a:solidFill>
                        </a:rPr>
                        <a:t>Transfer Dst</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F9000"/>
                    </a:solidFill>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Velocity</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a:t>
                      </a:r>
                      <a:r>
                        <a:rPr lang="en">
                          <a:solidFill>
                            <a:schemeClr val="lt1"/>
                          </a:solidFill>
                        </a:rPr>
                        <a:t>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algn="ctr">
                        <a:spcBef>
                          <a:spcPts val="0"/>
                        </a:spcBef>
                        <a:spcAft>
                          <a:spcPts val="0"/>
                        </a:spcAft>
                        <a:buNone/>
                      </a:pPr>
                      <a:r>
                        <a:rPr lang="en">
                          <a:solidFill>
                            <a:schemeClr val="lt1"/>
                          </a:solidFill>
                        </a:rPr>
                        <a:t>Preserve</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AA84F"/>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r>
            </a:tbl>
          </a:graphicData>
        </a:graphic>
      </p:graphicFrame>
      <p:sp>
        <p:nvSpPr>
          <p:cNvPr id="431" name="Shape 431"/>
          <p:cNvSpPr txBox="1"/>
          <p:nvPr>
            <p:ph type="title"/>
          </p:nvPr>
        </p:nvSpPr>
        <p:spPr>
          <a:xfrm>
            <a:off x="1546350" y="4275325"/>
            <a:ext cx="62037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sz="1800"/>
              <a:t>Which layout transition is causing the decompress? </a:t>
            </a:r>
            <a:endParaRPr sz="1800"/>
          </a:p>
        </p:txBody>
      </p:sp>
      <p:sp>
        <p:nvSpPr>
          <p:cNvPr id="432" name="Shape 432"/>
          <p:cNvSpPr txBox="1"/>
          <p:nvPr>
            <p:ph type="title"/>
          </p:nvPr>
        </p:nvSpPr>
        <p:spPr>
          <a:xfrm>
            <a:off x="54650" y="2621450"/>
            <a:ext cx="1796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Attachments</a:t>
            </a:r>
            <a:endParaRPr sz="1800"/>
          </a:p>
        </p:txBody>
      </p:sp>
      <p:sp>
        <p:nvSpPr>
          <p:cNvPr id="433" name="Shape 433"/>
          <p:cNvSpPr txBox="1"/>
          <p:nvPr>
            <p:ph type="title"/>
          </p:nvPr>
        </p:nvSpPr>
        <p:spPr>
          <a:xfrm>
            <a:off x="3236800" y="1241650"/>
            <a:ext cx="4898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Subpasses</a:t>
            </a:r>
            <a:endParaRPr sz="1800"/>
          </a:p>
        </p:txBody>
      </p:sp>
      <p:sp>
        <p:nvSpPr>
          <p:cNvPr id="434" name="Shape 434"/>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The Post Processing Render Pass</a:t>
            </a:r>
            <a:endParaRPr/>
          </a:p>
          <a:p>
            <a:pPr indent="0" lvl="0" marL="0" rtl="0">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8" name="Shape 438"/>
        <p:cNvGrpSpPr/>
        <p:nvPr/>
      </p:nvGrpSpPr>
      <p:grpSpPr>
        <a:xfrm>
          <a:off x="0" y="0"/>
          <a:ext cx="0" cy="0"/>
          <a:chOff x="0" y="0"/>
          <a:chExt cx="0" cy="0"/>
        </a:xfrm>
      </p:grpSpPr>
      <p:graphicFrame>
        <p:nvGraphicFramePr>
          <p:cNvPr id="439" name="Shape 439"/>
          <p:cNvGraphicFramePr/>
          <p:nvPr/>
        </p:nvGraphicFramePr>
        <p:xfrm>
          <a:off x="1408600" y="1962150"/>
          <a:ext cx="3000000" cy="3000000"/>
        </p:xfrm>
        <a:graphic>
          <a:graphicData uri="http://schemas.openxmlformats.org/drawingml/2006/table">
            <a:tbl>
              <a:tblPr>
                <a:noFill/>
                <a:tableStyleId>{EA2F176B-FB0A-4623-A2C1-0F9493447614}</a:tableStyleId>
              </a:tblPr>
              <a:tblGrid>
                <a:gridCol w="1796250"/>
                <a:gridCol w="1796250"/>
                <a:gridCol w="1796250"/>
              </a:tblGrid>
              <a:tr h="396200">
                <a:tc>
                  <a:txBody>
                    <a:bodyPr>
                      <a:noAutofit/>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9525">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Motion Blur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Final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Color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t>Color Write</a:t>
                      </a:r>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EFEFEF"/>
                    </a:solidFill>
                  </a:tcPr>
                </a:tc>
                <a:tc>
                  <a:txBody>
                    <a:bodyPr>
                      <a:noAutofit/>
                    </a:bodyPr>
                    <a:lstStyle/>
                    <a:p>
                      <a:pPr indent="0" lvl="0" marL="0" rtl="0" algn="ctr">
                        <a:spcBef>
                          <a:spcPts val="0"/>
                        </a:spcBef>
                        <a:spcAft>
                          <a:spcPts val="0"/>
                        </a:spcAft>
                        <a:buNone/>
                      </a:pPr>
                      <a:r>
                        <a:rPr lang="en">
                          <a:solidFill>
                            <a:schemeClr val="lt1"/>
                          </a:solidFill>
                        </a:rPr>
                        <a:t>Transfer Src</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45F06"/>
                    </a:solidFill>
                  </a:tcPr>
                </a:tc>
              </a:tr>
              <a:tr h="396200">
                <a:tc>
                  <a:txBody>
                    <a:bodyPr>
                      <a:noAutofit/>
                    </a:bodyPr>
                    <a:lstStyle/>
                    <a:p>
                      <a:pPr indent="0" lvl="0" marL="0" marR="0" rtl="0" algn="ctr">
                        <a:lnSpc>
                          <a:spcPct val="100000"/>
                        </a:lnSpc>
                        <a:spcBef>
                          <a:spcPts val="0"/>
                        </a:spcBef>
                        <a:spcAft>
                          <a:spcPts val="0"/>
                        </a:spcAft>
                        <a:buNone/>
                      </a:pPr>
                      <a:r>
                        <a:rPr lang="en">
                          <a:solidFill>
                            <a:schemeClr val="lt1"/>
                          </a:solidFill>
                        </a:rPr>
                        <a:t>Depth</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Preserve</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AA84F"/>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D/S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434343"/>
                    </a:solidFill>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Composite</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rtl="0" algn="ctr">
                        <a:spcBef>
                          <a:spcPts val="0"/>
                        </a:spcBef>
                        <a:spcAft>
                          <a:spcPts val="0"/>
                        </a:spcAft>
                        <a:buNone/>
                      </a:pPr>
                      <a:r>
                        <a:rPr lang="en">
                          <a:solidFill>
                            <a:schemeClr val="lt1"/>
                          </a:solidFill>
                        </a:rPr>
                        <a:t>Transfer Dst</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F9000"/>
                    </a:solidFill>
                  </a:tcPr>
                </a:tc>
              </a:tr>
              <a:tr h="396200">
                <a:tc>
                  <a:txBody>
                    <a:bodyPr>
                      <a:noAutofit/>
                    </a:bodyPr>
                    <a:lstStyle/>
                    <a:p>
                      <a:pPr indent="0" lvl="0" marL="0" marR="0" rtl="0" algn="ctr">
                        <a:lnSpc>
                          <a:spcPct val="100000"/>
                        </a:lnSpc>
                        <a:spcBef>
                          <a:spcPts val="0"/>
                        </a:spcBef>
                        <a:spcAft>
                          <a:spcPts val="0"/>
                        </a:spcAft>
                        <a:buNone/>
                      </a:pPr>
                      <a:r>
                        <a:rPr lang="en">
                          <a:solidFill>
                            <a:schemeClr val="lt1"/>
                          </a:solidFill>
                        </a:rPr>
                        <a:t>Velocity</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r>
            </a:tbl>
          </a:graphicData>
        </a:graphic>
      </p:graphicFrame>
      <p:sp>
        <p:nvSpPr>
          <p:cNvPr id="440" name="Shape 440"/>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The Post Processing Render Pass</a:t>
            </a:r>
            <a:endParaRPr/>
          </a:p>
          <a:p>
            <a:pPr indent="0" lvl="0" marL="0" rtl="0">
              <a:spcBef>
                <a:spcPts val="0"/>
              </a:spcBef>
              <a:spcAft>
                <a:spcPts val="0"/>
              </a:spcAft>
              <a:buNone/>
            </a:pPr>
            <a:r>
              <a:t/>
            </a:r>
            <a:endParaRPr/>
          </a:p>
        </p:txBody>
      </p:sp>
      <p:sp>
        <p:nvSpPr>
          <p:cNvPr id="441" name="Shape 441"/>
          <p:cNvSpPr txBox="1"/>
          <p:nvPr>
            <p:ph type="title"/>
          </p:nvPr>
        </p:nvSpPr>
        <p:spPr>
          <a:xfrm>
            <a:off x="2613675" y="1305250"/>
            <a:ext cx="4898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Subpasses</a:t>
            </a:r>
            <a:endParaRPr sz="1800"/>
          </a:p>
        </p:txBody>
      </p:sp>
      <p:sp>
        <p:nvSpPr>
          <p:cNvPr id="442" name="Shape 442"/>
          <p:cNvSpPr txBox="1"/>
          <p:nvPr>
            <p:ph type="title"/>
          </p:nvPr>
        </p:nvSpPr>
        <p:spPr>
          <a:xfrm>
            <a:off x="61475" y="2625275"/>
            <a:ext cx="1796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Attachments</a:t>
            </a:r>
            <a:endParaRPr sz="18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6" name="Shape 446"/>
        <p:cNvGrpSpPr/>
        <p:nvPr/>
      </p:nvGrpSpPr>
      <p:grpSpPr>
        <a:xfrm>
          <a:off x="0" y="0"/>
          <a:ext cx="0" cy="0"/>
          <a:chOff x="0" y="0"/>
          <a:chExt cx="0" cy="0"/>
        </a:xfrm>
      </p:grpSpPr>
      <p:graphicFrame>
        <p:nvGraphicFramePr>
          <p:cNvPr id="447" name="Shape 447"/>
          <p:cNvGraphicFramePr/>
          <p:nvPr/>
        </p:nvGraphicFramePr>
        <p:xfrm>
          <a:off x="1408600" y="1962150"/>
          <a:ext cx="3000000" cy="3000000"/>
        </p:xfrm>
        <a:graphic>
          <a:graphicData uri="http://schemas.openxmlformats.org/drawingml/2006/table">
            <a:tbl>
              <a:tblPr>
                <a:noFill/>
                <a:tableStyleId>{EA2F176B-FB0A-4623-A2C1-0F9493447614}</a:tableStyleId>
              </a:tblPr>
              <a:tblGrid>
                <a:gridCol w="1796250"/>
                <a:gridCol w="1796250"/>
                <a:gridCol w="1796250"/>
                <a:gridCol w="1796250"/>
              </a:tblGrid>
              <a:tr h="396200">
                <a:tc>
                  <a:txBody>
                    <a:bodyPr>
                      <a:noAutofit/>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9525">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Motion Blur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Final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Operation</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dash"/>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Color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t>Color Write</a:t>
                      </a:r>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EFEFEF"/>
                    </a:solidFill>
                  </a:tcPr>
                </a:tc>
                <a:tc>
                  <a:txBody>
                    <a:bodyPr>
                      <a:noAutofit/>
                    </a:bodyPr>
                    <a:lstStyle/>
                    <a:p>
                      <a:pPr indent="0" lvl="0" marL="0" rtl="0" algn="ctr">
                        <a:spcBef>
                          <a:spcPts val="0"/>
                        </a:spcBef>
                        <a:spcAft>
                          <a:spcPts val="0"/>
                        </a:spcAft>
                        <a:buNone/>
                      </a:pPr>
                      <a:r>
                        <a:rPr lang="en">
                          <a:solidFill>
                            <a:schemeClr val="lt1"/>
                          </a:solidFill>
                        </a:rPr>
                        <a:t>Transfer Src</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45F06"/>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Fast Clear Eliminate</a:t>
                      </a:r>
                      <a:endParaRPr>
                        <a:solidFill>
                          <a:schemeClr val="lt1"/>
                        </a:solidFill>
                      </a:endParaRPr>
                    </a:p>
                  </a:txBody>
                  <a:tcPr marT="91425" marB="91425" marR="91425" marL="91425">
                    <a:lnL cap="flat" cmpd="sng" w="19050">
                      <a:solidFill>
                        <a:schemeClr val="lt1"/>
                      </a:solidFill>
                      <a:prstDash val="dash"/>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dash"/>
                      <a:round/>
                      <a:headEnd len="med" w="med" type="none"/>
                      <a:tailEnd len="med" w="med" type="none"/>
                    </a:lnT>
                    <a:lnB cap="flat" cmpd="sng" w="19050">
                      <a:solidFill>
                        <a:schemeClr val="lt1"/>
                      </a:solidFill>
                      <a:prstDash val="dash"/>
                      <a:round/>
                      <a:headEnd len="med" w="med" type="none"/>
                      <a:tailEnd len="med" w="med" type="none"/>
                    </a:lnB>
                    <a:solidFill>
                      <a:srgbClr val="38761D"/>
                    </a:solidFill>
                  </a:tcPr>
                </a:tc>
              </a:tr>
              <a:tr h="396200">
                <a:tc>
                  <a:txBody>
                    <a:bodyPr>
                      <a:noAutofit/>
                    </a:bodyPr>
                    <a:lstStyle/>
                    <a:p>
                      <a:pPr indent="0" lvl="0" marL="0" marR="0" rtl="0" algn="ctr">
                        <a:lnSpc>
                          <a:spcPct val="100000"/>
                        </a:lnSpc>
                        <a:spcBef>
                          <a:spcPts val="0"/>
                        </a:spcBef>
                        <a:spcAft>
                          <a:spcPts val="0"/>
                        </a:spcAft>
                        <a:buNone/>
                      </a:pPr>
                      <a:r>
                        <a:rPr lang="en">
                          <a:solidFill>
                            <a:schemeClr val="lt1"/>
                          </a:solidFill>
                        </a:rPr>
                        <a:t>Depth</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Preserve</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AA84F"/>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D/S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434343"/>
                    </a:solidFill>
                  </a:tcPr>
                </a:tc>
                <a:tc>
                  <a:txBody>
                    <a:bodyPr>
                      <a:noAutofit/>
                    </a:bodyPr>
                    <a:lstStyle/>
                    <a:p>
                      <a:pPr indent="0" lvl="0" marL="0" marR="0" rtl="0" algn="ctr">
                        <a:lnSpc>
                          <a:spcPct val="100000"/>
                        </a:lnSpc>
                        <a:spcBef>
                          <a:spcPts val="0"/>
                        </a:spcBef>
                        <a:spcAft>
                          <a:spcPts val="0"/>
                        </a:spcAft>
                        <a:buNone/>
                      </a:pPr>
                      <a:r>
                        <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alpha val="0"/>
                        </a:schemeClr>
                      </a:solidFill>
                      <a:prstDash val="dash"/>
                      <a:round/>
                      <a:headEnd len="med" w="med" type="none"/>
                      <a:tailEnd len="med" w="med" type="none"/>
                    </a:lnR>
                    <a:lnT cap="flat" cmpd="sng" w="19050">
                      <a:solidFill>
                        <a:schemeClr val="lt1"/>
                      </a:solidFill>
                      <a:prstDash val="dash"/>
                      <a:round/>
                      <a:headEnd len="med" w="med" type="none"/>
                      <a:tailEnd len="med" w="med" type="none"/>
                    </a:lnT>
                    <a:lnB cap="flat" cmpd="sng" w="19050">
                      <a:solidFill>
                        <a:schemeClr val="lt1"/>
                      </a:solidFill>
                      <a:prstDash val="dash"/>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Composite</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rtl="0" algn="ctr">
                        <a:spcBef>
                          <a:spcPts val="0"/>
                        </a:spcBef>
                        <a:spcAft>
                          <a:spcPts val="0"/>
                        </a:spcAft>
                        <a:buNone/>
                      </a:pPr>
                      <a:r>
                        <a:rPr lang="en">
                          <a:solidFill>
                            <a:schemeClr val="lt1"/>
                          </a:solidFill>
                        </a:rPr>
                        <a:t>Transfer Dst</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F9000"/>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DCC Decompress</a:t>
                      </a:r>
                      <a:endParaRPr>
                        <a:solidFill>
                          <a:schemeClr val="lt1"/>
                        </a:solidFill>
                      </a:endParaRPr>
                    </a:p>
                  </a:txBody>
                  <a:tcPr marT="91425" marB="91425" marR="91425" marL="91425">
                    <a:lnL cap="flat" cmpd="sng" w="19050">
                      <a:solidFill>
                        <a:schemeClr val="lt1"/>
                      </a:solidFill>
                      <a:prstDash val="dash"/>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dash"/>
                      <a:round/>
                      <a:headEnd len="med" w="med" type="none"/>
                      <a:tailEnd len="med" w="med" type="none"/>
                    </a:lnT>
                    <a:lnB cap="flat" cmpd="sng" w="19050">
                      <a:solidFill>
                        <a:schemeClr val="lt1"/>
                      </a:solidFill>
                      <a:prstDash val="dash"/>
                      <a:round/>
                      <a:headEnd len="med" w="med" type="none"/>
                      <a:tailEnd len="med" w="med" type="none"/>
                    </a:lnB>
                    <a:solidFill>
                      <a:srgbClr val="990000"/>
                    </a:solidFill>
                  </a:tcPr>
                </a:tc>
              </a:tr>
              <a:tr h="396200">
                <a:tc>
                  <a:txBody>
                    <a:bodyPr>
                      <a:noAutofit/>
                    </a:bodyPr>
                    <a:lstStyle/>
                    <a:p>
                      <a:pPr indent="0" lvl="0" marL="0" marR="0" rtl="0" algn="ctr">
                        <a:lnSpc>
                          <a:spcPct val="100000"/>
                        </a:lnSpc>
                        <a:spcBef>
                          <a:spcPts val="0"/>
                        </a:spcBef>
                        <a:spcAft>
                          <a:spcPts val="0"/>
                        </a:spcAft>
                        <a:buNone/>
                      </a:pPr>
                      <a:r>
                        <a:rPr lang="en">
                          <a:solidFill>
                            <a:schemeClr val="lt1"/>
                          </a:solidFill>
                        </a:rPr>
                        <a:t>Velocity</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marR="0" rtl="0" algn="ctr">
                        <a:lnSpc>
                          <a:spcPct val="100000"/>
                        </a:lnSpc>
                        <a:spcBef>
                          <a:spcPts val="0"/>
                        </a:spcBef>
                        <a:spcAft>
                          <a:spcPts val="0"/>
                        </a:spcAft>
                        <a:buNone/>
                      </a:pPr>
                      <a:r>
                        <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alpha val="0"/>
                        </a:schemeClr>
                      </a:solidFill>
                      <a:prstDash val="dash"/>
                      <a:round/>
                      <a:headEnd len="med" w="med" type="none"/>
                      <a:tailEnd len="med" w="med" type="none"/>
                    </a:lnR>
                    <a:lnT cap="flat" cmpd="sng" w="19050">
                      <a:solidFill>
                        <a:schemeClr val="lt1"/>
                      </a:solidFill>
                      <a:prstDash val="dash"/>
                      <a:round/>
                      <a:headEnd len="med" w="med" type="none"/>
                      <a:tailEnd len="med" w="med" type="none"/>
                    </a:lnT>
                    <a:lnB cap="flat" cmpd="sng" w="19050">
                      <a:solidFill>
                        <a:schemeClr val="lt1">
                          <a:alpha val="0"/>
                        </a:schemeClr>
                      </a:solidFill>
                      <a:prstDash val="dash"/>
                      <a:round/>
                      <a:headEnd len="med" w="med" type="none"/>
                      <a:tailEnd len="med" w="med" type="none"/>
                    </a:lnB>
                  </a:tcPr>
                </a:tc>
              </a:tr>
            </a:tbl>
          </a:graphicData>
        </a:graphic>
      </p:graphicFrame>
      <p:sp>
        <p:nvSpPr>
          <p:cNvPr id="448" name="Shape 448"/>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The Post Processing Render Pass</a:t>
            </a:r>
            <a:endParaRPr/>
          </a:p>
          <a:p>
            <a:pPr indent="0" lvl="0" marL="0" rtl="0">
              <a:spcBef>
                <a:spcPts val="0"/>
              </a:spcBef>
              <a:spcAft>
                <a:spcPts val="0"/>
              </a:spcAft>
              <a:buNone/>
            </a:pPr>
            <a:r>
              <a:t/>
            </a:r>
            <a:endParaRPr/>
          </a:p>
        </p:txBody>
      </p:sp>
      <p:sp>
        <p:nvSpPr>
          <p:cNvPr id="449" name="Shape 449"/>
          <p:cNvSpPr txBox="1"/>
          <p:nvPr>
            <p:ph type="title"/>
          </p:nvPr>
        </p:nvSpPr>
        <p:spPr>
          <a:xfrm>
            <a:off x="2613675" y="1305250"/>
            <a:ext cx="4898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Subpasses</a:t>
            </a:r>
            <a:endParaRPr sz="1800"/>
          </a:p>
        </p:txBody>
      </p:sp>
      <p:sp>
        <p:nvSpPr>
          <p:cNvPr id="450" name="Shape 450"/>
          <p:cNvSpPr txBox="1"/>
          <p:nvPr>
            <p:ph type="title"/>
          </p:nvPr>
        </p:nvSpPr>
        <p:spPr>
          <a:xfrm>
            <a:off x="61475" y="2625275"/>
            <a:ext cx="1796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Attachments</a:t>
            </a:r>
            <a:endParaRPr sz="18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graphicFrame>
        <p:nvGraphicFramePr>
          <p:cNvPr id="455" name="Shape 455"/>
          <p:cNvGraphicFramePr/>
          <p:nvPr/>
        </p:nvGraphicFramePr>
        <p:xfrm>
          <a:off x="1408600" y="1962150"/>
          <a:ext cx="3000000" cy="3000000"/>
        </p:xfrm>
        <a:graphic>
          <a:graphicData uri="http://schemas.openxmlformats.org/drawingml/2006/table">
            <a:tbl>
              <a:tblPr>
                <a:noFill/>
                <a:tableStyleId>{EA2F176B-FB0A-4623-A2C1-0F9493447614}</a:tableStyleId>
              </a:tblPr>
              <a:tblGrid>
                <a:gridCol w="1796250"/>
                <a:gridCol w="1796250"/>
                <a:gridCol w="1796250"/>
                <a:gridCol w="1796250"/>
              </a:tblGrid>
              <a:tr h="396200">
                <a:tc>
                  <a:txBody>
                    <a:bodyPr>
                      <a:noAutofit/>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9525">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Motion Blur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Final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Operation</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dash"/>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Composite</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rtl="0" algn="ctr">
                        <a:spcBef>
                          <a:spcPts val="0"/>
                        </a:spcBef>
                        <a:spcAft>
                          <a:spcPts val="0"/>
                        </a:spcAft>
                        <a:buNone/>
                      </a:pPr>
                      <a:r>
                        <a:rPr lang="en">
                          <a:solidFill>
                            <a:schemeClr val="lt1"/>
                          </a:solidFill>
                        </a:rPr>
                        <a:t>Transfer Dst</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BF9000"/>
                    </a:solidFill>
                  </a:tcPr>
                </a:tc>
                <a:tc>
                  <a:txBody>
                    <a:bodyPr>
                      <a:noAutofit/>
                    </a:bodyPr>
                    <a:lstStyle/>
                    <a:p>
                      <a:pPr indent="0" lvl="0" marL="0" marR="0" rtl="0" algn="ctr">
                        <a:lnSpc>
                          <a:spcPct val="100000"/>
                        </a:lnSpc>
                        <a:spcBef>
                          <a:spcPts val="0"/>
                        </a:spcBef>
                        <a:spcAft>
                          <a:spcPts val="0"/>
                        </a:spcAft>
                        <a:buNone/>
                      </a:pPr>
                      <a:r>
                        <a:rPr lang="en">
                          <a:solidFill>
                            <a:schemeClr val="lt1"/>
                          </a:solidFill>
                        </a:rPr>
                        <a:t>DCC Decompress</a:t>
                      </a:r>
                      <a:endParaRPr>
                        <a:solidFill>
                          <a:schemeClr val="lt1"/>
                        </a:solidFill>
                      </a:endParaRPr>
                    </a:p>
                  </a:txBody>
                  <a:tcPr marT="91425" marB="91425" marR="91425" marL="91425">
                    <a:lnL cap="flat" cmpd="sng" w="19050">
                      <a:solidFill>
                        <a:schemeClr val="lt1"/>
                      </a:solidFill>
                      <a:prstDash val="dash"/>
                      <a:round/>
                      <a:headEnd len="med" w="med" type="none"/>
                      <a:tailEnd len="med" w="med" type="none"/>
                    </a:lnL>
                    <a:lnR cap="flat" cmpd="sng" w="19050">
                      <a:solidFill>
                        <a:schemeClr val="lt1"/>
                      </a:solidFill>
                      <a:prstDash val="dash"/>
                      <a:round/>
                      <a:headEnd len="med" w="med" type="none"/>
                      <a:tailEnd len="med" w="med" type="none"/>
                    </a:lnR>
                    <a:lnT cap="flat" cmpd="sng" w="19050">
                      <a:solidFill>
                        <a:schemeClr val="lt1"/>
                      </a:solidFill>
                      <a:prstDash val="dash"/>
                      <a:round/>
                      <a:headEnd len="med" w="med" type="none"/>
                      <a:tailEnd len="med" w="med" type="none"/>
                    </a:lnT>
                    <a:lnB cap="flat" cmpd="sng" w="19050">
                      <a:solidFill>
                        <a:schemeClr val="lt1"/>
                      </a:solidFill>
                      <a:prstDash val="dash"/>
                      <a:round/>
                      <a:headEnd len="med" w="med" type="none"/>
                      <a:tailEnd len="med" w="med" type="none"/>
                    </a:lnB>
                    <a:solidFill>
                      <a:srgbClr val="990000"/>
                    </a:solidFill>
                  </a:tcPr>
                </a:tc>
              </a:tr>
            </a:tbl>
          </a:graphicData>
        </a:graphic>
      </p:graphicFrame>
      <p:sp>
        <p:nvSpPr>
          <p:cNvPr id="456" name="Shape 456"/>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The Post Processing Render Pass</a:t>
            </a:r>
            <a:endParaRPr/>
          </a:p>
          <a:p>
            <a:pPr indent="0" lvl="0" marL="0" rtl="0">
              <a:spcBef>
                <a:spcPts val="0"/>
              </a:spcBef>
              <a:spcAft>
                <a:spcPts val="0"/>
              </a:spcAft>
              <a:buNone/>
            </a:pPr>
            <a:r>
              <a:t/>
            </a:r>
            <a:endParaRPr/>
          </a:p>
        </p:txBody>
      </p:sp>
      <p:sp>
        <p:nvSpPr>
          <p:cNvPr id="457" name="Shape 457"/>
          <p:cNvSpPr txBox="1"/>
          <p:nvPr>
            <p:ph type="title"/>
          </p:nvPr>
        </p:nvSpPr>
        <p:spPr>
          <a:xfrm>
            <a:off x="2613675" y="1305250"/>
            <a:ext cx="4898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Subpasses</a:t>
            </a:r>
            <a:endParaRPr sz="1800"/>
          </a:p>
        </p:txBody>
      </p:sp>
      <p:sp>
        <p:nvSpPr>
          <p:cNvPr id="458" name="Shape 458"/>
          <p:cNvSpPr txBox="1"/>
          <p:nvPr>
            <p:ph type="title"/>
          </p:nvPr>
        </p:nvSpPr>
        <p:spPr>
          <a:xfrm>
            <a:off x="61475" y="2625275"/>
            <a:ext cx="1796400" cy="9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800"/>
              <a:t>Attachments</a:t>
            </a:r>
            <a:endParaRPr sz="1800"/>
          </a:p>
        </p:txBody>
      </p:sp>
      <p:graphicFrame>
        <p:nvGraphicFramePr>
          <p:cNvPr id="459" name="Shape 459"/>
          <p:cNvGraphicFramePr/>
          <p:nvPr/>
        </p:nvGraphicFramePr>
        <p:xfrm>
          <a:off x="1408600" y="3181350"/>
          <a:ext cx="3000000" cy="3000000"/>
        </p:xfrm>
        <a:graphic>
          <a:graphicData uri="http://schemas.openxmlformats.org/drawingml/2006/table">
            <a:tbl>
              <a:tblPr>
                <a:noFill/>
                <a:tableStyleId>{EA2F176B-FB0A-4623-A2C1-0F9493447614}</a:tableStyleId>
              </a:tblPr>
              <a:tblGrid>
                <a:gridCol w="1796250"/>
                <a:gridCol w="1796250"/>
                <a:gridCol w="1796250"/>
              </a:tblGrid>
              <a:tr h="396200">
                <a:tc>
                  <a:txBody>
                    <a:bodyPr>
                      <a:noAutofit/>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9525">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Motion Blur</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c>
                  <a:txBody>
                    <a:bodyPr>
                      <a:noAutofit/>
                    </a:bodyPr>
                    <a:lstStyle/>
                    <a:p>
                      <a:pPr indent="0" lvl="0" marL="0" rtl="0" algn="ctr">
                        <a:spcBef>
                          <a:spcPts val="0"/>
                        </a:spcBef>
                        <a:spcAft>
                          <a:spcPts val="0"/>
                        </a:spcAft>
                        <a:buNone/>
                      </a:pPr>
                      <a:r>
                        <a:rPr lang="en">
                          <a:solidFill>
                            <a:schemeClr val="lt1"/>
                          </a:solidFill>
                        </a:rPr>
                        <a:t>Final</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alpha val="0"/>
                        </a:schemeClr>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solidFill>
                      <a:prstDash val="solid"/>
                      <a:round/>
                      <a:headEnd len="med" w="med" type="none"/>
                      <a:tailEnd len="med" w="med" type="none"/>
                    </a:lnB>
                  </a:tcPr>
                </a:tc>
              </a:tr>
              <a:tr h="381000">
                <a:tc>
                  <a:txBody>
                    <a:bodyPr>
                      <a:noAutofit/>
                    </a:bodyPr>
                    <a:lstStyle/>
                    <a:p>
                      <a:pPr indent="0" lvl="0" marL="0" marR="0" rtl="0" algn="ctr">
                        <a:lnSpc>
                          <a:spcPct val="100000"/>
                        </a:lnSpc>
                        <a:spcBef>
                          <a:spcPts val="0"/>
                        </a:spcBef>
                        <a:spcAft>
                          <a:spcPts val="0"/>
                        </a:spcAft>
                        <a:buNone/>
                      </a:pPr>
                      <a:r>
                        <a:rPr lang="en">
                          <a:solidFill>
                            <a:schemeClr val="lt1"/>
                          </a:solidFill>
                        </a:rPr>
                        <a:t>Composite</a:t>
                      </a:r>
                      <a:endParaRPr>
                        <a:solidFill>
                          <a:schemeClr val="lt1"/>
                        </a:solidFill>
                      </a:endParaRPr>
                    </a:p>
                  </a:txBody>
                  <a:tcPr marT="91425" marB="91425" marR="91425" marL="91425">
                    <a:lnL cap="flat" cmpd="sng" w="19050">
                      <a:solidFill>
                        <a:schemeClr val="lt1">
                          <a:alpha val="0"/>
                        </a:schemeClr>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alpha val="0"/>
                        </a:schemeClr>
                      </a:solidFill>
                      <a:prstDash val="solid"/>
                      <a:round/>
                      <a:headEnd len="med" w="med" type="none"/>
                      <a:tailEnd len="med" w="med" type="none"/>
                    </a:lnT>
                    <a:lnB cap="flat" cmpd="sng" w="19050">
                      <a:solidFill>
                        <a:schemeClr val="lt1">
                          <a:alpha val="0"/>
                        </a:schemeClr>
                      </a:solidFill>
                      <a:prstDash val="solid"/>
                      <a:round/>
                      <a:headEnd len="med" w="med" type="none"/>
                      <a:tailEnd len="med" w="med" type="none"/>
                    </a:lnB>
                  </a:tcPr>
                </a:tc>
                <a:tc>
                  <a:txBody>
                    <a:bodyPr>
                      <a:noAutofit/>
                    </a:bodyPr>
                    <a:lstStyle/>
                    <a:p>
                      <a:pPr indent="0" lvl="0" marL="0" marR="0" rtl="0" algn="ctr">
                        <a:lnSpc>
                          <a:spcPct val="100000"/>
                        </a:lnSpc>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c>
                  <a:txBody>
                    <a:bodyPr>
                      <a:noAutofit/>
                    </a:bodyPr>
                    <a:lstStyle/>
                    <a:p>
                      <a:pPr indent="0" lvl="0" marL="0" rtl="0" algn="ctr">
                        <a:spcBef>
                          <a:spcPts val="0"/>
                        </a:spcBef>
                        <a:spcAft>
                          <a:spcPts val="0"/>
                        </a:spcAft>
                        <a:buNone/>
                      </a:pPr>
                      <a:r>
                        <a:rPr lang="en">
                          <a:solidFill>
                            <a:schemeClr val="lt1"/>
                          </a:solidFill>
                        </a:rPr>
                        <a:t>Shader Read</a:t>
                      </a:r>
                      <a:endParaRPr>
                        <a:solidFill>
                          <a:schemeClr val="lt1"/>
                        </a:solidFill>
                      </a:endParaRPr>
                    </a:p>
                  </a:txBody>
                  <a:tcPr marT="91425" marB="91425" marR="91425" marL="91425">
                    <a:lnL cap="flat" cmpd="sng" w="19050">
                      <a:solidFill>
                        <a:schemeClr val="lt1"/>
                      </a:solidFill>
                      <a:prstDash val="solid"/>
                      <a:round/>
                      <a:headEnd len="med" w="med" type="none"/>
                      <a:tailEnd len="med" w="med" type="none"/>
                    </a:lnL>
                    <a:lnR cap="flat" cmpd="sng" w="19050">
                      <a:solidFill>
                        <a:schemeClr val="lt1"/>
                      </a:solidFill>
                      <a:prstDash val="solid"/>
                      <a:round/>
                      <a:headEnd len="med" w="med" type="none"/>
                      <a:tailEnd len="med" w="med" type="none"/>
                    </a:lnR>
                    <a:lnT cap="flat" cmpd="sng" w="19050">
                      <a:solidFill>
                        <a:schemeClr val="lt1"/>
                      </a:solidFill>
                      <a:prstDash val="solid"/>
                      <a:round/>
                      <a:headEnd len="med" w="med" type="none"/>
                      <a:tailEnd len="med" w="med" type="none"/>
                    </a:lnT>
                    <a:lnB cap="flat" cmpd="sng" w="19050">
                      <a:solidFill>
                        <a:schemeClr val="lt1"/>
                      </a:solidFill>
                      <a:prstDash val="solid"/>
                      <a:round/>
                      <a:headEnd len="med" w="med" type="none"/>
                      <a:tailEnd len="med" w="med" type="none"/>
                    </a:lnB>
                    <a:solidFill>
                      <a:srgbClr val="674EA7"/>
                    </a:solidFill>
                  </a:tcPr>
                </a:tc>
              </a:tr>
            </a:tbl>
          </a:graphicData>
        </a:graphic>
      </p:graphicFrame>
      <p:sp>
        <p:nvSpPr>
          <p:cNvPr id="460" name="Shape 460"/>
          <p:cNvSpPr/>
          <p:nvPr/>
        </p:nvSpPr>
        <p:spPr>
          <a:xfrm>
            <a:off x="7322475" y="3323350"/>
            <a:ext cx="914100" cy="914100"/>
          </a:xfrm>
          <a:prstGeom prst="smileyFace">
            <a:avLst>
              <a:gd fmla="val 4653" name="adj"/>
            </a:avLst>
          </a:prstGeom>
          <a:noFill/>
          <a:ln cap="flat" cmpd="sng" w="19050">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1" name="Shape 461"/>
          <p:cNvSpPr/>
          <p:nvPr/>
        </p:nvSpPr>
        <p:spPr>
          <a:xfrm>
            <a:off x="4789350" y="3989125"/>
            <a:ext cx="423600" cy="423600"/>
          </a:xfrm>
          <a:prstGeom prst="mathPlus">
            <a:avLst>
              <a:gd fmla="val 23520" name="adj1"/>
            </a:avLst>
          </a:prstGeom>
          <a:solidFill>
            <a:srgbClr val="000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2" name="Shape 462"/>
          <p:cNvSpPr txBox="1"/>
          <p:nvPr/>
        </p:nvSpPr>
        <p:spPr>
          <a:xfrm>
            <a:off x="1361350" y="4349925"/>
            <a:ext cx="7279500" cy="459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600">
                <a:solidFill>
                  <a:schemeClr val="lt1"/>
                </a:solidFill>
                <a:latin typeface="Montserrat"/>
                <a:ea typeface="Montserrat"/>
                <a:cs typeface="Montserrat"/>
                <a:sym typeface="Montserrat"/>
              </a:rPr>
              <a:t>VkCmdPipelineBarrier : Image Layout [Undefined -&gt; Transfer Dst]</a:t>
            </a:r>
            <a:endParaRPr sz="1600">
              <a:solidFill>
                <a:schemeClr val="lt1"/>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6" name="Shape 466"/>
        <p:cNvGrpSpPr/>
        <p:nvPr/>
      </p:nvGrpSpPr>
      <p:grpSpPr>
        <a:xfrm>
          <a:off x="0" y="0"/>
          <a:ext cx="0" cy="0"/>
          <a:chOff x="0" y="0"/>
          <a:chExt cx="0" cy="0"/>
        </a:xfrm>
      </p:grpSpPr>
      <p:sp>
        <p:nvSpPr>
          <p:cNvPr id="467" name="Shape 467"/>
          <p:cNvSpPr txBox="1"/>
          <p:nvPr>
            <p:ph type="title"/>
          </p:nvPr>
        </p:nvSpPr>
        <p:spPr>
          <a:xfrm>
            <a:off x="1297500" y="393750"/>
            <a:ext cx="7038900" cy="5334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The Post Processing Render Pass</a:t>
            </a:r>
            <a:endParaRPr/>
          </a:p>
          <a:p>
            <a:pPr indent="0" lvl="0" marL="0" rtl="0">
              <a:spcBef>
                <a:spcPts val="0"/>
              </a:spcBef>
              <a:spcAft>
                <a:spcPts val="0"/>
              </a:spcAft>
              <a:buNone/>
            </a:pPr>
            <a:r>
              <a:t/>
            </a:r>
            <a:endParaRPr/>
          </a:p>
        </p:txBody>
      </p:sp>
      <p:pic>
        <p:nvPicPr>
          <p:cNvPr id="468" name="Shape 468"/>
          <p:cNvPicPr preferRelativeResize="0"/>
          <p:nvPr/>
        </p:nvPicPr>
        <p:blipFill>
          <a:blip r:embed="rId3">
            <a:alphaModFix/>
          </a:blip>
          <a:stretch>
            <a:fillRect/>
          </a:stretch>
        </p:blipFill>
        <p:spPr>
          <a:xfrm>
            <a:off x="152400" y="1523550"/>
            <a:ext cx="8839201" cy="1095381"/>
          </a:xfrm>
          <a:prstGeom prst="rect">
            <a:avLst/>
          </a:prstGeom>
          <a:noFill/>
          <a:ln>
            <a:noFill/>
          </a:ln>
        </p:spPr>
      </p:pic>
      <p:pic>
        <p:nvPicPr>
          <p:cNvPr id="469" name="Shape 469"/>
          <p:cNvPicPr preferRelativeResize="0"/>
          <p:nvPr/>
        </p:nvPicPr>
        <p:blipFill>
          <a:blip r:embed="rId4">
            <a:alphaModFix/>
          </a:blip>
          <a:stretch>
            <a:fillRect/>
          </a:stretch>
        </p:blipFill>
        <p:spPr>
          <a:xfrm>
            <a:off x="152400" y="3660956"/>
            <a:ext cx="8839200" cy="1094656"/>
          </a:xfrm>
          <a:prstGeom prst="rect">
            <a:avLst/>
          </a:prstGeom>
          <a:noFill/>
          <a:ln>
            <a:noFill/>
          </a:ln>
        </p:spPr>
      </p:pic>
      <p:sp>
        <p:nvSpPr>
          <p:cNvPr id="470" name="Shape 470"/>
          <p:cNvSpPr/>
          <p:nvPr/>
        </p:nvSpPr>
        <p:spPr>
          <a:xfrm>
            <a:off x="4298100" y="2761188"/>
            <a:ext cx="547800" cy="757500"/>
          </a:xfrm>
          <a:prstGeom prst="downArrow">
            <a:avLst>
              <a:gd fmla="val 50000" name="adj1"/>
              <a:gd fmla="val 50000" name="adj2"/>
            </a:avLst>
          </a:prstGeom>
          <a:solidFill>
            <a:srgbClr val="000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71" name="Shape 471"/>
          <p:cNvSpPr txBox="1"/>
          <p:nvPr/>
        </p:nvSpPr>
        <p:spPr>
          <a:xfrm>
            <a:off x="4913275" y="2910438"/>
            <a:ext cx="1896900" cy="4590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1800">
                <a:solidFill>
                  <a:schemeClr val="lt1"/>
                </a:solidFill>
                <a:latin typeface="Montserrat"/>
                <a:ea typeface="Montserrat"/>
                <a:cs typeface="Montserrat"/>
                <a:sym typeface="Montserrat"/>
              </a:rPr>
              <a:t>90us~ Gain</a:t>
            </a:r>
            <a:endParaRPr sz="1800">
              <a:solidFill>
                <a:schemeClr val="lt1"/>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5" name="Shape 475"/>
        <p:cNvGrpSpPr/>
        <p:nvPr/>
      </p:nvGrpSpPr>
      <p:grpSpPr>
        <a:xfrm>
          <a:off x="0" y="0"/>
          <a:ext cx="0" cy="0"/>
          <a:chOff x="0" y="0"/>
          <a:chExt cx="0" cy="0"/>
        </a:xfrm>
      </p:grpSpPr>
      <p:sp>
        <p:nvSpPr>
          <p:cNvPr id="476" name="Shape 476"/>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Pipeline State View</a:t>
            </a:r>
            <a:endParaRPr/>
          </a:p>
        </p:txBody>
      </p:sp>
      <p:pic>
        <p:nvPicPr>
          <p:cNvPr id="477" name="Shape 477"/>
          <p:cNvPicPr preferRelativeResize="0"/>
          <p:nvPr/>
        </p:nvPicPr>
        <p:blipFill>
          <a:blip r:embed="rId3">
            <a:alphaModFix/>
          </a:blip>
          <a:stretch>
            <a:fillRect/>
          </a:stretch>
        </p:blipFill>
        <p:spPr>
          <a:xfrm>
            <a:off x="1160350" y="1017775"/>
            <a:ext cx="7272298" cy="39391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1" name="Shape 481"/>
        <p:cNvGrpSpPr/>
        <p:nvPr/>
      </p:nvGrpSpPr>
      <p:grpSpPr>
        <a:xfrm>
          <a:off x="0" y="0"/>
          <a:ext cx="0" cy="0"/>
          <a:chOff x="0" y="0"/>
          <a:chExt cx="0" cy="0"/>
        </a:xfrm>
      </p:grpSpPr>
      <p:sp>
        <p:nvSpPr>
          <p:cNvPr id="482" name="Shape 482"/>
          <p:cNvSpPr/>
          <p:nvPr/>
        </p:nvSpPr>
        <p:spPr>
          <a:xfrm>
            <a:off x="1434738" y="4310600"/>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483" name="Shape 483"/>
          <p:cNvGraphicFramePr/>
          <p:nvPr/>
        </p:nvGraphicFramePr>
        <p:xfrm>
          <a:off x="2094888" y="437720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PS</a:t>
                      </a:r>
                      <a:endParaRPr sz="12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PS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PS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PS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1155CC"/>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r>
            </a:tbl>
          </a:graphicData>
        </a:graphic>
      </p:graphicFrame>
      <p:pic>
        <p:nvPicPr>
          <p:cNvPr id="484" name="Shape 484"/>
          <p:cNvPicPr preferRelativeResize="0"/>
          <p:nvPr/>
        </p:nvPicPr>
        <p:blipFill>
          <a:blip r:embed="rId3">
            <a:alphaModFix/>
          </a:blip>
          <a:stretch>
            <a:fillRect/>
          </a:stretch>
        </p:blipFill>
        <p:spPr>
          <a:xfrm>
            <a:off x="1466850" y="1009650"/>
            <a:ext cx="6210300" cy="3124200"/>
          </a:xfrm>
          <a:prstGeom prst="rect">
            <a:avLst/>
          </a:prstGeom>
          <a:noFill/>
          <a:ln>
            <a:noFill/>
          </a:ln>
        </p:spPr>
      </p:pic>
      <p:sp>
        <p:nvSpPr>
          <p:cNvPr id="485" name="Shape 48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Pipeline State View</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89" name="Shape 489"/>
        <p:cNvGrpSpPr/>
        <p:nvPr/>
      </p:nvGrpSpPr>
      <p:grpSpPr>
        <a:xfrm>
          <a:off x="0" y="0"/>
          <a:ext cx="0" cy="0"/>
          <a:chOff x="0" y="0"/>
          <a:chExt cx="0" cy="0"/>
        </a:xfrm>
      </p:grpSpPr>
      <p:sp>
        <p:nvSpPr>
          <p:cNvPr id="490" name="Shape 490"/>
          <p:cNvSpPr/>
          <p:nvPr/>
        </p:nvSpPr>
        <p:spPr>
          <a:xfrm>
            <a:off x="1434738" y="4310600"/>
            <a:ext cx="6274500" cy="694200"/>
          </a:xfrm>
          <a:prstGeom prst="rect">
            <a:avLst/>
          </a:prstGeom>
          <a:solidFill>
            <a:srgbClr val="BF9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rtl="0">
              <a:spcBef>
                <a:spcPts val="0"/>
              </a:spcBef>
              <a:spcAft>
                <a:spcPts val="0"/>
              </a:spcAft>
              <a:buNone/>
            </a:pPr>
            <a:r>
              <a:rPr lang="en">
                <a:latin typeface="Montserrat"/>
                <a:ea typeface="Montserrat"/>
                <a:cs typeface="Montserrat"/>
                <a:sym typeface="Montserrat"/>
              </a:rPr>
              <a:t>SIMD</a:t>
            </a:r>
            <a:endParaRPr>
              <a:latin typeface="Montserrat"/>
              <a:ea typeface="Montserrat"/>
              <a:cs typeface="Montserrat"/>
              <a:sym typeface="Montserrat"/>
            </a:endParaRPr>
          </a:p>
        </p:txBody>
      </p:sp>
      <p:graphicFrame>
        <p:nvGraphicFramePr>
          <p:cNvPr id="491" name="Shape 491"/>
          <p:cNvGraphicFramePr/>
          <p:nvPr/>
        </p:nvGraphicFramePr>
        <p:xfrm>
          <a:off x="2094888" y="4377200"/>
          <a:ext cx="3000000" cy="3000000"/>
        </p:xfrm>
        <a:graphic>
          <a:graphicData uri="http://schemas.openxmlformats.org/drawingml/2006/table">
            <a:tbl>
              <a:tblPr>
                <a:noFill/>
                <a:tableStyleId>{EA2F176B-FB0A-4623-A2C1-0F9493447614}</a:tableStyleId>
              </a:tblPr>
              <a:tblGrid>
                <a:gridCol w="694800"/>
                <a:gridCol w="694800"/>
                <a:gridCol w="694800"/>
                <a:gridCol w="694800"/>
                <a:gridCol w="694800"/>
                <a:gridCol w="694800"/>
                <a:gridCol w="694800"/>
                <a:gridCol w="694800"/>
              </a:tblGrid>
              <a:tr h="544800">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endParaRPr sz="12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br>
                        <a:rPr lang="en" sz="1200">
                          <a:solidFill>
                            <a:schemeClr val="lt1"/>
                          </a:solidFill>
                          <a:latin typeface="Montserrat"/>
                          <a:ea typeface="Montserrat"/>
                          <a:cs typeface="Montserrat"/>
                          <a:sym typeface="Montserrat"/>
                        </a:rPr>
                      </a:br>
                      <a:r>
                        <a:rPr lang="en" sz="1200">
                          <a:solidFill>
                            <a:schemeClr val="lt1"/>
                          </a:solidFill>
                          <a:latin typeface="Montserrat"/>
                          <a:ea typeface="Montserrat"/>
                          <a:cs typeface="Montserrat"/>
                          <a:sym typeface="Montserrat"/>
                        </a:rPr>
                        <a:t>Wave</a:t>
                      </a:r>
                      <a:endParaRPr/>
                    </a:p>
                  </a:txBody>
                  <a:tcPr marT="91425" marB="91425" marR="91425" marL="91425" anchor="ctr">
                    <a:lnL cap="flat" cmpd="sng" w="9525">
                      <a:solidFill>
                        <a:srgbClr val="000000"/>
                      </a:solidFill>
                      <a:prstDash val="solid"/>
                      <a:round/>
                      <a:headEnd len="med" w="med" type="none"/>
                      <a:tailEnd len="med" w="med" type="none"/>
                    </a:lnL>
                    <a:lnR cap="flat" cmpd="sng" w="19050">
                      <a:solidFill>
                        <a:srgbClr val="000000"/>
                      </a:solidFill>
                      <a:prstDash val="dash"/>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38761D"/>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VS</a:t>
                      </a:r>
                      <a:endParaRPr sz="1200">
                        <a:solidFill>
                          <a:schemeClr val="lt1"/>
                        </a:solidFill>
                        <a:latin typeface="Montserrat"/>
                        <a:ea typeface="Montserrat"/>
                        <a:cs typeface="Montserrat"/>
                        <a:sym typeface="Montserrat"/>
                      </a:endParaRPr>
                    </a:p>
                    <a:p>
                      <a:pPr indent="0" lvl="0" marL="0" rtl="0" algn="ctr">
                        <a:spcBef>
                          <a:spcPts val="0"/>
                        </a:spcBef>
                        <a:spcAft>
                          <a:spcPts val="0"/>
                        </a:spcAft>
                        <a:buNone/>
                      </a:pPr>
                      <a:r>
                        <a:rPr lang="en" sz="1200">
                          <a:solidFill>
                            <a:schemeClr val="lt1"/>
                          </a:solidFill>
                          <a:latin typeface="Montserrat"/>
                          <a:ea typeface="Montserrat"/>
                          <a:cs typeface="Montserrat"/>
                          <a:sym typeface="Montserrat"/>
                        </a:rPr>
                        <a:t>Wave</a:t>
                      </a:r>
                      <a:endParaRPr sz="1200">
                        <a:solidFill>
                          <a:schemeClr val="lt1"/>
                        </a:solidFill>
                        <a:latin typeface="Montserrat"/>
                        <a:ea typeface="Montserrat"/>
                        <a:cs typeface="Montserrat"/>
                        <a:sym typeface="Montserrat"/>
                      </a:endParaRPr>
                    </a:p>
                  </a:txBody>
                  <a:tcPr marT="91425" marB="91425" marR="91425" marL="91425" anchor="ctr">
                    <a:lnL cap="flat" cmpd="sng" w="19050">
                      <a:solidFill>
                        <a:srgbClr val="000000"/>
                      </a:solidFill>
                      <a:prstDash val="dash"/>
                      <a:round/>
                      <a:headEnd len="med" w="med" type="none"/>
                      <a:tailEnd len="med" w="med" type="none"/>
                    </a:lnL>
                    <a:lnR cap="flat" cmpd="sng" w="19050">
                      <a:solidFill>
                        <a:srgbClr val="000000"/>
                      </a:solidFill>
                      <a:prstDash val="dash"/>
                      <a:round/>
                      <a:headEnd len="med" w="med" type="none"/>
                      <a:tailEnd len="med" w="med" type="none"/>
                    </a:lnR>
                    <a:lnT cap="flat" cmpd="sng" w="19050">
                      <a:solidFill>
                        <a:srgbClr val="000000"/>
                      </a:solidFill>
                      <a:prstDash val="dash"/>
                      <a:round/>
                      <a:headEnd len="med" w="med" type="none"/>
                      <a:tailEnd len="med" w="med" type="none"/>
                    </a:lnT>
                    <a:lnB cap="flat" cmpd="sng" w="19050">
                      <a:solidFill>
                        <a:srgbClr val="000000"/>
                      </a:solidFill>
                      <a:prstDash val="dash"/>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19050">
                      <a:solidFill>
                        <a:srgbClr val="000000"/>
                      </a:solidFill>
                      <a:prstDash val="dash"/>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c>
                  <a:txBody>
                    <a:bodyPr>
                      <a:noAutofit/>
                    </a:bodyPr>
                    <a:lstStyle/>
                    <a:p>
                      <a:pPr indent="0" lvl="0" marL="0" rtl="0" algn="ctr">
                        <a:spcBef>
                          <a:spcPts val="0"/>
                        </a:spcBef>
                        <a:spcAft>
                          <a:spcPts val="0"/>
                        </a:spcAft>
                        <a:buNone/>
                      </a:pPr>
                      <a:r>
                        <a:rPr lang="en" sz="1200">
                          <a:solidFill>
                            <a:schemeClr val="lt1"/>
                          </a:solidFill>
                          <a:latin typeface="Montserrat"/>
                          <a:ea typeface="Montserrat"/>
                          <a:cs typeface="Montserrat"/>
                          <a:sym typeface="Montserrat"/>
                        </a:rPr>
                        <a:t>Empty</a:t>
                      </a:r>
                      <a:endParaRPr/>
                    </a:p>
                  </a:txBody>
                  <a:tcPr marT="91425" marB="91425" marR="91425" marL="91425" anchor="ctr">
                    <a:lnL cap="flat" cmpd="sng" w="9525">
                      <a:solidFill>
                        <a:srgbClr val="000000"/>
                      </a:solidFill>
                      <a:prstDash val="solid"/>
                      <a:round/>
                      <a:headEnd len="med" w="med" type="none"/>
                      <a:tailEnd len="med" w="med" type="none"/>
                    </a:lnL>
                    <a:lnR cap="flat" cmpd="sng" w="9525">
                      <a:solidFill>
                        <a:srgbClr val="000000"/>
                      </a:solidFill>
                      <a:prstDash val="solid"/>
                      <a:round/>
                      <a:headEnd len="med" w="med" type="none"/>
                      <a:tailEnd len="med" w="med" type="none"/>
                    </a:lnR>
                    <a:lnT cap="flat" cmpd="sng" w="9525">
                      <a:solidFill>
                        <a:srgbClr val="000000"/>
                      </a:solidFill>
                      <a:prstDash val="solid"/>
                      <a:round/>
                      <a:headEnd len="med" w="med" type="none"/>
                      <a:tailEnd len="med" w="med" type="none"/>
                    </a:lnT>
                    <a:lnB cap="flat" cmpd="sng" w="9525">
                      <a:solidFill>
                        <a:srgbClr val="000000"/>
                      </a:solidFill>
                      <a:prstDash val="solid"/>
                      <a:round/>
                      <a:headEnd len="med" w="med" type="none"/>
                      <a:tailEnd len="med" w="med" type="none"/>
                    </a:lnB>
                    <a:solidFill>
                      <a:srgbClr val="666666"/>
                    </a:solidFill>
                  </a:tcPr>
                </a:tc>
              </a:tr>
            </a:tbl>
          </a:graphicData>
        </a:graphic>
      </p:graphicFrame>
      <p:sp>
        <p:nvSpPr>
          <p:cNvPr id="492" name="Shape 492"/>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Pipeline State View</a:t>
            </a:r>
            <a:endParaRPr/>
          </a:p>
        </p:txBody>
      </p:sp>
      <p:pic>
        <p:nvPicPr>
          <p:cNvPr id="493" name="Shape 493"/>
          <p:cNvPicPr preferRelativeResize="0"/>
          <p:nvPr/>
        </p:nvPicPr>
        <p:blipFill>
          <a:blip r:embed="rId3">
            <a:alphaModFix/>
          </a:blip>
          <a:stretch>
            <a:fillRect/>
          </a:stretch>
        </p:blipFill>
        <p:spPr>
          <a:xfrm>
            <a:off x="1466838" y="1009650"/>
            <a:ext cx="6143625" cy="30670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97" name="Shape 497"/>
        <p:cNvGrpSpPr/>
        <p:nvPr/>
      </p:nvGrpSpPr>
      <p:grpSpPr>
        <a:xfrm>
          <a:off x="0" y="0"/>
          <a:ext cx="0" cy="0"/>
          <a:chOff x="0" y="0"/>
          <a:chExt cx="0" cy="0"/>
        </a:xfrm>
      </p:grpSpPr>
      <p:sp>
        <p:nvSpPr>
          <p:cNvPr id="498" name="Shape 498"/>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Using RGP - Wavefront View</a:t>
            </a:r>
            <a:endParaRPr/>
          </a:p>
        </p:txBody>
      </p:sp>
      <p:sp>
        <p:nvSpPr>
          <p:cNvPr id="499" name="Shape 499"/>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0" name="Shape 500"/>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1" name="Shape 501"/>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2" name="Shape 502"/>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503" name="Shape 503"/>
          <p:cNvPicPr preferRelativeResize="0"/>
          <p:nvPr/>
        </p:nvPicPr>
        <p:blipFill>
          <a:blip r:embed="rId3">
            <a:alphaModFix/>
          </a:blip>
          <a:stretch>
            <a:fillRect/>
          </a:stretch>
        </p:blipFill>
        <p:spPr>
          <a:xfrm>
            <a:off x="1297482" y="986225"/>
            <a:ext cx="7394990" cy="4005625"/>
          </a:xfrm>
          <a:prstGeom prst="rect">
            <a:avLst/>
          </a:prstGeom>
          <a:noFill/>
          <a:ln>
            <a:noFill/>
          </a:ln>
        </p:spPr>
      </p:pic>
      <p:sp>
        <p:nvSpPr>
          <p:cNvPr id="504" name="Shape 504"/>
          <p:cNvSpPr/>
          <p:nvPr/>
        </p:nvSpPr>
        <p:spPr>
          <a:xfrm>
            <a:off x="2356575" y="1851125"/>
            <a:ext cx="6900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5" name="Shape 505"/>
          <p:cNvSpPr/>
          <p:nvPr/>
        </p:nvSpPr>
        <p:spPr>
          <a:xfrm>
            <a:off x="3237750" y="1834200"/>
            <a:ext cx="9357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6" name="Shape 506"/>
          <p:cNvSpPr/>
          <p:nvPr/>
        </p:nvSpPr>
        <p:spPr>
          <a:xfrm>
            <a:off x="1325150" y="2315475"/>
            <a:ext cx="5676300" cy="492000"/>
          </a:xfrm>
          <a:prstGeom prst="rect">
            <a:avLst/>
          </a:prstGeom>
          <a:noFill/>
          <a:ln cap="flat" cmpd="sng" w="9525">
            <a:solidFill>
              <a:srgbClr val="0000FF"/>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0" name="Shape 510"/>
        <p:cNvGrpSpPr/>
        <p:nvPr/>
      </p:nvGrpSpPr>
      <p:grpSpPr>
        <a:xfrm>
          <a:off x="0" y="0"/>
          <a:ext cx="0" cy="0"/>
          <a:chOff x="0" y="0"/>
          <a:chExt cx="0" cy="0"/>
        </a:xfrm>
      </p:grpSpPr>
      <p:pic>
        <p:nvPicPr>
          <p:cNvPr id="511" name="Shape 511"/>
          <p:cNvPicPr preferRelativeResize="0"/>
          <p:nvPr/>
        </p:nvPicPr>
        <p:blipFill>
          <a:blip r:embed="rId3">
            <a:alphaModFix/>
          </a:blip>
          <a:stretch>
            <a:fillRect/>
          </a:stretch>
        </p:blipFill>
        <p:spPr>
          <a:xfrm>
            <a:off x="226175" y="1678575"/>
            <a:ext cx="8691662" cy="2975925"/>
          </a:xfrm>
          <a:prstGeom prst="rect">
            <a:avLst/>
          </a:prstGeom>
          <a:noFill/>
          <a:ln>
            <a:noFill/>
          </a:ln>
        </p:spPr>
      </p:pic>
      <p:sp>
        <p:nvSpPr>
          <p:cNvPr id="512" name="Shape 512"/>
          <p:cNvSpPr txBox="1"/>
          <p:nvPr/>
        </p:nvSpPr>
        <p:spPr>
          <a:xfrm>
            <a:off x="687824" y="3112575"/>
            <a:ext cx="1184100" cy="459000"/>
          </a:xfrm>
          <a:prstGeom prst="rect">
            <a:avLst/>
          </a:prstGeom>
          <a:noFill/>
          <a:ln>
            <a:noFill/>
          </a:ln>
        </p:spPr>
        <p:txBody>
          <a:bodyPr anchorCtr="0" anchor="t" bIns="91425" lIns="91425" spcFirstLastPara="1" rIns="91425" wrap="square" tIns="91425">
            <a:noAutofit/>
          </a:bodyPr>
          <a:lstStyle/>
          <a:p>
            <a:pPr indent="0" lvl="0" marL="0">
              <a:spcBef>
                <a:spcPts val="0"/>
              </a:spcBef>
              <a:spcAft>
                <a:spcPts val="0"/>
              </a:spcAft>
              <a:buNone/>
            </a:pPr>
            <a:r>
              <a:rPr lang="en" sz="1200"/>
              <a:t>GBuffer Pass</a:t>
            </a:r>
            <a:endParaRPr sz="1200"/>
          </a:p>
        </p:txBody>
      </p:sp>
      <p:sp>
        <p:nvSpPr>
          <p:cNvPr id="513" name="Shape 513"/>
          <p:cNvSpPr txBox="1"/>
          <p:nvPr/>
        </p:nvSpPr>
        <p:spPr>
          <a:xfrm>
            <a:off x="2524936" y="3112575"/>
            <a:ext cx="1184100" cy="45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t>SSAO</a:t>
            </a:r>
            <a:r>
              <a:rPr lang="en" sz="1200"/>
              <a:t> Pass</a:t>
            </a:r>
            <a:endParaRPr sz="1200"/>
          </a:p>
        </p:txBody>
      </p:sp>
      <p:sp>
        <p:nvSpPr>
          <p:cNvPr id="514" name="Shape 514"/>
          <p:cNvSpPr txBox="1"/>
          <p:nvPr/>
        </p:nvSpPr>
        <p:spPr>
          <a:xfrm>
            <a:off x="4362036" y="3112575"/>
            <a:ext cx="1184100" cy="45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t>Shadow</a:t>
            </a:r>
            <a:r>
              <a:rPr lang="en" sz="1200"/>
              <a:t> Pass</a:t>
            </a:r>
            <a:endParaRPr sz="1200"/>
          </a:p>
        </p:txBody>
      </p:sp>
      <p:sp>
        <p:nvSpPr>
          <p:cNvPr id="515" name="Shape 515"/>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Low Occupancy - Zoomed In</a:t>
            </a:r>
            <a:endParaRPr/>
          </a:p>
        </p:txBody>
      </p:sp>
      <p:sp>
        <p:nvSpPr>
          <p:cNvPr id="516" name="Shape 516"/>
          <p:cNvSpPr txBox="1"/>
          <p:nvPr/>
        </p:nvSpPr>
        <p:spPr>
          <a:xfrm>
            <a:off x="6616136" y="3112575"/>
            <a:ext cx="1184100" cy="459000"/>
          </a:xfrm>
          <a:prstGeom prst="rect">
            <a:avLst/>
          </a:prstGeom>
          <a:noFill/>
          <a:ln>
            <a:noFill/>
          </a:ln>
        </p:spPr>
        <p:txBody>
          <a:bodyPr anchorCtr="0" anchor="t" bIns="91425" lIns="91425" spcFirstLastPara="1" rIns="91425" wrap="square" tIns="91425">
            <a:noAutofit/>
          </a:bodyPr>
          <a:lstStyle/>
          <a:p>
            <a:pPr indent="0" lvl="0" marL="0" rtl="0">
              <a:spcBef>
                <a:spcPts val="0"/>
              </a:spcBef>
              <a:spcAft>
                <a:spcPts val="0"/>
              </a:spcAft>
              <a:buNone/>
            </a:pPr>
            <a:r>
              <a:rPr lang="en" sz="1200"/>
              <a:t>Lighting </a:t>
            </a:r>
            <a:r>
              <a:rPr lang="en" sz="1200"/>
              <a:t>Pass</a:t>
            </a:r>
            <a:endParaRPr sz="1200"/>
          </a:p>
        </p:txBody>
      </p:sp>
      <p:sp>
        <p:nvSpPr>
          <p:cNvPr id="517" name="Shape 517"/>
          <p:cNvSpPr txBox="1"/>
          <p:nvPr/>
        </p:nvSpPr>
        <p:spPr>
          <a:xfrm>
            <a:off x="4228825" y="2424025"/>
            <a:ext cx="1450500" cy="451200"/>
          </a:xfrm>
          <a:prstGeom prst="rect">
            <a:avLst/>
          </a:prstGeom>
          <a:noFill/>
          <a:ln>
            <a:noFill/>
          </a:ln>
        </p:spPr>
        <p:txBody>
          <a:bodyPr anchorCtr="0" anchor="ctr" bIns="91425" lIns="91425" spcFirstLastPara="1" rIns="91425" wrap="square" tIns="91425">
            <a:noAutofit/>
          </a:bodyPr>
          <a:lstStyle/>
          <a:p>
            <a:pPr indent="0" lvl="0" marL="0" algn="ctr">
              <a:spcBef>
                <a:spcPts val="0"/>
              </a:spcBef>
              <a:spcAft>
                <a:spcPts val="0"/>
              </a:spcAft>
              <a:buNone/>
            </a:pPr>
            <a:r>
              <a:rPr lang="en" sz="1800">
                <a:solidFill>
                  <a:srgbClr val="FF0000"/>
                </a:solidFill>
              </a:rPr>
              <a:t>Very Low Occupancy</a:t>
            </a:r>
            <a:endParaRPr sz="1800">
              <a:solidFill>
                <a:srgbClr val="FF0000"/>
              </a:solidFill>
            </a:endParaRPr>
          </a:p>
        </p:txBody>
      </p:sp>
      <p:sp>
        <p:nvSpPr>
          <p:cNvPr id="518" name="Shape 518"/>
          <p:cNvSpPr txBox="1"/>
          <p:nvPr/>
        </p:nvSpPr>
        <p:spPr>
          <a:xfrm>
            <a:off x="3454525" y="3571575"/>
            <a:ext cx="29991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0000"/>
                </a:solidFill>
              </a:rPr>
              <a:t>No Async Compute Usage</a:t>
            </a:r>
            <a:endParaRPr sz="1800">
              <a:solidFill>
                <a:srgbClr val="FF0000"/>
              </a:solidFill>
            </a:endParaRPr>
          </a:p>
        </p:txBody>
      </p:sp>
      <p:sp>
        <p:nvSpPr>
          <p:cNvPr id="519" name="Shape 519"/>
          <p:cNvSpPr txBox="1"/>
          <p:nvPr/>
        </p:nvSpPr>
        <p:spPr>
          <a:xfrm>
            <a:off x="2109275" y="2139975"/>
            <a:ext cx="1450500" cy="451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0000"/>
                </a:solidFill>
              </a:rPr>
              <a:t>Low-ish Occupancy</a:t>
            </a:r>
            <a:endParaRPr sz="1800">
              <a:solidFill>
                <a:srgbClr val="FF0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3" name="Shape 523"/>
        <p:cNvGrpSpPr/>
        <p:nvPr/>
      </p:nvGrpSpPr>
      <p:grpSpPr>
        <a:xfrm>
          <a:off x="0" y="0"/>
          <a:ext cx="0" cy="0"/>
          <a:chOff x="0" y="0"/>
          <a:chExt cx="0" cy="0"/>
        </a:xfrm>
      </p:grpSpPr>
      <p:sp>
        <p:nvSpPr>
          <p:cNvPr id="524" name="Shape 524"/>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Original - 2046us</a:t>
            </a:r>
            <a:endParaRPr/>
          </a:p>
          <a:p>
            <a:pPr indent="0" lvl="0" marL="0" rtl="0">
              <a:spcBef>
                <a:spcPts val="0"/>
              </a:spcBef>
              <a:spcAft>
                <a:spcPts val="0"/>
              </a:spcAft>
              <a:buNone/>
            </a:pPr>
            <a:r>
              <a:rPr lang="en"/>
              <a:t>1080p</a:t>
            </a:r>
            <a:endParaRPr/>
          </a:p>
        </p:txBody>
      </p:sp>
      <p:pic>
        <p:nvPicPr>
          <p:cNvPr id="525" name="Shape 525"/>
          <p:cNvPicPr preferRelativeResize="0"/>
          <p:nvPr/>
        </p:nvPicPr>
        <p:blipFill>
          <a:blip r:embed="rId3">
            <a:alphaModFix/>
          </a:blip>
          <a:stretch>
            <a:fillRect/>
          </a:stretch>
        </p:blipFill>
        <p:spPr>
          <a:xfrm>
            <a:off x="152400" y="1923225"/>
            <a:ext cx="8839200" cy="276385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9" name="Shape 529"/>
        <p:cNvGrpSpPr/>
        <p:nvPr/>
      </p:nvGrpSpPr>
      <p:grpSpPr>
        <a:xfrm>
          <a:off x="0" y="0"/>
          <a:ext cx="0" cy="0"/>
          <a:chOff x="0" y="0"/>
          <a:chExt cx="0" cy="0"/>
        </a:xfrm>
      </p:grpSpPr>
      <p:sp>
        <p:nvSpPr>
          <p:cNvPr id="530" name="Shape 530"/>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Graphics Queue Overlap </a:t>
            </a:r>
            <a:r>
              <a:rPr lang="en"/>
              <a:t>- 1627us</a:t>
            </a:r>
            <a:endParaRPr/>
          </a:p>
          <a:p>
            <a:pPr indent="0" lvl="0" marL="0" rtl="0">
              <a:spcBef>
                <a:spcPts val="0"/>
              </a:spcBef>
              <a:spcAft>
                <a:spcPts val="0"/>
              </a:spcAft>
              <a:buNone/>
            </a:pPr>
            <a:r>
              <a:rPr lang="en"/>
              <a:t>1080p</a:t>
            </a:r>
            <a:endParaRPr/>
          </a:p>
        </p:txBody>
      </p:sp>
      <p:pic>
        <p:nvPicPr>
          <p:cNvPr id="531" name="Shape 531"/>
          <p:cNvPicPr preferRelativeResize="0"/>
          <p:nvPr/>
        </p:nvPicPr>
        <p:blipFill>
          <a:blip r:embed="rId3">
            <a:alphaModFix/>
          </a:blip>
          <a:stretch>
            <a:fillRect/>
          </a:stretch>
        </p:blipFill>
        <p:spPr>
          <a:xfrm>
            <a:off x="148250" y="1923225"/>
            <a:ext cx="8839201" cy="280704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5" name="Shape 535"/>
        <p:cNvGrpSpPr/>
        <p:nvPr/>
      </p:nvGrpSpPr>
      <p:grpSpPr>
        <a:xfrm>
          <a:off x="0" y="0"/>
          <a:ext cx="0" cy="0"/>
          <a:chOff x="0" y="0"/>
          <a:chExt cx="0" cy="0"/>
        </a:xfrm>
      </p:grpSpPr>
      <p:sp>
        <p:nvSpPr>
          <p:cNvPr id="536" name="Shape 536"/>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Asynchronous Compute </a:t>
            </a:r>
            <a:r>
              <a:rPr lang="en"/>
              <a:t>Queue - 1738us</a:t>
            </a:r>
            <a:endParaRPr/>
          </a:p>
          <a:p>
            <a:pPr indent="0" lvl="0" marL="0" rtl="0">
              <a:spcBef>
                <a:spcPts val="0"/>
              </a:spcBef>
              <a:spcAft>
                <a:spcPts val="0"/>
              </a:spcAft>
              <a:buNone/>
            </a:pPr>
            <a:r>
              <a:rPr lang="en"/>
              <a:t>1080p</a:t>
            </a:r>
            <a:endParaRPr/>
          </a:p>
        </p:txBody>
      </p:sp>
      <p:pic>
        <p:nvPicPr>
          <p:cNvPr id="537" name="Shape 537"/>
          <p:cNvPicPr preferRelativeResize="0"/>
          <p:nvPr/>
        </p:nvPicPr>
        <p:blipFill>
          <a:blip r:embed="rId3">
            <a:alphaModFix/>
          </a:blip>
          <a:stretch>
            <a:fillRect/>
          </a:stretch>
        </p:blipFill>
        <p:spPr>
          <a:xfrm>
            <a:off x="148250" y="1923225"/>
            <a:ext cx="8867579" cy="280705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1" name="Shape 541"/>
        <p:cNvGrpSpPr/>
        <p:nvPr/>
      </p:nvGrpSpPr>
      <p:grpSpPr>
        <a:xfrm>
          <a:off x="0" y="0"/>
          <a:ext cx="0" cy="0"/>
          <a:chOff x="0" y="0"/>
          <a:chExt cx="0" cy="0"/>
        </a:xfrm>
      </p:grpSpPr>
      <p:sp>
        <p:nvSpPr>
          <p:cNvPr id="542" name="Shape 542"/>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Original - 6183us</a:t>
            </a:r>
            <a:endParaRPr/>
          </a:p>
          <a:p>
            <a:pPr indent="0" lvl="0" marL="0" rtl="0">
              <a:spcBef>
                <a:spcPts val="0"/>
              </a:spcBef>
              <a:spcAft>
                <a:spcPts val="0"/>
              </a:spcAft>
              <a:buNone/>
            </a:pPr>
            <a:r>
              <a:rPr lang="en"/>
              <a:t>4k</a:t>
            </a:r>
            <a:endParaRPr/>
          </a:p>
        </p:txBody>
      </p:sp>
      <p:pic>
        <p:nvPicPr>
          <p:cNvPr id="543" name="Shape 543"/>
          <p:cNvPicPr preferRelativeResize="0"/>
          <p:nvPr/>
        </p:nvPicPr>
        <p:blipFill>
          <a:blip r:embed="rId3">
            <a:alphaModFix/>
          </a:blip>
          <a:stretch>
            <a:fillRect/>
          </a:stretch>
        </p:blipFill>
        <p:spPr>
          <a:xfrm>
            <a:off x="148250" y="1923225"/>
            <a:ext cx="8839200" cy="28763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7" name="Shape 547"/>
        <p:cNvGrpSpPr/>
        <p:nvPr/>
      </p:nvGrpSpPr>
      <p:grpSpPr>
        <a:xfrm>
          <a:off x="0" y="0"/>
          <a:ext cx="0" cy="0"/>
          <a:chOff x="0" y="0"/>
          <a:chExt cx="0" cy="0"/>
        </a:xfrm>
      </p:grpSpPr>
      <p:sp>
        <p:nvSpPr>
          <p:cNvPr id="548" name="Shape 548"/>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Graphics Queue Overlap </a:t>
            </a:r>
            <a:r>
              <a:rPr lang="en"/>
              <a:t>- 5519us</a:t>
            </a:r>
            <a:endParaRPr/>
          </a:p>
          <a:p>
            <a:pPr indent="0" lvl="0" marL="0" rtl="0">
              <a:spcBef>
                <a:spcPts val="0"/>
              </a:spcBef>
              <a:spcAft>
                <a:spcPts val="0"/>
              </a:spcAft>
              <a:buNone/>
            </a:pPr>
            <a:r>
              <a:rPr lang="en"/>
              <a:t>4k</a:t>
            </a:r>
            <a:endParaRPr/>
          </a:p>
        </p:txBody>
      </p:sp>
      <p:pic>
        <p:nvPicPr>
          <p:cNvPr id="549" name="Shape 549"/>
          <p:cNvPicPr preferRelativeResize="0"/>
          <p:nvPr/>
        </p:nvPicPr>
        <p:blipFill>
          <a:blip r:embed="rId3">
            <a:alphaModFix/>
          </a:blip>
          <a:stretch>
            <a:fillRect/>
          </a:stretch>
        </p:blipFill>
        <p:spPr>
          <a:xfrm>
            <a:off x="148250" y="1912500"/>
            <a:ext cx="8839200" cy="28978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3" name="Shape 553"/>
        <p:cNvGrpSpPr/>
        <p:nvPr/>
      </p:nvGrpSpPr>
      <p:grpSpPr>
        <a:xfrm>
          <a:off x="0" y="0"/>
          <a:ext cx="0" cy="0"/>
          <a:chOff x="0" y="0"/>
          <a:chExt cx="0" cy="0"/>
        </a:xfrm>
      </p:grpSpPr>
      <p:sp>
        <p:nvSpPr>
          <p:cNvPr id="554" name="Shape 554"/>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a:t>Asynchronous Compute</a:t>
            </a:r>
            <a:r>
              <a:rPr lang="en"/>
              <a:t> Queue - 5203us</a:t>
            </a:r>
            <a:endParaRPr/>
          </a:p>
          <a:p>
            <a:pPr indent="0" lvl="0" marL="0" rtl="0">
              <a:spcBef>
                <a:spcPts val="0"/>
              </a:spcBef>
              <a:spcAft>
                <a:spcPts val="0"/>
              </a:spcAft>
              <a:buNone/>
            </a:pPr>
            <a:r>
              <a:rPr lang="en"/>
              <a:t>4k</a:t>
            </a:r>
            <a:endParaRPr/>
          </a:p>
        </p:txBody>
      </p:sp>
      <p:pic>
        <p:nvPicPr>
          <p:cNvPr id="555" name="Shape 555"/>
          <p:cNvPicPr preferRelativeResize="0"/>
          <p:nvPr/>
        </p:nvPicPr>
        <p:blipFill>
          <a:blip r:embed="rId3">
            <a:alphaModFix/>
          </a:blip>
          <a:stretch>
            <a:fillRect/>
          </a:stretch>
        </p:blipFill>
        <p:spPr>
          <a:xfrm>
            <a:off x="148250" y="1917375"/>
            <a:ext cx="8839200" cy="28880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9" name="Shape 559"/>
        <p:cNvGrpSpPr/>
        <p:nvPr/>
      </p:nvGrpSpPr>
      <p:grpSpPr>
        <a:xfrm>
          <a:off x="0" y="0"/>
          <a:ext cx="0" cy="0"/>
          <a:chOff x="0" y="0"/>
          <a:chExt cx="0" cy="0"/>
        </a:xfrm>
      </p:grpSpPr>
      <p:sp>
        <p:nvSpPr>
          <p:cNvPr id="560" name="Shape 560"/>
          <p:cNvSpPr txBox="1"/>
          <p:nvPr>
            <p:ph type="title"/>
          </p:nvPr>
        </p:nvSpPr>
        <p:spPr>
          <a:xfrm>
            <a:off x="808200" y="1905950"/>
            <a:ext cx="8017500" cy="2254500"/>
          </a:xfrm>
          <a:prstGeom prst="rect">
            <a:avLst/>
          </a:prstGeom>
        </p:spPr>
        <p:txBody>
          <a:bodyPr anchorCtr="0" anchor="t" bIns="91425" lIns="91425" spcFirstLastPara="1" rIns="91425" wrap="square" tIns="91425">
            <a:noAutofit/>
          </a:bodyPr>
          <a:lstStyle/>
          <a:p>
            <a:pPr indent="0" lvl="0" marL="0">
              <a:spcBef>
                <a:spcPts val="0"/>
              </a:spcBef>
              <a:spcAft>
                <a:spcPts val="0"/>
              </a:spcAft>
              <a:buNone/>
            </a:pPr>
            <a:r>
              <a:rPr lang="en" sz="3000"/>
              <a:t>1080p : GFX Overlap (</a:t>
            </a:r>
            <a:r>
              <a:rPr lang="en" sz="3000"/>
              <a:t>419</a:t>
            </a:r>
            <a:r>
              <a:rPr lang="en" sz="3000"/>
              <a:t>us Gain)</a:t>
            </a:r>
            <a:endParaRPr sz="3000"/>
          </a:p>
          <a:p>
            <a:pPr indent="-419100" lvl="0" marL="457200">
              <a:spcBef>
                <a:spcPts val="0"/>
              </a:spcBef>
              <a:spcAft>
                <a:spcPts val="0"/>
              </a:spcAft>
              <a:buSzPts val="3000"/>
              <a:buChar char="-"/>
            </a:pPr>
            <a:r>
              <a:rPr lang="en" sz="3000"/>
              <a:t>5,896us Total Original Frametime</a:t>
            </a:r>
            <a:endParaRPr sz="3000"/>
          </a:p>
          <a:p>
            <a:pPr indent="0" lvl="0" marL="0">
              <a:spcBef>
                <a:spcPts val="0"/>
              </a:spcBef>
              <a:spcAft>
                <a:spcPts val="0"/>
              </a:spcAft>
              <a:buNone/>
            </a:pPr>
            <a:r>
              <a:t/>
            </a:r>
            <a:endParaRPr sz="3000"/>
          </a:p>
          <a:p>
            <a:pPr indent="0" lvl="0" marL="0">
              <a:spcBef>
                <a:spcPts val="0"/>
              </a:spcBef>
              <a:spcAft>
                <a:spcPts val="0"/>
              </a:spcAft>
              <a:buNone/>
            </a:pPr>
            <a:r>
              <a:rPr lang="en" sz="3000"/>
              <a:t>4k : Async Compute (</a:t>
            </a:r>
            <a:r>
              <a:rPr lang="en" sz="3000"/>
              <a:t>980</a:t>
            </a:r>
            <a:r>
              <a:rPr lang="en" sz="3000"/>
              <a:t>us Gain)</a:t>
            </a:r>
            <a:endParaRPr sz="3000"/>
          </a:p>
          <a:p>
            <a:pPr indent="-419100" lvl="0" marL="457200" rtl="0">
              <a:spcBef>
                <a:spcPts val="0"/>
              </a:spcBef>
              <a:spcAft>
                <a:spcPts val="0"/>
              </a:spcAft>
              <a:buSzPts val="3000"/>
              <a:buChar char="-"/>
            </a:pPr>
            <a:r>
              <a:rPr lang="en" sz="3000"/>
              <a:t>25,830us Total Original Frametime</a:t>
            </a:r>
            <a:endParaRPr sz="3000"/>
          </a:p>
        </p:txBody>
      </p:sp>
      <p:sp>
        <p:nvSpPr>
          <p:cNvPr id="561" name="Shape 561"/>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SSAO Overlap Results - AMD Radeon RX480</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5" name="Shape 565"/>
        <p:cNvGrpSpPr/>
        <p:nvPr/>
      </p:nvGrpSpPr>
      <p:grpSpPr>
        <a:xfrm>
          <a:off x="0" y="0"/>
          <a:ext cx="0" cy="0"/>
          <a:chOff x="0" y="0"/>
          <a:chExt cx="0" cy="0"/>
        </a:xfrm>
      </p:grpSpPr>
      <p:sp>
        <p:nvSpPr>
          <p:cNvPr id="566" name="Shape 566"/>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RGP Built-in Help</a:t>
            </a:r>
            <a:endParaRPr/>
          </a:p>
        </p:txBody>
      </p:sp>
      <p:pic>
        <p:nvPicPr>
          <p:cNvPr id="567" name="Shape 567"/>
          <p:cNvPicPr preferRelativeResize="0"/>
          <p:nvPr/>
        </p:nvPicPr>
        <p:blipFill>
          <a:blip r:embed="rId3">
            <a:alphaModFix/>
          </a:blip>
          <a:stretch>
            <a:fillRect/>
          </a:stretch>
        </p:blipFill>
        <p:spPr>
          <a:xfrm>
            <a:off x="4021100" y="1397862"/>
            <a:ext cx="4985726" cy="3590801"/>
          </a:xfrm>
          <a:prstGeom prst="rect">
            <a:avLst/>
          </a:prstGeom>
          <a:noFill/>
          <a:ln>
            <a:noFill/>
          </a:ln>
        </p:spPr>
      </p:pic>
      <p:pic>
        <p:nvPicPr>
          <p:cNvPr id="568" name="Shape 568"/>
          <p:cNvPicPr preferRelativeResize="0"/>
          <p:nvPr/>
        </p:nvPicPr>
        <p:blipFill>
          <a:blip r:embed="rId4">
            <a:alphaModFix/>
          </a:blip>
          <a:stretch>
            <a:fillRect/>
          </a:stretch>
        </p:blipFill>
        <p:spPr>
          <a:xfrm>
            <a:off x="145700" y="1897263"/>
            <a:ext cx="3514850" cy="2591988"/>
          </a:xfrm>
          <a:prstGeom prst="rect">
            <a:avLst/>
          </a:prstGeom>
          <a:noFill/>
          <a:ln>
            <a:noFill/>
          </a:ln>
        </p:spPr>
      </p:pic>
      <p:sp>
        <p:nvSpPr>
          <p:cNvPr id="569" name="Shape 569"/>
          <p:cNvSpPr/>
          <p:nvPr/>
        </p:nvSpPr>
        <p:spPr>
          <a:xfrm>
            <a:off x="3707025" y="3099213"/>
            <a:ext cx="267600" cy="188100"/>
          </a:xfrm>
          <a:prstGeom prst="rightArrow">
            <a:avLst>
              <a:gd fmla="val 50000" name="adj1"/>
              <a:gd fmla="val 50000" name="adj2"/>
            </a:avLst>
          </a:prstGeom>
          <a:solidFill>
            <a:srgbClr val="000000"/>
          </a:solidFill>
          <a:ln cap="flat" cmpd="sng" w="9525">
            <a:solidFill>
              <a:schemeClr val="dk2"/>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3" name="Shape 573"/>
        <p:cNvGrpSpPr/>
        <p:nvPr/>
      </p:nvGrpSpPr>
      <p:grpSpPr>
        <a:xfrm>
          <a:off x="0" y="0"/>
          <a:ext cx="0" cy="0"/>
          <a:chOff x="0" y="0"/>
          <a:chExt cx="0" cy="0"/>
        </a:xfrm>
      </p:grpSpPr>
      <p:sp>
        <p:nvSpPr>
          <p:cNvPr id="574" name="Shape 574"/>
          <p:cNvSpPr txBox="1"/>
          <p:nvPr>
            <p:ph type="title"/>
          </p:nvPr>
        </p:nvSpPr>
        <p:spPr>
          <a:xfrm>
            <a:off x="1200800" y="856725"/>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Links</a:t>
            </a:r>
            <a:endParaRPr/>
          </a:p>
        </p:txBody>
      </p:sp>
      <p:sp>
        <p:nvSpPr>
          <p:cNvPr id="575" name="Shape 575"/>
          <p:cNvSpPr txBox="1"/>
          <p:nvPr/>
        </p:nvSpPr>
        <p:spPr>
          <a:xfrm>
            <a:off x="1110150" y="1888500"/>
            <a:ext cx="6923700" cy="2128500"/>
          </a:xfrm>
          <a:prstGeom prst="rect">
            <a:avLst/>
          </a:prstGeom>
          <a:noFill/>
          <a:ln>
            <a:noFill/>
          </a:ln>
        </p:spPr>
        <p:txBody>
          <a:bodyPr anchorCtr="0" anchor="ctr" bIns="91425" lIns="91425" spcFirstLastPara="1" rIns="91425" wrap="square" tIns="91425">
            <a:noAutofit/>
          </a:bodyPr>
          <a:lstStyle/>
          <a:p>
            <a:pPr indent="-317500" lvl="0" marL="457200" marR="0" rtl="0">
              <a:lnSpc>
                <a:spcPct val="2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GPUOpen RGP Product Page</a:t>
            </a:r>
            <a:endParaRPr>
              <a:solidFill>
                <a:schemeClr val="lt1"/>
              </a:solidFill>
              <a:latin typeface="Montserrat"/>
              <a:ea typeface="Montserrat"/>
              <a:cs typeface="Montserrat"/>
              <a:sym typeface="Montserrat"/>
            </a:endParaRPr>
          </a:p>
          <a:p>
            <a:pPr indent="-317500" lvl="1" marL="914400" marR="0" rtl="0">
              <a:lnSpc>
                <a:spcPct val="200000"/>
              </a:lnSpc>
              <a:spcBef>
                <a:spcPts val="0"/>
              </a:spcBef>
              <a:spcAft>
                <a:spcPts val="0"/>
              </a:spcAft>
              <a:buClr>
                <a:schemeClr val="lt1"/>
              </a:buClr>
              <a:buSzPts val="1400"/>
              <a:buFont typeface="Montserrat"/>
              <a:buChar char="○"/>
            </a:pPr>
            <a:r>
              <a:rPr lang="en" u="sng">
                <a:solidFill>
                  <a:schemeClr val="hlink"/>
                </a:solidFill>
                <a:latin typeface="Montserrat"/>
                <a:ea typeface="Montserrat"/>
                <a:cs typeface="Montserrat"/>
                <a:sym typeface="Montserrat"/>
                <a:hlinkClick r:id="rId3"/>
              </a:rPr>
              <a:t>https://gpuopen.com/gaming-product/radeon-gpu-profiler-rgp/</a:t>
            </a:r>
            <a:endParaRPr>
              <a:solidFill>
                <a:schemeClr val="lt1"/>
              </a:solidFill>
              <a:latin typeface="Montserrat"/>
              <a:ea typeface="Montserrat"/>
              <a:cs typeface="Montserrat"/>
              <a:sym typeface="Montserrat"/>
            </a:endParaRPr>
          </a:p>
          <a:p>
            <a:pPr indent="-317500" lvl="0" marL="457200" marR="0" rtl="0">
              <a:lnSpc>
                <a:spcPct val="2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AMD Open Source Vulkan Driver (AMDVLK)</a:t>
            </a:r>
            <a:endParaRPr>
              <a:solidFill>
                <a:schemeClr val="lt1"/>
              </a:solidFill>
              <a:latin typeface="Montserrat"/>
              <a:ea typeface="Montserrat"/>
              <a:cs typeface="Montserrat"/>
              <a:sym typeface="Montserrat"/>
            </a:endParaRPr>
          </a:p>
          <a:p>
            <a:pPr indent="-317500" lvl="1" marL="914400" marR="0" rtl="0">
              <a:lnSpc>
                <a:spcPct val="200000"/>
              </a:lnSpc>
              <a:spcBef>
                <a:spcPts val="0"/>
              </a:spcBef>
              <a:spcAft>
                <a:spcPts val="0"/>
              </a:spcAft>
              <a:buClr>
                <a:schemeClr val="lt1"/>
              </a:buClr>
              <a:buSzPts val="1400"/>
              <a:buFont typeface="Montserrat"/>
              <a:buChar char="○"/>
            </a:pPr>
            <a:r>
              <a:rPr lang="en" u="sng">
                <a:solidFill>
                  <a:schemeClr val="hlink"/>
                </a:solidFill>
                <a:latin typeface="Montserrat"/>
                <a:ea typeface="Montserrat"/>
                <a:cs typeface="Montserrat"/>
                <a:sym typeface="Montserrat"/>
                <a:hlinkClick r:id="rId4"/>
              </a:rPr>
              <a:t>https://github.com/GPUOpen-Drivers/AMDVLK</a:t>
            </a:r>
            <a:endParaRPr>
              <a:solidFill>
                <a:schemeClr val="lt1"/>
              </a:solidFill>
              <a:latin typeface="Montserrat"/>
              <a:ea typeface="Montserrat"/>
              <a:cs typeface="Montserrat"/>
              <a:sym typeface="Montserrat"/>
            </a:endParaRPr>
          </a:p>
          <a:p>
            <a:pPr indent="-317500" lvl="0" marL="457200" marR="0" rtl="0">
              <a:lnSpc>
                <a:spcPct val="2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Sands of Time - Catalyst</a:t>
            </a:r>
            <a:endParaRPr>
              <a:solidFill>
                <a:schemeClr val="lt1"/>
              </a:solidFill>
              <a:latin typeface="Montserrat"/>
              <a:ea typeface="Montserrat"/>
              <a:cs typeface="Montserrat"/>
              <a:sym typeface="Montserrat"/>
            </a:endParaRPr>
          </a:p>
          <a:p>
            <a:pPr indent="-317500" lvl="1" marL="914400" marR="0" rtl="0">
              <a:lnSpc>
                <a:spcPct val="2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Youtube : </a:t>
            </a:r>
            <a:r>
              <a:rPr lang="en" u="sng">
                <a:solidFill>
                  <a:schemeClr val="hlink"/>
                </a:solidFill>
                <a:latin typeface="Montserrat"/>
                <a:ea typeface="Montserrat"/>
                <a:cs typeface="Montserrat"/>
                <a:sym typeface="Montserrat"/>
                <a:hlinkClick r:id="rId5"/>
              </a:rPr>
              <a:t>https://www.youtube.com/watch?v=fS8MQhbnrvQ</a:t>
            </a:r>
            <a:endParaRPr>
              <a:solidFill>
                <a:schemeClr val="lt1"/>
              </a:solidFill>
              <a:latin typeface="Montserrat"/>
              <a:ea typeface="Montserrat"/>
              <a:cs typeface="Montserrat"/>
              <a:sym typeface="Montserrat"/>
            </a:endParaRPr>
          </a:p>
          <a:p>
            <a:pPr indent="-317500" lvl="1" marL="914400" marR="0" rtl="0">
              <a:lnSpc>
                <a:spcPct val="200000"/>
              </a:lnSpc>
              <a:spcBef>
                <a:spcPts val="0"/>
              </a:spcBef>
              <a:spcAft>
                <a:spcPts val="0"/>
              </a:spcAft>
              <a:buClr>
                <a:schemeClr val="lt1"/>
              </a:buClr>
              <a:buSzPts val="1400"/>
              <a:buFont typeface="Montserrat"/>
              <a:buChar char="○"/>
            </a:pPr>
            <a:r>
              <a:rPr lang="en">
                <a:solidFill>
                  <a:schemeClr val="lt1"/>
                </a:solidFill>
                <a:latin typeface="Montserrat"/>
                <a:ea typeface="Montserrat"/>
                <a:cs typeface="Montserrat"/>
                <a:sym typeface="Montserrat"/>
              </a:rPr>
              <a:t>Pouet : </a:t>
            </a:r>
            <a:r>
              <a:rPr lang="en" u="sng">
                <a:solidFill>
                  <a:schemeClr val="hlink"/>
                </a:solidFill>
                <a:latin typeface="Montserrat"/>
                <a:ea typeface="Montserrat"/>
                <a:cs typeface="Montserrat"/>
                <a:sym typeface="Montserrat"/>
                <a:hlinkClick r:id="rId6"/>
              </a:rPr>
              <a:t>http://www.pouet.net/prod.php?which=72282</a:t>
            </a:r>
            <a:endParaRPr>
              <a:solidFill>
                <a:schemeClr val="lt1"/>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9" name="Shape 579"/>
        <p:cNvGrpSpPr/>
        <p:nvPr/>
      </p:nvGrpSpPr>
      <p:grpSpPr>
        <a:xfrm>
          <a:off x="0" y="0"/>
          <a:ext cx="0" cy="0"/>
          <a:chOff x="0" y="0"/>
          <a:chExt cx="0" cy="0"/>
        </a:xfrm>
      </p:grpSpPr>
      <p:sp>
        <p:nvSpPr>
          <p:cNvPr id="580" name="Shape 580"/>
          <p:cNvSpPr txBox="1"/>
          <p:nvPr>
            <p:ph idx="4294967295" type="title"/>
          </p:nvPr>
        </p:nvSpPr>
        <p:spPr>
          <a:xfrm>
            <a:off x="2278500" y="1997400"/>
            <a:ext cx="4587000" cy="114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Questions?</a:t>
            </a:r>
            <a:endParaRPr sz="60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4" name="Shape 584"/>
        <p:cNvGrpSpPr/>
        <p:nvPr/>
      </p:nvGrpSpPr>
      <p:grpSpPr>
        <a:xfrm>
          <a:off x="0" y="0"/>
          <a:ext cx="0" cy="0"/>
          <a:chOff x="0" y="0"/>
          <a:chExt cx="0" cy="0"/>
        </a:xfrm>
      </p:grpSpPr>
      <p:sp>
        <p:nvSpPr>
          <p:cNvPr id="585" name="Shape 585"/>
          <p:cNvSpPr txBox="1"/>
          <p:nvPr>
            <p:ph idx="4294967295" type="title"/>
          </p:nvPr>
        </p:nvSpPr>
        <p:spPr>
          <a:xfrm>
            <a:off x="2278500" y="1997400"/>
            <a:ext cx="4587000" cy="114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000"/>
              <a:t>Backup</a:t>
            </a:r>
            <a:endParaRPr sz="60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9" name="Shape 589"/>
        <p:cNvGrpSpPr/>
        <p:nvPr/>
      </p:nvGrpSpPr>
      <p:grpSpPr>
        <a:xfrm>
          <a:off x="0" y="0"/>
          <a:ext cx="0" cy="0"/>
          <a:chOff x="0" y="0"/>
          <a:chExt cx="0" cy="0"/>
        </a:xfrm>
      </p:grpSpPr>
      <p:sp>
        <p:nvSpPr>
          <p:cNvPr id="590" name="Shape 590"/>
          <p:cNvSpPr txBox="1"/>
          <p:nvPr>
            <p:ph type="title"/>
          </p:nvPr>
        </p:nvSpPr>
        <p:spPr>
          <a:xfrm>
            <a:off x="1297500" y="393750"/>
            <a:ext cx="7038900" cy="914100"/>
          </a:xfrm>
          <a:prstGeom prst="rect">
            <a:avLst/>
          </a:prstGeom>
        </p:spPr>
        <p:txBody>
          <a:bodyPr anchorCtr="0" anchor="t" bIns="91425" lIns="91425" spcFirstLastPara="1" rIns="91425" wrap="square" tIns="91425">
            <a:noAutofit/>
          </a:bodyPr>
          <a:lstStyle/>
          <a:p>
            <a:pPr indent="0" lvl="0" marL="0" rtl="0">
              <a:spcBef>
                <a:spcPts val="0"/>
              </a:spcBef>
              <a:spcAft>
                <a:spcPts val="0"/>
              </a:spcAft>
              <a:buNone/>
            </a:pPr>
            <a:r>
              <a:rPr lang="en"/>
              <a:t>Compute -&gt; Graphics -&gt; Compute</a:t>
            </a:r>
            <a:endParaRPr/>
          </a:p>
        </p:txBody>
      </p:sp>
      <p:sp>
        <p:nvSpPr>
          <p:cNvPr id="591" name="Shape 591"/>
          <p:cNvSpPr/>
          <p:nvPr/>
        </p:nvSpPr>
        <p:spPr>
          <a:xfrm>
            <a:off x="3237750" y="2295100"/>
            <a:ext cx="2513700" cy="17556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92" name="Shape 592"/>
          <p:cNvSpPr/>
          <p:nvPr/>
        </p:nvSpPr>
        <p:spPr>
          <a:xfrm>
            <a:off x="2069700" y="1366125"/>
            <a:ext cx="1939800" cy="4098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93" name="Shape 593"/>
          <p:cNvSpPr/>
          <p:nvPr/>
        </p:nvSpPr>
        <p:spPr>
          <a:xfrm>
            <a:off x="3948150" y="2862050"/>
            <a:ext cx="846990" cy="2097036"/>
          </a:xfrm>
          <a:prstGeom prst="irregularSeal1">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94" name="Shape 594"/>
          <p:cNvSpPr/>
          <p:nvPr/>
        </p:nvSpPr>
        <p:spPr>
          <a:xfrm>
            <a:off x="3763800" y="2336100"/>
            <a:ext cx="245700" cy="239100"/>
          </a:xfrm>
          <a:prstGeom prst="smileyFace">
            <a:avLst>
              <a:gd fmla="val 4653" name="adj"/>
            </a:avLst>
          </a:prstGeom>
          <a:noFill/>
          <a:ln cap="flat" cmpd="sng" w="9525">
            <a:solidFill>
              <a:srgbClr val="00FF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595" name="Shape 595"/>
          <p:cNvPicPr preferRelativeResize="0"/>
          <p:nvPr/>
        </p:nvPicPr>
        <p:blipFill>
          <a:blip r:embed="rId3">
            <a:alphaModFix/>
          </a:blip>
          <a:stretch>
            <a:fillRect/>
          </a:stretch>
        </p:blipFill>
        <p:spPr>
          <a:xfrm>
            <a:off x="1297482" y="986225"/>
            <a:ext cx="7394990" cy="4005625"/>
          </a:xfrm>
          <a:prstGeom prst="rect">
            <a:avLst/>
          </a:prstGeom>
          <a:noFill/>
          <a:ln>
            <a:noFill/>
          </a:ln>
        </p:spPr>
      </p:pic>
      <p:sp>
        <p:nvSpPr>
          <p:cNvPr id="596" name="Shape 596"/>
          <p:cNvSpPr/>
          <p:nvPr/>
        </p:nvSpPr>
        <p:spPr>
          <a:xfrm>
            <a:off x="6557450" y="1851125"/>
            <a:ext cx="109500" cy="594300"/>
          </a:xfrm>
          <a:prstGeom prst="rect">
            <a:avLst/>
          </a:prstGeom>
          <a:noFill/>
          <a:ln cap="flat" cmpd="sng" w="9525">
            <a:solidFill>
              <a:srgbClr val="FF0000"/>
            </a:solidFill>
            <a:prstDash val="solid"/>
            <a:round/>
            <a:headEnd len="med" w="med" type="none"/>
            <a:tailEnd len="med" w="med"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