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002" r:id="rId1"/>
  </p:sldMasterIdLst>
  <p:notesMasterIdLst>
    <p:notesMasterId r:id="rId60"/>
  </p:notesMasterIdLst>
  <p:handoutMasterIdLst>
    <p:handoutMasterId r:id="rId61"/>
  </p:handoutMasterIdLst>
  <p:sldIdLst>
    <p:sldId id="2054" r:id="rId2"/>
    <p:sldId id="1720" r:id="rId3"/>
    <p:sldId id="2051" r:id="rId4"/>
    <p:sldId id="2076138146" r:id="rId5"/>
    <p:sldId id="2076138071" r:id="rId6"/>
    <p:sldId id="2076138067" r:id="rId7"/>
    <p:sldId id="2076138076" r:id="rId8"/>
    <p:sldId id="2076138077" r:id="rId9"/>
    <p:sldId id="2076138089" r:id="rId10"/>
    <p:sldId id="2076138119" r:id="rId11"/>
    <p:sldId id="2076138128" r:id="rId12"/>
    <p:sldId id="2076138081" r:id="rId13"/>
    <p:sldId id="2076138082" r:id="rId14"/>
    <p:sldId id="2076138086" r:id="rId15"/>
    <p:sldId id="2076138087" r:id="rId16"/>
    <p:sldId id="2076138191" r:id="rId17"/>
    <p:sldId id="2076138090" r:id="rId18"/>
    <p:sldId id="2076138083" r:id="rId19"/>
    <p:sldId id="2076138084" r:id="rId20"/>
    <p:sldId id="2076138085" r:id="rId21"/>
    <p:sldId id="2076138130" r:id="rId22"/>
    <p:sldId id="2076138065" r:id="rId23"/>
    <p:sldId id="2076138098" r:id="rId24"/>
    <p:sldId id="2076138099" r:id="rId25"/>
    <p:sldId id="2076138103" r:id="rId26"/>
    <p:sldId id="2076138100" r:id="rId27"/>
    <p:sldId id="2076138189" r:id="rId28"/>
    <p:sldId id="2076138104" r:id="rId29"/>
    <p:sldId id="2076138131" r:id="rId30"/>
    <p:sldId id="2076138133" r:id="rId31"/>
    <p:sldId id="2076138147" r:id="rId32"/>
    <p:sldId id="2076138149" r:id="rId33"/>
    <p:sldId id="2076138148" r:id="rId34"/>
    <p:sldId id="2076138155" r:id="rId35"/>
    <p:sldId id="2076138151" r:id="rId36"/>
    <p:sldId id="2076138145" r:id="rId37"/>
    <p:sldId id="2076138138" r:id="rId38"/>
    <p:sldId id="2076138172" r:id="rId39"/>
    <p:sldId id="2076138173" r:id="rId40"/>
    <p:sldId id="2076138174" r:id="rId41"/>
    <p:sldId id="2076138144" r:id="rId42"/>
    <p:sldId id="2076138143" r:id="rId43"/>
    <p:sldId id="2076138157" r:id="rId44"/>
    <p:sldId id="2076138182" r:id="rId45"/>
    <p:sldId id="2076138183" r:id="rId46"/>
    <p:sldId id="2076138184" r:id="rId47"/>
    <p:sldId id="2076138197" r:id="rId48"/>
    <p:sldId id="2076138176" r:id="rId49"/>
    <p:sldId id="2076138158" r:id="rId50"/>
    <p:sldId id="2076138195" r:id="rId51"/>
    <p:sldId id="2076138113" r:id="rId52"/>
    <p:sldId id="2076138105" r:id="rId53"/>
    <p:sldId id="2076138132" r:id="rId54"/>
    <p:sldId id="2076138181" r:id="rId55"/>
    <p:sldId id="2076138110" r:id="rId56"/>
    <p:sldId id="2076138178" r:id="rId57"/>
    <p:sldId id="2076138111" r:id="rId58"/>
    <p:sldId id="2076138193" r:id="rId5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modifyVerifier cryptProviderType="rsaAES" cryptAlgorithmClass="hash" cryptAlgorithmType="typeAny" cryptAlgorithmSid="14" spinCount="100000" saltData="nyqXQFfDVfO6phJxF1TSow==" hashData="p0Dgq/tUBiiKPyK8pKOS64qpiBQS3v6Bb4GsmV0HkaJYgr3BIuJ0cBwvylFrR3M50fqOlo3yhXDhEXbqIct04w=="/>
  <p:extLst>
    <p:ext uri="{521415D9-36F7-43E2-AB2F-B90AF26B5E84}">
      <p14:sectionLst xmlns:p14="http://schemas.microsoft.com/office/powerpoint/2010/main">
        <p14:section name="Microsoft 2020 Game Stack Live Template" id="{38B656EC-D568-4EF7-8842-9FA1AE1192C9}">
          <p14:sldIdLst>
            <p14:sldId id="2054"/>
            <p14:sldId id="1720"/>
            <p14:sldId id="2051"/>
            <p14:sldId id="2076138146"/>
            <p14:sldId id="2076138071"/>
            <p14:sldId id="2076138067"/>
            <p14:sldId id="2076138076"/>
            <p14:sldId id="2076138077"/>
            <p14:sldId id="2076138089"/>
            <p14:sldId id="2076138119"/>
            <p14:sldId id="2076138128"/>
            <p14:sldId id="2076138081"/>
            <p14:sldId id="2076138082"/>
            <p14:sldId id="2076138086"/>
            <p14:sldId id="2076138087"/>
            <p14:sldId id="2076138191"/>
            <p14:sldId id="2076138090"/>
            <p14:sldId id="2076138083"/>
            <p14:sldId id="2076138084"/>
            <p14:sldId id="2076138085"/>
            <p14:sldId id="2076138130"/>
            <p14:sldId id="2076138065"/>
            <p14:sldId id="2076138098"/>
            <p14:sldId id="2076138099"/>
            <p14:sldId id="2076138103"/>
            <p14:sldId id="2076138100"/>
            <p14:sldId id="2076138189"/>
            <p14:sldId id="2076138104"/>
            <p14:sldId id="2076138131"/>
            <p14:sldId id="2076138133"/>
            <p14:sldId id="2076138147"/>
            <p14:sldId id="2076138149"/>
            <p14:sldId id="2076138148"/>
            <p14:sldId id="2076138155"/>
            <p14:sldId id="2076138151"/>
            <p14:sldId id="2076138145"/>
            <p14:sldId id="2076138138"/>
            <p14:sldId id="2076138172"/>
            <p14:sldId id="2076138173"/>
            <p14:sldId id="2076138174"/>
            <p14:sldId id="2076138144"/>
            <p14:sldId id="2076138143"/>
            <p14:sldId id="2076138157"/>
            <p14:sldId id="2076138182"/>
            <p14:sldId id="2076138183"/>
            <p14:sldId id="2076138184"/>
            <p14:sldId id="2076138197"/>
            <p14:sldId id="2076138176"/>
            <p14:sldId id="2076138158"/>
            <p14:sldId id="2076138195"/>
            <p14:sldId id="2076138113"/>
            <p14:sldId id="2076138105"/>
            <p14:sldId id="2076138132"/>
            <p14:sldId id="2076138181"/>
            <p14:sldId id="2076138110"/>
            <p14:sldId id="2076138178"/>
            <p14:sldId id="2076138111"/>
            <p14:sldId id="2076138193"/>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26522"/>
    <a:srgbClr val="1E1E1E"/>
    <a:srgbClr val="389A38"/>
    <a:srgbClr val="CF561C"/>
    <a:srgbClr val="00919B"/>
    <a:srgbClr val="000000"/>
    <a:srgbClr val="CAE288"/>
    <a:srgbClr val="007C97"/>
    <a:srgbClr val="9D9F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7B33A-77D7-48A4-B07D-50B2FE3E0CED}" v="66" dt="2021-03-24T18:57:16.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1" autoAdjust="0"/>
    <p:restoredTop sz="86251" autoAdjust="0"/>
  </p:normalViewPr>
  <p:slideViewPr>
    <p:cSldViewPr snapToGrid="0">
      <p:cViewPr varScale="1">
        <p:scale>
          <a:sx n="69" d="100"/>
          <a:sy n="69" d="100"/>
        </p:scale>
        <p:origin x="48" y="15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3" d="100"/>
          <a:sy n="83" d="100"/>
        </p:scale>
        <p:origin x="2190" y="39"/>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1800" b="0" i="0" baseline="0" dirty="0">
                <a:effectLst/>
              </a:rPr>
              <a:t>Sync API Test</a:t>
            </a:r>
            <a:endParaRPr lang="en-US" sz="1800" b="0" i="0" u="none" strike="noStrike" baseline="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b="0" i="0" u="none" strike="noStrike" baseline="0" dirty="0">
                <a:effectLst/>
              </a:rPr>
              <a:t>AMD Ryzen™ 7 4700G, AMD Radeon™ RX 6900 XT</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(less is better)</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Average FPS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bad user spin lock</c:v>
                </c:pt>
                <c:pt idx="1">
                  <c:v>WaitForSingleObject</c:v>
                </c:pt>
                <c:pt idx="2">
                  <c:v>std::mutex</c:v>
                </c:pt>
              </c:strCache>
            </c:strRef>
          </c:cat>
          <c:val>
            <c:numRef>
              <c:f>Sheet1!$B$2:$B$4</c:f>
              <c:numCache>
                <c:formatCode>General</c:formatCode>
                <c:ptCount val="3"/>
                <c:pt idx="0">
                  <c:v>25443.359680000001</c:v>
                </c:pt>
                <c:pt idx="1">
                  <c:v>24783.08467</c:v>
                </c:pt>
                <c:pt idx="2">
                  <c:v>22559.657240000004</c:v>
                </c:pt>
              </c:numCache>
            </c:numRef>
          </c:val>
          <c:extLst>
            <c:ext xmlns:c16="http://schemas.microsoft.com/office/drawing/2014/chart" uri="{C3380CC4-5D6E-409C-BE32-E72D297353CC}">
              <c16:uniqueId val="{00000000-A747-44E9-9800-67D4C77CB5E7}"/>
            </c:ext>
          </c:extLst>
        </c:ser>
        <c:dLbls>
          <c:dLblPos val="outEnd"/>
          <c:showLegendKey val="0"/>
          <c:showVal val="1"/>
          <c:showCatName val="0"/>
          <c:showSerName val="0"/>
          <c:showPercent val="0"/>
          <c:showBubbleSize val="0"/>
        </c:dLbls>
        <c:gapWidth val="219"/>
        <c:overlap val="-27"/>
        <c:axId val="1927712815"/>
        <c:axId val="161150655"/>
      </c:barChart>
      <c:catAx>
        <c:axId val="19277128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API</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50655"/>
        <c:crosses val="autoZero"/>
        <c:auto val="1"/>
        <c:lblAlgn val="ctr"/>
        <c:lblOffset val="100"/>
        <c:noMultiLvlLbl val="0"/>
      </c:catAx>
      <c:valAx>
        <c:axId val="161150655"/>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milliseconds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71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1800" b="0" i="0" baseline="0" dirty="0">
                <a:effectLst/>
              </a:rPr>
              <a:t>False Sharing Test</a:t>
            </a:r>
            <a:endParaRPr lang="en-US" sz="1800" dirty="0"/>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AMD Ryzen™ 7 4700G, AMD Radeon™ RX 6900 XT</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(less is better)</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before</c:v>
                </c:pt>
                <c:pt idx="1">
                  <c:v>after</c:v>
                </c:pt>
              </c:strCache>
            </c:strRef>
          </c:cat>
          <c:val>
            <c:numRef>
              <c:f>Sheet1!$B$2:$B$3</c:f>
              <c:numCache>
                <c:formatCode>0</c:formatCode>
                <c:ptCount val="2"/>
                <c:pt idx="0">
                  <c:v>411733.10520999989</c:v>
                </c:pt>
                <c:pt idx="1">
                  <c:v>60896.53790499999</c:v>
                </c:pt>
              </c:numCache>
            </c:numRef>
          </c:val>
          <c:extLst>
            <c:ext xmlns:c16="http://schemas.microsoft.com/office/drawing/2014/chart" uri="{C3380CC4-5D6E-409C-BE32-E72D297353CC}">
              <c16:uniqueId val="{00000000-53F9-4A75-8939-EF091C9A9053}"/>
            </c:ext>
          </c:extLst>
        </c:ser>
        <c:dLbls>
          <c:dLblPos val="outEnd"/>
          <c:showLegendKey val="0"/>
          <c:showVal val="1"/>
          <c:showCatName val="0"/>
          <c:showSerName val="0"/>
          <c:showPercent val="0"/>
          <c:showBubbleSize val="0"/>
        </c:dLbls>
        <c:gapWidth val="219"/>
        <c:axId val="371220432"/>
        <c:axId val="421119488"/>
      </c:barChart>
      <c:catAx>
        <c:axId val="37122043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optimization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1119488"/>
        <c:crosses val="autoZero"/>
        <c:auto val="1"/>
        <c:lblAlgn val="ctr"/>
        <c:lblOffset val="100"/>
        <c:noMultiLvlLbl val="0"/>
      </c:catAx>
      <c:valAx>
        <c:axId val="421119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milliseconds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122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1800" b="0" i="0" baseline="0" dirty="0">
                <a:effectLst/>
              </a:rPr>
              <a:t>Nvidia PhysX 4.1 </a:t>
            </a:r>
            <a:r>
              <a:rPr lang="en-US" sz="1800" b="0" i="0" baseline="0" dirty="0" err="1">
                <a:effectLst/>
              </a:rPr>
              <a:t>KaplaDemo</a:t>
            </a:r>
            <a:endParaRPr lang="en-US" sz="1800" dirty="0"/>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AMD Ryzen™ 7 4700G, NVidia GeForce RTX</a:t>
            </a:r>
            <a:r>
              <a:rPr lang="en-US" sz="1400" b="0" i="0" u="none" strike="noStrike" baseline="0" dirty="0">
                <a:effectLst/>
              </a:rPr>
              <a:t>™</a:t>
            </a:r>
            <a:r>
              <a:rPr lang="en-US" sz="1400" dirty="0"/>
              <a:t> 2080</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(higher is better)</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Average FPS</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before</c:v>
                </c:pt>
                <c:pt idx="1">
                  <c:v>after</c:v>
                </c:pt>
              </c:strCache>
            </c:strRef>
          </c:cat>
          <c:val>
            <c:numRef>
              <c:f>Sheet1!$B$2:$B$3</c:f>
              <c:numCache>
                <c:formatCode>General</c:formatCode>
                <c:ptCount val="2"/>
                <c:pt idx="0">
                  <c:v>125.16</c:v>
                </c:pt>
                <c:pt idx="1">
                  <c:v>209.93</c:v>
                </c:pt>
              </c:numCache>
            </c:numRef>
          </c:val>
          <c:extLst>
            <c:ext xmlns:c16="http://schemas.microsoft.com/office/drawing/2014/chart" uri="{C3380CC4-5D6E-409C-BE32-E72D297353CC}">
              <c16:uniqueId val="{00000000-A747-44E9-9800-67D4C77CB5E7}"/>
            </c:ext>
          </c:extLst>
        </c:ser>
        <c:dLbls>
          <c:dLblPos val="outEnd"/>
          <c:showLegendKey val="0"/>
          <c:showVal val="1"/>
          <c:showCatName val="0"/>
          <c:showSerName val="0"/>
          <c:showPercent val="0"/>
          <c:showBubbleSize val="0"/>
        </c:dLbls>
        <c:gapWidth val="219"/>
        <c:overlap val="-27"/>
        <c:axId val="1927712815"/>
        <c:axId val="161150655"/>
      </c:barChart>
      <c:catAx>
        <c:axId val="192771281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optimization</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50655"/>
        <c:crosses val="autoZero"/>
        <c:auto val="1"/>
        <c:lblAlgn val="ctr"/>
        <c:lblOffset val="100"/>
        <c:noMultiLvlLbl val="0"/>
      </c:catAx>
      <c:valAx>
        <c:axId val="16115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Average FPS</a:t>
                </a:r>
              </a:p>
              <a:p>
                <a:pPr>
                  <a:defRPr/>
                </a:pPr>
                <a:r>
                  <a:rPr lang="en-US" dirty="0"/>
                  <a:t>At start of demo</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71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lang="en-US" sz="1800" b="0" i="0" baseline="0" dirty="0" err="1">
                <a:effectLst/>
              </a:rPr>
              <a:t>Cinebench</a:t>
            </a:r>
            <a:r>
              <a:rPr lang="en-US" sz="1800" b="0" i="0" baseline="0" dirty="0">
                <a:effectLst/>
              </a:rPr>
              <a:t> R23</a:t>
            </a:r>
            <a:endParaRPr lang="en-US" sz="1800" b="0" i="0" u="none" strike="noStrike" baseline="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b="0" i="0" u="none" strike="noStrike" baseline="0" dirty="0">
                <a:effectLst/>
              </a:rPr>
              <a:t>AMD Ryzen™ 7 4700G, AMD Radeon™ RX 6900 XT</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lumMod val="65000"/>
                    <a:lumOff val="35000"/>
                  </a:srgbClr>
                </a:solidFill>
              </a:defRPr>
            </a:pPr>
            <a:r>
              <a:rPr lang="en-US" sz="1400" dirty="0"/>
              <a:t>(higher is better)</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Radeon RX 6900 XT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7"/>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62-4A1C-9041-09216D0A36BD}"/>
                </c:ext>
              </c:extLst>
            </c:dLbl>
            <c:dLbl>
              <c:idx val="1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62-4A1C-9041-09216D0A36B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1296.19</c:v>
                </c:pt>
                <c:pt idx="1">
                  <c:v>2560.39</c:v>
                </c:pt>
                <c:pt idx="2">
                  <c:v>3777.11</c:v>
                </c:pt>
                <c:pt idx="3">
                  <c:v>4978.6400000000003</c:v>
                </c:pt>
                <c:pt idx="4">
                  <c:v>6162.71</c:v>
                </c:pt>
                <c:pt idx="5">
                  <c:v>7334.74</c:v>
                </c:pt>
                <c:pt idx="6">
                  <c:v>8358.85</c:v>
                </c:pt>
                <c:pt idx="7">
                  <c:v>9495.1</c:v>
                </c:pt>
                <c:pt idx="8">
                  <c:v>9814.33</c:v>
                </c:pt>
                <c:pt idx="9">
                  <c:v>10141.370000000001</c:v>
                </c:pt>
                <c:pt idx="10">
                  <c:v>10517.37</c:v>
                </c:pt>
                <c:pt idx="11">
                  <c:v>10794.14</c:v>
                </c:pt>
                <c:pt idx="12">
                  <c:v>11216.52</c:v>
                </c:pt>
                <c:pt idx="13">
                  <c:v>11533.19</c:v>
                </c:pt>
                <c:pt idx="14">
                  <c:v>11929.28</c:v>
                </c:pt>
                <c:pt idx="15">
                  <c:v>12170.17</c:v>
                </c:pt>
              </c:numCache>
            </c:numRef>
          </c:val>
          <c:smooth val="0"/>
          <c:extLst>
            <c:ext xmlns:c16="http://schemas.microsoft.com/office/drawing/2014/chart" uri="{C3380CC4-5D6E-409C-BE32-E72D297353CC}">
              <c16:uniqueId val="{00000000-A747-44E9-9800-67D4C77CB5E7}"/>
            </c:ext>
          </c:extLst>
        </c:ser>
        <c:dLbls>
          <c:showLegendKey val="0"/>
          <c:showVal val="1"/>
          <c:showCatName val="0"/>
          <c:showSerName val="0"/>
          <c:showPercent val="0"/>
          <c:showBubbleSize val="0"/>
        </c:dLbls>
        <c:marker val="1"/>
        <c:smooth val="0"/>
        <c:axId val="1927712815"/>
        <c:axId val="161150655"/>
      </c:lineChart>
      <c:catAx>
        <c:axId val="19277128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err="1"/>
                  <a:t>g_threadCount</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50655"/>
        <c:crosses val="autoZero"/>
        <c:auto val="1"/>
        <c:lblAlgn val="ctr"/>
        <c:lblOffset val="100"/>
        <c:noMultiLvlLbl val="0"/>
      </c:catAx>
      <c:valAx>
        <c:axId val="16115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CB</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7128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t>Infiltrator Demo</a:t>
            </a:r>
          </a:p>
          <a:p>
            <a:pPr>
              <a:defRPr/>
            </a:pPr>
            <a:r>
              <a:rPr lang="en-US" sz="1400" b="0" i="0" baseline="0" dirty="0">
                <a:effectLst/>
              </a:rPr>
              <a:t>AMD Ryzen™ 7 4700G, AMD Radeon™ RX 6900 XT</a:t>
            </a:r>
            <a:endParaRPr lang="en-US" sz="1400" dirty="0">
              <a:effectLst/>
            </a:endParaRPr>
          </a:p>
          <a:p>
            <a:pPr>
              <a:defRPr/>
            </a:pPr>
            <a:r>
              <a:rPr lang="en-US" sz="1400" b="0" i="0" baseline="0" dirty="0">
                <a:effectLst/>
              </a:rPr>
              <a:t>(higher is better)</a:t>
            </a:r>
            <a:endParaRPr lang="en-US" sz="1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DX12 1280x720</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elete val="1"/>
          </c:dLbls>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0.00</c:formatCode>
                <c:ptCount val="16"/>
                <c:pt idx="0">
                  <c:v>70.943181302927002</c:v>
                </c:pt>
                <c:pt idx="1">
                  <c:v>155.64709737080599</c:v>
                </c:pt>
                <c:pt idx="2">
                  <c:v>155.214676509556</c:v>
                </c:pt>
                <c:pt idx="3">
                  <c:v>172.133018087484</c:v>
                </c:pt>
                <c:pt idx="4">
                  <c:v>170.68551115625201</c:v>
                </c:pt>
                <c:pt idx="5">
                  <c:v>169.981026363269</c:v>
                </c:pt>
                <c:pt idx="6">
                  <c:v>167.90180466849</c:v>
                </c:pt>
                <c:pt idx="7">
                  <c:v>168.12227188251001</c:v>
                </c:pt>
                <c:pt idx="8">
                  <c:v>168.02350929238901</c:v>
                </c:pt>
                <c:pt idx="9">
                  <c:v>166.452629776132</c:v>
                </c:pt>
                <c:pt idx="10">
                  <c:v>167.74715889418201</c:v>
                </c:pt>
                <c:pt idx="11">
                  <c:v>165.504557806685</c:v>
                </c:pt>
                <c:pt idx="12">
                  <c:v>167.52667703063699</c:v>
                </c:pt>
                <c:pt idx="13">
                  <c:v>167.19027352420801</c:v>
                </c:pt>
                <c:pt idx="14">
                  <c:v>168.12226200578601</c:v>
                </c:pt>
                <c:pt idx="15">
                  <c:v>165.240861323118</c:v>
                </c:pt>
              </c:numCache>
            </c:numRef>
          </c:val>
          <c:smooth val="0"/>
          <c:extLst>
            <c:ext xmlns:c16="http://schemas.microsoft.com/office/drawing/2014/chart" uri="{C3380CC4-5D6E-409C-BE32-E72D297353CC}">
              <c16:uniqueId val="{00000000-A747-44E9-9800-67D4C77CB5E7}"/>
            </c:ext>
          </c:extLst>
        </c:ser>
        <c:dLbls>
          <c:showLegendKey val="0"/>
          <c:showVal val="1"/>
          <c:showCatName val="0"/>
          <c:showSerName val="0"/>
          <c:showPercent val="0"/>
          <c:showBubbleSize val="0"/>
        </c:dLbls>
        <c:marker val="1"/>
        <c:smooth val="0"/>
        <c:axId val="1927712815"/>
        <c:axId val="161150655"/>
      </c:lineChart>
      <c:catAx>
        <c:axId val="19277128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t>
                </a:r>
                <a:r>
                  <a:rPr lang="en-US" dirty="0" err="1"/>
                  <a:t>corelimit</a:t>
                </a:r>
                <a:endParaRPr lang="en-US"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50655"/>
        <c:crosses val="autoZero"/>
        <c:auto val="1"/>
        <c:lblAlgn val="ctr"/>
        <c:lblOffset val="100"/>
        <c:noMultiLvlLbl val="0"/>
      </c:catAx>
      <c:valAx>
        <c:axId val="16115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Average FPS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712815"/>
        <c:crossesAt val="1"/>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Infiltrator Demo</a:t>
            </a:r>
          </a:p>
          <a:p>
            <a:pPr>
              <a:defRPr/>
            </a:pPr>
            <a:r>
              <a:rPr lang="en-US" sz="1800" b="0" i="0" baseline="0" dirty="0">
                <a:effectLst/>
              </a:rPr>
              <a:t>-</a:t>
            </a:r>
            <a:r>
              <a:rPr lang="en-US" sz="1800" b="0" i="0" baseline="0" dirty="0" err="1">
                <a:effectLst/>
              </a:rPr>
              <a:t>corelimit</a:t>
            </a:r>
            <a:r>
              <a:rPr lang="en-US" sz="1800" b="0" i="0" baseline="0" dirty="0">
                <a:effectLst/>
              </a:rPr>
              <a:t> not used</a:t>
            </a:r>
            <a:endParaRPr lang="en-US" dirty="0">
              <a:effectLst/>
            </a:endParaRPr>
          </a:p>
          <a:p>
            <a:pPr>
              <a:defRPr/>
            </a:pPr>
            <a:r>
              <a:rPr lang="en-US" sz="1800" b="0" i="0" baseline="0" dirty="0">
                <a:effectLst/>
              </a:rPr>
              <a:t>(higher is better)</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Sheet1!$A$2:$A$18</c:f>
              <c:numCache>
                <c:formatCode>General</c:formatCode>
                <c:ptCount val="1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numCache>
            </c:numRef>
          </c:cat>
          <c:val>
            <c:numRef>
              <c:f>Sheet1!$B$2:$B$18</c:f>
              <c:numCache>
                <c:formatCode>General</c:formatCode>
                <c:ptCount val="17"/>
                <c:pt idx="0">
                  <c:v>2.7657867339170553E-3</c:v>
                </c:pt>
                <c:pt idx="1">
                  <c:v>7.2474056856475528E-3</c:v>
                </c:pt>
                <c:pt idx="2">
                  <c:v>0.20403217663899348</c:v>
                </c:pt>
                <c:pt idx="3">
                  <c:v>0.32121521681182197</c:v>
                </c:pt>
                <c:pt idx="4">
                  <c:v>0.11806903582679813</c:v>
                </c:pt>
                <c:pt idx="5">
                  <c:v>7.2597737682658606E-2</c:v>
                </c:pt>
                <c:pt idx="6">
                  <c:v>4.7921898647257606E-2</c:v>
                </c:pt>
                <c:pt idx="7">
                  <c:v>4.6283521395420128E-2</c:v>
                </c:pt>
                <c:pt idx="8">
                  <c:v>5.199319040747985E-2</c:v>
                </c:pt>
                <c:pt idx="9">
                  <c:v>3.6970512661869993E-2</c:v>
                </c:pt>
                <c:pt idx="10">
                  <c:v>2.7830245219345393E-2</c:v>
                </c:pt>
                <c:pt idx="11">
                  <c:v>2.7015478092109989E-2</c:v>
                </c:pt>
                <c:pt idx="12">
                  <c:v>9.1687709669133182E-3</c:v>
                </c:pt>
                <c:pt idx="13">
                  <c:v>7.5403753997746467E-3</c:v>
                </c:pt>
                <c:pt idx="14">
                  <c:v>6.9107539872681409E-3</c:v>
                </c:pt>
                <c:pt idx="15">
                  <c:v>6.6687223607120386E-3</c:v>
                </c:pt>
                <c:pt idx="16">
                  <c:v>5.7691714820118584E-3</c:v>
                </c:pt>
              </c:numCache>
            </c:numRef>
          </c:val>
          <c:extLst>
            <c:ext xmlns:c16="http://schemas.microsoft.com/office/drawing/2014/chart" uri="{C3380CC4-5D6E-409C-BE32-E72D297353CC}">
              <c16:uniqueId val="{00000000-57D9-437B-8406-7BD9264C5D6A}"/>
            </c:ext>
          </c:extLst>
        </c:ser>
        <c:dLbls>
          <c:showLegendKey val="0"/>
          <c:showVal val="0"/>
          <c:showCatName val="0"/>
          <c:showSerName val="0"/>
          <c:showPercent val="0"/>
          <c:showBubbleSize val="0"/>
        </c:dLbls>
        <c:gapWidth val="219"/>
        <c:overlap val="-27"/>
        <c:axId val="1516797567"/>
        <c:axId val="1730007263"/>
      </c:barChart>
      <c:catAx>
        <c:axId val="15167975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Concurrently used logical processors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0007263"/>
        <c:crosses val="autoZero"/>
        <c:auto val="1"/>
        <c:lblAlgn val="ctr"/>
        <c:lblOffset val="100"/>
        <c:tickMarkSkip val="9"/>
        <c:noMultiLvlLbl val="0"/>
      </c:catAx>
      <c:valAx>
        <c:axId val="1730007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6797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b="0" i="0" baseline="0" dirty="0">
                <a:effectLst/>
              </a:rPr>
              <a:t>Infiltrator Demo</a:t>
            </a:r>
          </a:p>
          <a:p>
            <a:pPr>
              <a:defRPr/>
            </a:pPr>
            <a:r>
              <a:rPr lang="en-US" sz="1800" b="0" i="0" baseline="0" dirty="0">
                <a:effectLst/>
              </a:rPr>
              <a:t>-</a:t>
            </a:r>
            <a:r>
              <a:rPr lang="en-US" sz="1800" b="0" i="0" baseline="0" dirty="0" err="1">
                <a:effectLst/>
              </a:rPr>
              <a:t>corelimit</a:t>
            </a:r>
            <a:r>
              <a:rPr lang="en-US" sz="1800" b="0" i="0" baseline="0" dirty="0">
                <a:effectLst/>
              </a:rPr>
              <a:t>=4</a:t>
            </a:r>
            <a:endParaRPr lang="en-US" dirty="0">
              <a:effectLst/>
            </a:endParaRPr>
          </a:p>
          <a:p>
            <a:pPr>
              <a:defRPr/>
            </a:pPr>
            <a:r>
              <a:rPr lang="en-US" sz="1800" b="0" i="0" baseline="0" dirty="0">
                <a:effectLst/>
              </a:rPr>
              <a:t>(higher is better)</a:t>
            </a:r>
            <a:endParaRPr lang="en-US" dirty="0">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Sheet1!$B$2:$B$18</c:f>
              <c:numCache>
                <c:formatCode>General</c:formatCode>
                <c:ptCount val="17"/>
                <c:pt idx="0">
                  <c:v>1.9258464668115162E-3</c:v>
                </c:pt>
                <c:pt idx="1">
                  <c:v>6.8860006954343973E-3</c:v>
                </c:pt>
                <c:pt idx="2">
                  <c:v>0.21518372973069153</c:v>
                </c:pt>
                <c:pt idx="3">
                  <c:v>0.2940149763992882</c:v>
                </c:pt>
                <c:pt idx="4">
                  <c:v>0.12431116368356025</c:v>
                </c:pt>
                <c:pt idx="5">
                  <c:v>0.11707207672973388</c:v>
                </c:pt>
                <c:pt idx="6">
                  <c:v>0.15687209475015676</c:v>
                </c:pt>
                <c:pt idx="7">
                  <c:v>4.5370541143192777E-2</c:v>
                </c:pt>
                <c:pt idx="8">
                  <c:v>2.177277992101017E-2</c:v>
                </c:pt>
                <c:pt idx="9">
                  <c:v>1.325484301358419E-2</c:v>
                </c:pt>
                <c:pt idx="10">
                  <c:v>2.002201796139648E-3</c:v>
                </c:pt>
                <c:pt idx="11">
                  <c:v>3.4767564345862756E-4</c:v>
                </c:pt>
                <c:pt idx="12">
                  <c:v>1.9178178123942986E-4</c:v>
                </c:pt>
                <c:pt idx="13">
                  <c:v>1.6939962146141104E-4</c:v>
                </c:pt>
                <c:pt idx="14">
                  <c:v>1.5360827219359233E-4</c:v>
                </c:pt>
                <c:pt idx="15">
                  <c:v>2.0010964016909007E-4</c:v>
                </c:pt>
                <c:pt idx="16">
                  <c:v>2.7117071187427431E-4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Sheet1!$A$2:$A$18</c15:sqref>
                        </c15:formulaRef>
                      </c:ext>
                    </c:extLst>
                    <c:numCache>
                      <c:formatCode>General</c:formatCode>
                      <c:ptCount val="1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numCache>
                  </c:numRef>
                </c15:cat>
              </c15:filteredCategoryTitle>
            </c:ext>
            <c:ext xmlns:c16="http://schemas.microsoft.com/office/drawing/2014/chart" uri="{C3380CC4-5D6E-409C-BE32-E72D297353CC}">
              <c16:uniqueId val="{00000000-A64C-426F-8280-6F88A566110A}"/>
            </c:ext>
          </c:extLst>
        </c:ser>
        <c:dLbls>
          <c:showLegendKey val="0"/>
          <c:showVal val="0"/>
          <c:showCatName val="0"/>
          <c:showSerName val="0"/>
          <c:showPercent val="0"/>
          <c:showBubbleSize val="0"/>
        </c:dLbls>
        <c:gapWidth val="219"/>
        <c:overlap val="-27"/>
        <c:axId val="1516797567"/>
        <c:axId val="1730007263"/>
      </c:barChart>
      <c:catAx>
        <c:axId val="151679756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Concurrently used logical processors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30007263"/>
        <c:crosses val="autoZero"/>
        <c:auto val="1"/>
        <c:lblAlgn val="ctr"/>
        <c:lblOffset val="100"/>
        <c:tickMarkSkip val="9"/>
        <c:noMultiLvlLbl val="0"/>
      </c:catAx>
      <c:valAx>
        <c:axId val="1730007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1679756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effectLst/>
              </a:rPr>
              <a:t> Example chart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Average FPS</c:v>
                </c:pt>
              </c:strCache>
            </c:strRef>
          </c:tx>
          <c:spPr>
            <a:ln w="28575" cap="rnd">
              <a:solidFill>
                <a:schemeClr val="accent1"/>
              </a:solidFill>
              <a:round/>
            </a:ln>
            <a:effectLst/>
          </c:spPr>
          <c:marker>
            <c:symbol val="none"/>
          </c:marker>
          <c:dLbls>
            <c:delete val="1"/>
          </c:dLbls>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1</c:v>
                </c:pt>
                <c:pt idx="1">
                  <c:v>2</c:v>
                </c:pt>
                <c:pt idx="2">
                  <c:v>3</c:v>
                </c:pt>
                <c:pt idx="3">
                  <c:v>4</c:v>
                </c:pt>
                <c:pt idx="4">
                  <c:v>5</c:v>
                </c:pt>
                <c:pt idx="5">
                  <c:v>6</c:v>
                </c:pt>
                <c:pt idx="6">
                  <c:v>7</c:v>
                </c:pt>
                <c:pt idx="7">
                  <c:v>8</c:v>
                </c:pt>
                <c:pt idx="8">
                  <c:v>7.9</c:v>
                </c:pt>
                <c:pt idx="9">
                  <c:v>7.8000000000000007</c:v>
                </c:pt>
                <c:pt idx="10">
                  <c:v>7.7000000000000011</c:v>
                </c:pt>
                <c:pt idx="11">
                  <c:v>7.6000000000000014</c:v>
                </c:pt>
                <c:pt idx="12">
                  <c:v>7.5000000000000018</c:v>
                </c:pt>
                <c:pt idx="13">
                  <c:v>7.4000000000000021</c:v>
                </c:pt>
                <c:pt idx="14">
                  <c:v>7.3000000000000025</c:v>
                </c:pt>
                <c:pt idx="15">
                  <c:v>7.2000000000000028</c:v>
                </c:pt>
              </c:numCache>
            </c:numRef>
          </c:val>
          <c:smooth val="0"/>
          <c:extLst>
            <c:ext xmlns:c16="http://schemas.microsoft.com/office/drawing/2014/chart" uri="{C3380CC4-5D6E-409C-BE32-E72D297353CC}">
              <c16:uniqueId val="{00000000-A747-44E9-9800-67D4C77CB5E7}"/>
            </c:ext>
          </c:extLst>
        </c:ser>
        <c:dLbls>
          <c:showLegendKey val="0"/>
          <c:showVal val="1"/>
          <c:showCatName val="0"/>
          <c:showSerName val="0"/>
          <c:showPercent val="0"/>
          <c:showBubbleSize val="0"/>
        </c:dLbls>
        <c:smooth val="0"/>
        <c:axId val="1927712815"/>
        <c:axId val="161150655"/>
      </c:lineChart>
      <c:catAx>
        <c:axId val="19277128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threads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50655"/>
        <c:crosses val="autoZero"/>
        <c:auto val="1"/>
        <c:lblAlgn val="ctr"/>
        <c:lblOffset val="100"/>
        <c:noMultiLvlLbl val="0"/>
      </c:catAx>
      <c:valAx>
        <c:axId val="16115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performance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7128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effectLst/>
              </a:rPr>
              <a:t> Example chart</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Average FPS</c:v>
                </c:pt>
              </c:strCache>
            </c:strRef>
          </c:tx>
          <c:spPr>
            <a:ln w="28575" cap="rnd">
              <a:solidFill>
                <a:schemeClr val="accent1"/>
              </a:solidFill>
              <a:round/>
            </a:ln>
            <a:effectLst/>
          </c:spPr>
          <c:marker>
            <c:symbol val="none"/>
          </c:marker>
          <c:dLbls>
            <c:delete val="1"/>
          </c:dLbls>
          <c:cat>
            <c:numRef>
              <c:f>Sheet1!$A$2:$A$17</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cat>
          <c:val>
            <c:numRef>
              <c:f>Sheet1!$B$2:$B$17</c:f>
              <c:numCache>
                <c:formatCode>General</c:formatCode>
                <c:ptCount val="16"/>
                <c:pt idx="0">
                  <c:v>1</c:v>
                </c:pt>
                <c:pt idx="1">
                  <c:v>2</c:v>
                </c:pt>
                <c:pt idx="2">
                  <c:v>3</c:v>
                </c:pt>
                <c:pt idx="3">
                  <c:v>4</c:v>
                </c:pt>
                <c:pt idx="4">
                  <c:v>5</c:v>
                </c:pt>
                <c:pt idx="5">
                  <c:v>6</c:v>
                </c:pt>
                <c:pt idx="6">
                  <c:v>7</c:v>
                </c:pt>
                <c:pt idx="7">
                  <c:v>8</c:v>
                </c:pt>
                <c:pt idx="8">
                  <c:v>7.9</c:v>
                </c:pt>
                <c:pt idx="9">
                  <c:v>7.8000000000000007</c:v>
                </c:pt>
                <c:pt idx="10">
                  <c:v>7.7000000000000011</c:v>
                </c:pt>
                <c:pt idx="11">
                  <c:v>7.6000000000000014</c:v>
                </c:pt>
                <c:pt idx="12">
                  <c:v>7.5000000000000018</c:v>
                </c:pt>
                <c:pt idx="13">
                  <c:v>7.4000000000000021</c:v>
                </c:pt>
                <c:pt idx="14">
                  <c:v>7.3000000000000025</c:v>
                </c:pt>
                <c:pt idx="15">
                  <c:v>7.2000000000000028</c:v>
                </c:pt>
              </c:numCache>
            </c:numRef>
          </c:val>
          <c:smooth val="0"/>
          <c:extLst>
            <c:ext xmlns:c16="http://schemas.microsoft.com/office/drawing/2014/chart" uri="{C3380CC4-5D6E-409C-BE32-E72D297353CC}">
              <c16:uniqueId val="{00000000-A747-44E9-9800-67D4C77CB5E7}"/>
            </c:ext>
          </c:extLst>
        </c:ser>
        <c:dLbls>
          <c:showLegendKey val="0"/>
          <c:showVal val="1"/>
          <c:showCatName val="0"/>
          <c:showSerName val="0"/>
          <c:showPercent val="0"/>
          <c:showBubbleSize val="0"/>
        </c:dLbls>
        <c:smooth val="0"/>
        <c:axId val="1927712815"/>
        <c:axId val="161150655"/>
      </c:lineChart>
      <c:catAx>
        <c:axId val="192771281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threads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1150655"/>
        <c:crosses val="autoZero"/>
        <c:auto val="1"/>
        <c:lblAlgn val="ctr"/>
        <c:lblOffset val="100"/>
        <c:noMultiLvlLbl val="0"/>
      </c:catAx>
      <c:valAx>
        <c:axId val="161150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performance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771281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4/12/2021 1:26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4/12/2021 1:26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27301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338372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62721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281859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812998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2913228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815991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663976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80068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279379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3774124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072DC8-D49D-432C-9D46-A7718B5F5490}"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1946009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693147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2045633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3675744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1418211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1321377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3911873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821121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392180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4204771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404203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75984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dirty="0"/>
          </a:p>
        </p:txBody>
      </p:sp>
    </p:spTree>
    <p:extLst>
      <p:ext uri="{BB962C8B-B14F-4D97-AF65-F5344CB8AC3E}">
        <p14:creationId xmlns:p14="http://schemas.microsoft.com/office/powerpoint/2010/main" val="2084824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dirty="0"/>
          </a:p>
        </p:txBody>
      </p:sp>
    </p:spTree>
    <p:extLst>
      <p:ext uri="{BB962C8B-B14F-4D97-AF65-F5344CB8AC3E}">
        <p14:creationId xmlns:p14="http://schemas.microsoft.com/office/powerpoint/2010/main" val="3706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3045572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1031053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477722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139185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704609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2828099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488948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45438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024458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40</a:t>
            </a:fld>
            <a:endParaRPr lang="en-US" dirty="0"/>
          </a:p>
        </p:txBody>
      </p:sp>
    </p:spTree>
    <p:extLst>
      <p:ext uri="{BB962C8B-B14F-4D97-AF65-F5344CB8AC3E}">
        <p14:creationId xmlns:p14="http://schemas.microsoft.com/office/powerpoint/2010/main" val="3726357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244849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1897286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2912851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647364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dirty="0"/>
          </a:p>
        </p:txBody>
      </p:sp>
    </p:spTree>
    <p:extLst>
      <p:ext uri="{BB962C8B-B14F-4D97-AF65-F5344CB8AC3E}">
        <p14:creationId xmlns:p14="http://schemas.microsoft.com/office/powerpoint/2010/main" val="5610810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1716315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2573733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48</a:t>
            </a:fld>
            <a:endParaRPr lang="en-US" dirty="0"/>
          </a:p>
        </p:txBody>
      </p:sp>
    </p:spTree>
    <p:extLst>
      <p:ext uri="{BB962C8B-B14F-4D97-AF65-F5344CB8AC3E}">
        <p14:creationId xmlns:p14="http://schemas.microsoft.com/office/powerpoint/2010/main" val="1934436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3918623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CD2277-7C1A-43CA-8676-87B24AD584BD}"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2956410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38826891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51</a:t>
            </a:fld>
            <a:endParaRPr lang="en-US" dirty="0"/>
          </a:p>
        </p:txBody>
      </p:sp>
    </p:spTree>
    <p:extLst>
      <p:ext uri="{BB962C8B-B14F-4D97-AF65-F5344CB8AC3E}">
        <p14:creationId xmlns:p14="http://schemas.microsoft.com/office/powerpoint/2010/main" val="20503513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3419941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2976571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54</a:t>
            </a:fld>
            <a:endParaRPr lang="en-US" dirty="0"/>
          </a:p>
        </p:txBody>
      </p:sp>
    </p:spTree>
    <p:extLst>
      <p:ext uri="{BB962C8B-B14F-4D97-AF65-F5344CB8AC3E}">
        <p14:creationId xmlns:p14="http://schemas.microsoft.com/office/powerpoint/2010/main" val="3780409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56</a:t>
            </a:fld>
            <a:endParaRPr lang="en-US" dirty="0"/>
          </a:p>
        </p:txBody>
      </p:sp>
    </p:spTree>
    <p:extLst>
      <p:ext uri="{BB962C8B-B14F-4D97-AF65-F5344CB8AC3E}">
        <p14:creationId xmlns:p14="http://schemas.microsoft.com/office/powerpoint/2010/main" val="345712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2F19A73-88F5-4B80-A929-CF8E66EE5449}" type="datetime8">
              <a:rPr lang="en-US" smtClean="0"/>
              <a:t>4/12/2021 1:26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19297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98445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399599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4/12/2021 1:26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2963063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13" name="MS logo white - EMF" descr="Microsoft logo white text version">
            <a:extLst>
              <a:ext uri="{FF2B5EF4-FFF2-40B4-BE49-F238E27FC236}">
                <a16:creationId xmlns:a16="http://schemas.microsoft.com/office/drawing/2014/main" id="{D0E85094-ED0D-47F5-B87D-A26DF5C34A2F}"/>
              </a:ext>
            </a:extLst>
          </p:cNvPr>
          <p:cNvPicPr>
            <a:picLocks noChangeAspect="1"/>
          </p:cNvPicPr>
          <p:nvPr userDrawn="1"/>
        </p:nvPicPr>
        <p:blipFill>
          <a:blip r:embed="rId2"/>
          <a:stretch>
            <a:fillRect/>
          </a:stretch>
        </p:blipFill>
        <p:spPr bwMode="invGray">
          <a:xfrm>
            <a:off x="584200" y="585788"/>
            <a:ext cx="1366245" cy="292608"/>
          </a:xfrm>
          <a:prstGeom prst="rect">
            <a:avLst/>
          </a:prstGeom>
        </p:spPr>
      </p:pic>
      <p:pic>
        <p:nvPicPr>
          <p:cNvPr id="19" name="Picture 18">
            <a:extLst>
              <a:ext uri="{FF2B5EF4-FFF2-40B4-BE49-F238E27FC236}">
                <a16:creationId xmlns:a16="http://schemas.microsoft.com/office/drawing/2014/main" id="{B17A6CD3-6735-45D3-B217-35AF889054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2" name="TextBox 1">
            <a:extLst>
              <a:ext uri="{FF2B5EF4-FFF2-40B4-BE49-F238E27FC236}">
                <a16:creationId xmlns:a16="http://schemas.microsoft.com/office/drawing/2014/main" id="{7B4D9ABE-D949-4E76-AC64-9DD910D534B4}"/>
              </a:ext>
            </a:extLst>
          </p:cNvPr>
          <p:cNvSpPr txBox="1"/>
          <p:nvPr userDrawn="1"/>
        </p:nvSpPr>
        <p:spPr>
          <a:xfrm>
            <a:off x="538480" y="3059668"/>
            <a:ext cx="9649460" cy="738664"/>
          </a:xfrm>
          <a:prstGeom prst="rect">
            <a:avLst/>
          </a:prstGeom>
          <a:noFill/>
        </p:spPr>
        <p:txBody>
          <a:bodyPr wrap="square" lIns="0" tIns="0" rIns="0" bIns="0" rtlCol="0">
            <a:spAutoFit/>
          </a:bodyPr>
          <a:lstStyle/>
          <a:p>
            <a:pPr algn="l"/>
            <a:r>
              <a:rPr lang="en-US" sz="4800" dirty="0">
                <a:solidFill>
                  <a:schemeClr val="tx1"/>
                </a:solidFill>
                <a:latin typeface="+mj-lt"/>
              </a:rPr>
              <a:t>Microsoft Game Stack Live</a:t>
            </a:r>
          </a:p>
        </p:txBody>
      </p:sp>
    </p:spTree>
    <p:extLst>
      <p:ext uri="{BB962C8B-B14F-4D97-AF65-F5344CB8AC3E}">
        <p14:creationId xmlns:p14="http://schemas.microsoft.com/office/powerpoint/2010/main" val="20423485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95633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5">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62030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3">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endParaRPr lang="en-US" dirty="0"/>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4782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Bullet with Subheads">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326564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lumn Bullet with Subheads">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endParaRPr lang="en-US" dirty="0"/>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0404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85603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 left side ">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2875002"/>
            <a:ext cx="4160521" cy="1107996"/>
          </a:xfrm>
        </p:spPr>
        <p:txBody>
          <a:bodyPr wrap="square" anchor="ctr">
            <a:spAutoFit/>
          </a:bodyPr>
          <a:lstStyle/>
          <a:p>
            <a:r>
              <a:rPr lang="en-US"/>
              <a:t>Click to edit Master title style</a:t>
            </a:r>
            <a:endParaRPr lang="en-US" dirty="0"/>
          </a:p>
        </p:txBody>
      </p:sp>
    </p:spTree>
    <p:extLst>
      <p:ext uri="{BB962C8B-B14F-4D97-AF65-F5344CB8AC3E}">
        <p14:creationId xmlns:p14="http://schemas.microsoft.com/office/powerpoint/2010/main" val="14400752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5ACBF0"/>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1" pos="3336">
          <p15:clr>
            <a:srgbClr val="FBAE40"/>
          </p15:clr>
        </p15:guide>
        <p15:guide id="32" orient="horz" pos="2160">
          <p15:clr>
            <a:srgbClr val="5ACBF0"/>
          </p15:clr>
        </p15:guide>
        <p15:guide id="33" pos="299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399530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quare Photo ">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rcRect/>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952969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0">
          <p15:clr>
            <a:srgbClr val="C35EA4"/>
          </p15:clr>
        </p15:guide>
        <p15:guide id="11" pos="3000">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2266746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accent2"/>
                </a:solidFill>
                <a:latin typeface="+mn-lt"/>
                <a:cs typeface="Segoe UI" panose="020B0502040204020203" pitchFamily="34" charset="0"/>
              </a:defRPr>
            </a:lvl1pPr>
          </a:lstStyle>
          <a:p>
            <a:pPr lvl="0"/>
            <a:r>
              <a:rPr lang="en-US" dirty="0"/>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2" name="Picture 1">
            <a:extLst>
              <a:ext uri="{FF2B5EF4-FFF2-40B4-BE49-F238E27FC236}">
                <a16:creationId xmlns:a16="http://schemas.microsoft.com/office/drawing/2014/main" id="{54F58025-12B4-431B-9FA2-D5CDEAD303F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Tree>
    <p:extLst>
      <p:ext uri="{BB962C8B-B14F-4D97-AF65-F5344CB8AC3E}">
        <p14:creationId xmlns:p14="http://schemas.microsoft.com/office/powerpoint/2010/main" val="40619609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Photo 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dirty="0"/>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0556113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Pr>
        <a:solidFill>
          <a:schemeClr val="bg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screen">
              <a:extLst>
                <a:ext uri="{28A0092B-C50C-407E-A947-70E740481C1C}">
                  <a14:useLocalDpi xmlns:a14="http://schemas.microsoft.com/office/drawing/2010/main"/>
                </a:ext>
              </a:extLst>
            </a:blip>
            <a:srcRect/>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16448467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Pr>
        <a:solidFill>
          <a:schemeClr val="bg2"/>
        </a:solidFill>
        <a:effectLst/>
      </p:bgPr>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screen">
              <a:extLst>
                <a:ext uri="{28A0092B-C50C-407E-A947-70E740481C1C}">
                  <a14:useLocalDpi xmlns:a14="http://schemas.microsoft.com/office/drawing/2010/main"/>
                </a:ext>
              </a:extLst>
            </a:blip>
            <a:srcRect/>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13393227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dirty="0"/>
              <a:t>Click to edit </a:t>
            </a:r>
            <a:br>
              <a:rPr lang="en-US" dirty="0"/>
            </a:br>
            <a:r>
              <a:rPr lang="en-US" dirty="0"/>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screen">
              <a:extLst>
                <a:ext uri="{28A0092B-C50C-407E-A947-70E740481C1C}">
                  <a14:useLocalDpi xmlns:a14="http://schemas.microsoft.com/office/drawing/2010/main"/>
                </a:ext>
              </a:extLst>
            </a:blip>
            <a:srcRect/>
            <a:stretch>
              <a:fillRect/>
            </a:stretch>
          </a:blipFill>
        </p:spPr>
        <p:txBody>
          <a:bodyPr wrap="none" bIns="2011680" anchor="ctr">
            <a:noAutofit/>
          </a:bodyPr>
          <a:lstStyle>
            <a:lvl1pPr marL="0" indent="0" algn="ctr">
              <a:buNone/>
              <a:defRPr sz="1400" b="1">
                <a:solidFill>
                  <a:srgbClr val="000000"/>
                </a:solidFill>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4599583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rcRect/>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64784659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75785263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screen">
              <a:extLst>
                <a:ext uri="{28A0092B-C50C-407E-A947-70E740481C1C}">
                  <a14:useLocalDpi xmlns:a14="http://schemas.microsoft.com/office/drawing/2010/main"/>
                </a:ext>
              </a:extLst>
            </a:blip>
            <a:srcRect/>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cstate="screen">
              <a:extLst>
                <a:ext uri="{28A0092B-C50C-407E-A947-70E740481C1C}">
                  <a14:useLocalDpi xmlns:a14="http://schemas.microsoft.com/office/drawing/2010/main"/>
                </a:ext>
              </a:extLst>
            </a:blip>
            <a:srcRect/>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899566860"/>
      </p:ext>
    </p:extLst>
  </p:cSld>
  <p:clrMapOvr>
    <a:masterClrMapping/>
  </p:clrMapOvr>
  <p:transition>
    <p:fade/>
  </p:transition>
  <p:extLst>
    <p:ext uri="{DCECCB84-F9BA-43D5-87BE-67443E8EF086}">
      <p15:sldGuideLst xmlns:p15="http://schemas.microsoft.com/office/powerpoint/2012/main">
        <p15:guide id="3" orient="horz" pos="3600">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 content">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rcRect/>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412518244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386236862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dirty="0"/>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430887"/>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8366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FBCB3-4384-425C-AC95-610AC25269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accent1"/>
                </a:solidFill>
                <a:latin typeface="+mn-lt"/>
                <a:cs typeface="Segoe UI" panose="020B0502040204020203" pitchFamily="34" charset="0"/>
              </a:defRPr>
            </a:lvl1pPr>
          </a:lstStyle>
          <a:p>
            <a:pPr lvl="0"/>
            <a:r>
              <a:rPr lang="en-US" dirty="0"/>
              <a:t>Speaker name or subtitle text</a:t>
            </a:r>
          </a:p>
        </p:txBody>
      </p:sp>
      <p:pic>
        <p:nvPicPr>
          <p:cNvPr id="8" name="MS logo gray - EMF" descr="Microsoft logo, gray text version">
            <a:extLst>
              <a:ext uri="{FF2B5EF4-FFF2-40B4-BE49-F238E27FC236}">
                <a16:creationId xmlns:a16="http://schemas.microsoft.com/office/drawing/2014/main" id="{CAF610D3-6117-48F4-AED9-F47791F33EBB}"/>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66981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7194105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endParaRPr lang="en-US" dirty="0"/>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432075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13246324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553998"/>
          </a:xfrm>
        </p:spPr>
        <p:txBody>
          <a:bodyPr/>
          <a:lstStyle>
            <a:lvl1pPr>
              <a:defRPr>
                <a:solidFill>
                  <a:schemeClr val="tx1"/>
                </a:solidFill>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11186886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de 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p:nvPr>
        </p:nvSpPr>
        <p:spPr>
          <a:xfrm>
            <a:off x="588263" y="457200"/>
            <a:ext cx="4925125" cy="553998"/>
          </a:xfrm>
        </p:spPr>
        <p:txBody>
          <a:bodyPr/>
          <a:lstStyle>
            <a:lvl1pPr>
              <a:defRPr>
                <a:solidFill>
                  <a:schemeClr val="tx1"/>
                </a:solidFill>
              </a:defRPr>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609345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6096000"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6680200" y="709187"/>
            <a:ext cx="4922486"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Tree>
    <p:extLst>
      <p:ext uri="{BB962C8B-B14F-4D97-AF65-F5344CB8AC3E}">
        <p14:creationId xmlns:p14="http://schemas.microsoft.com/office/powerpoint/2010/main" val="458133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de Left">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1" y="0"/>
            <a:ext cx="6095983"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p:nvPr>
        </p:nvSpPr>
        <p:spPr>
          <a:xfrm>
            <a:off x="6680183" y="457200"/>
            <a:ext cx="4926600" cy="553998"/>
          </a:xfrm>
        </p:spPr>
        <p:txBody>
          <a:bodyPr/>
          <a:lstStyle>
            <a:lvl1pPr>
              <a:defRPr>
                <a:solidFill>
                  <a:schemeClr val="tx1"/>
                </a:solidFill>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dirty="0"/>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1"/>
            <a:ext cx="4922486"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dirty="0"/>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6684965" y="1336675"/>
            <a:ext cx="4924423"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dirty="0"/>
              <a:t>Click to edit text</a:t>
            </a:r>
          </a:p>
        </p:txBody>
      </p:sp>
    </p:spTree>
    <p:extLst>
      <p:ext uri="{BB962C8B-B14F-4D97-AF65-F5344CB8AC3E}">
        <p14:creationId xmlns:p14="http://schemas.microsoft.com/office/powerpoint/2010/main" val="13885234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3">
          <p15:clr>
            <a:srgbClr val="5ACBF0"/>
          </p15:clr>
        </p15:guide>
        <p15:guide id="4" orient="horz" pos="839">
          <p15:clr>
            <a:srgbClr val="5ACBF0"/>
          </p15:clr>
        </p15:guide>
        <p15:guide id="5" pos="3473">
          <p15:clr>
            <a:srgbClr val="5ACBF0"/>
          </p15:clr>
        </p15:guide>
        <p15:guide id="6" pos="4211">
          <p15:clr>
            <a:srgbClr val="5ACBF0"/>
          </p15:clr>
        </p15:guide>
        <p15:guide id="7"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C30575-8B66-42C4-8601-DE50A074267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dirty="0"/>
              <a:t>Speaker name</a:t>
            </a:r>
          </a:p>
        </p:txBody>
      </p:sp>
    </p:spTree>
    <p:extLst>
      <p:ext uri="{BB962C8B-B14F-4D97-AF65-F5344CB8AC3E}">
        <p14:creationId xmlns:p14="http://schemas.microsoft.com/office/powerpoint/2010/main" val="12084896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a:extLst>
              <a:ext uri="{FF2B5EF4-FFF2-40B4-BE49-F238E27FC236}">
                <a16:creationId xmlns:a16="http://schemas.microsoft.com/office/drawing/2014/main" id="{B49B1706-E595-478D-A80A-3A53C589367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Tree>
    <p:extLst>
      <p:ext uri="{BB962C8B-B14F-4D97-AF65-F5344CB8AC3E}">
        <p14:creationId xmlns:p14="http://schemas.microsoft.com/office/powerpoint/2010/main" val="1500778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D2BF99-0209-402C-8FF7-96EBFDAB9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flipH="1" flipV="1">
            <a:off x="9605010" y="0"/>
            <a:ext cx="2586990" cy="544068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2"/>
                </a:soli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0594915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1158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3">
    <p:bg>
      <p:bgRef idx="1001">
        <a:schemeClr val="bg2"/>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406B3B-B2C6-4590-B1EB-8952EC98D56B}"/>
              </a:ext>
            </a:extLst>
          </p:cNvPr>
          <p:cNvSpPr>
            <a:spLocks noGrp="1"/>
          </p:cNvSpPr>
          <p:nvPr>
            <p:ph type="pic" sz="quarter" idx="13" hasCustomPrompt="1"/>
          </p:nvPr>
        </p:nvSpPr>
        <p:spPr>
          <a:xfrm>
            <a:off x="5326063" y="0"/>
            <a:ext cx="6865937" cy="6858000"/>
          </a:xfrm>
          <a:blipFill>
            <a:blip r:embed="rId2"/>
            <a:srcRect/>
            <a:stretch>
              <a:fillRect/>
            </a:stretch>
          </a:blipFill>
        </p:spPr>
        <p:txBody>
          <a:bodyPr vert="horz" wrap="square" lIns="0" tIns="2103120" rIns="0" bIns="0" rtlCol="0" anchor="t" anchorCtr="0">
            <a:noAutofit/>
          </a:bodyPr>
          <a:lstStyle>
            <a:lvl1pPr marL="0" indent="0" algn="ctr">
              <a:buNone/>
              <a:defRPr lang="en-US" sz="1400" b="1">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accent2"/>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pic>
        <p:nvPicPr>
          <p:cNvPr id="4" name="Picture 3">
            <a:extLst>
              <a:ext uri="{FF2B5EF4-FFF2-40B4-BE49-F238E27FC236}">
                <a16:creationId xmlns:a16="http://schemas.microsoft.com/office/drawing/2014/main" id="{A37D6D2D-CF7F-4875-B2EE-F1DE97FBF1B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CDEC2BFD-2D63-423B-B40A-91848613CA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91414" y="0"/>
            <a:ext cx="1546860" cy="1333500"/>
          </a:xfrm>
          <a:prstGeom prst="rect">
            <a:avLst/>
          </a:prstGeom>
        </p:spPr>
      </p:pic>
    </p:spTree>
    <p:extLst>
      <p:ext uri="{BB962C8B-B14F-4D97-AF65-F5344CB8AC3E}">
        <p14:creationId xmlns:p14="http://schemas.microsoft.com/office/powerpoint/2010/main" val="20550211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3082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329245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8826497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4">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lang="en-US" sz="2200" kern="1200" spc="0" baseline="0" dirty="0">
                <a:solidFill>
                  <a:schemeClr val="accent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a:extLst>
              <a:ext uri="{FF2B5EF4-FFF2-40B4-BE49-F238E27FC236}">
                <a16:creationId xmlns:a16="http://schemas.microsoft.com/office/drawing/2014/main" id="{7F90E8DE-1B86-4616-B411-25BDFCCB590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7978F96E-D2F3-4A06-97D2-9DB64F2797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4613" y="0"/>
            <a:ext cx="1546860" cy="1333500"/>
          </a:xfrm>
          <a:prstGeom prst="rect">
            <a:avLst/>
          </a:prstGeom>
        </p:spPr>
      </p:pic>
      <p:sp>
        <p:nvSpPr>
          <p:cNvPr id="10" name="Picture Placeholder 5">
            <a:extLst>
              <a:ext uri="{FF2B5EF4-FFF2-40B4-BE49-F238E27FC236}">
                <a16:creationId xmlns:a16="http://schemas.microsoft.com/office/drawing/2014/main" id="{7F38328A-6CF7-4379-8676-B7CFBFC3411E}"/>
              </a:ext>
            </a:extLst>
          </p:cNvPr>
          <p:cNvSpPr>
            <a:spLocks noGrp="1"/>
          </p:cNvSpPr>
          <p:nvPr>
            <p:ph type="pic" sz="quarter" idx="13" hasCustomPrompt="1"/>
          </p:nvPr>
        </p:nvSpPr>
        <p:spPr>
          <a:xfrm>
            <a:off x="5326063" y="0"/>
            <a:ext cx="6865937" cy="6858000"/>
          </a:xfrm>
          <a:blipFill>
            <a:blip r:embed="rId5"/>
            <a:srcRect/>
            <a:stretch>
              <a:fillRect/>
            </a:stretch>
          </a:blipFill>
        </p:spPr>
        <p:txBody>
          <a:bodyPr vert="horz" wrap="square" lIns="0" tIns="2103120" rIns="0" bIns="0" rtlCol="0" anchor="t" anchorCtr="0">
            <a:noAutofit/>
          </a:bodyPr>
          <a:lstStyle>
            <a:lvl1pPr marL="0" indent="0" algn="ctr">
              <a:buNone/>
              <a:defRPr lang="en-US" sz="1400" b="1">
                <a:solidFill>
                  <a:srgbClr val="000000"/>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05531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accent2"/>
                </a:solidFill>
                <a:latin typeface="+mn-lt"/>
                <a:cs typeface="Segoe UI" panose="020B0502040204020203" pitchFamily="34" charset="0"/>
              </a:defRPr>
            </a:lvl1pPr>
          </a:lstStyle>
          <a:p>
            <a:pPr lvl="0"/>
            <a:r>
              <a:rPr lang="en-US" dirty="0"/>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a:extLst>
              <a:ext uri="{FF2B5EF4-FFF2-40B4-BE49-F238E27FC236}">
                <a16:creationId xmlns:a16="http://schemas.microsoft.com/office/drawing/2014/main" id="{A37D6D2D-CF7F-4875-B2EE-F1DE97FBF1B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CDEC2BFD-2D63-423B-B40A-91848613CAA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91414" y="0"/>
            <a:ext cx="1546860" cy="1333500"/>
          </a:xfrm>
          <a:prstGeom prst="rect">
            <a:avLst/>
          </a:prstGeom>
        </p:spPr>
      </p:pic>
      <p:pic>
        <p:nvPicPr>
          <p:cNvPr id="6" name="Picture 5" descr="Two people looking at a device">
            <a:extLst>
              <a:ext uri="{FF2B5EF4-FFF2-40B4-BE49-F238E27FC236}">
                <a16:creationId xmlns:a16="http://schemas.microsoft.com/office/drawing/2014/main" id="{2A330C27-45E2-4D8C-97BF-C044B2143273}"/>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334000" y="1"/>
            <a:ext cx="6858000" cy="6858000"/>
          </a:xfrm>
          <a:prstGeom prst="rect">
            <a:avLst/>
          </a:prstGeom>
        </p:spPr>
      </p:pic>
    </p:spTree>
    <p:extLst>
      <p:ext uri="{BB962C8B-B14F-4D97-AF65-F5344CB8AC3E}">
        <p14:creationId xmlns:p14="http://schemas.microsoft.com/office/powerpoint/2010/main" val="1138067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6">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lang="en-US" sz="2200" kern="1200" spc="0" baseline="0" dirty="0">
                <a:solidFill>
                  <a:schemeClr val="accent1"/>
                </a:solidFill>
                <a:latin typeface="+mn-lt"/>
                <a:ea typeface="+mn-ea"/>
                <a:cs typeface="Segoe UI" panose="020B0502040204020203" pitchFamily="34"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dirty="0"/>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a:extLst>
              <a:ext uri="{FF2B5EF4-FFF2-40B4-BE49-F238E27FC236}">
                <a16:creationId xmlns:a16="http://schemas.microsoft.com/office/drawing/2014/main" id="{7F90E8DE-1B86-4616-B411-25BDFCCB590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60975"/>
            <a:ext cx="1546860" cy="1733550"/>
          </a:xfrm>
          <a:prstGeom prst="rect">
            <a:avLst/>
          </a:prstGeom>
        </p:spPr>
      </p:pic>
      <p:pic>
        <p:nvPicPr>
          <p:cNvPr id="11" name="Picture 10">
            <a:extLst>
              <a:ext uri="{FF2B5EF4-FFF2-40B4-BE49-F238E27FC236}">
                <a16:creationId xmlns:a16="http://schemas.microsoft.com/office/drawing/2014/main" id="{7978F96E-D2F3-4A06-97D2-9DB64F2797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54613" y="0"/>
            <a:ext cx="1546860" cy="1333500"/>
          </a:xfrm>
          <a:prstGeom prst="rect">
            <a:avLst/>
          </a:prstGeom>
        </p:spPr>
      </p:pic>
      <p:pic>
        <p:nvPicPr>
          <p:cNvPr id="6" name="Picture 5" descr="Two people looking at a device">
            <a:extLst>
              <a:ext uri="{FF2B5EF4-FFF2-40B4-BE49-F238E27FC236}">
                <a16:creationId xmlns:a16="http://schemas.microsoft.com/office/drawing/2014/main" id="{6CD00A10-48BD-4C7B-8FF1-50B0606A3F3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334000" y="1"/>
            <a:ext cx="6858000" cy="6858000"/>
          </a:xfrm>
          <a:prstGeom prst="rect">
            <a:avLst/>
          </a:prstGeom>
        </p:spPr>
      </p:pic>
    </p:spTree>
    <p:extLst>
      <p:ext uri="{BB962C8B-B14F-4D97-AF65-F5344CB8AC3E}">
        <p14:creationId xmlns:p14="http://schemas.microsoft.com/office/powerpoint/2010/main" val="1462982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26362843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11417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a:noFill/>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63E6E13-61DE-4F2C-9ADE-2F53F05B4B2F}"/>
              </a:ext>
              <a:ext uri="{C183D7F6-B498-43B3-948B-1728B52AA6E4}">
                <adec:decorative xmlns:adec="http://schemas.microsoft.com/office/drawing/2017/decorative" val="0"/>
              </a:ext>
            </a:extLst>
          </p:cNvPr>
          <p:cNvPicPr>
            <a:picLocks noChangeAspect="1"/>
          </p:cNvPicPr>
          <p:nvPr userDrawn="1"/>
        </p:nvPicPr>
        <p:blipFill rotWithShape="1">
          <a:blip r:embed="rId4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031424283"/>
      </p:ext>
    </p:extLst>
  </p:cSld>
  <p:clrMap bg1="lt1" tx1="dk1" bg2="lt2" tx2="dk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 id="2147485014" r:id="rId12"/>
    <p:sldLayoutId id="2147485015" r:id="rId13"/>
    <p:sldLayoutId id="2147485016" r:id="rId14"/>
    <p:sldLayoutId id="2147485017" r:id="rId15"/>
    <p:sldLayoutId id="2147485018" r:id="rId16"/>
    <p:sldLayoutId id="2147485019" r:id="rId17"/>
    <p:sldLayoutId id="2147485020" r:id="rId18"/>
    <p:sldLayoutId id="2147485021" r:id="rId19"/>
    <p:sldLayoutId id="2147485022" r:id="rId20"/>
    <p:sldLayoutId id="2147485023" r:id="rId21"/>
    <p:sldLayoutId id="2147485024" r:id="rId22"/>
    <p:sldLayoutId id="2147485025" r:id="rId23"/>
    <p:sldLayoutId id="2147485026" r:id="rId24"/>
    <p:sldLayoutId id="2147485027" r:id="rId25"/>
    <p:sldLayoutId id="2147485028" r:id="rId26"/>
    <p:sldLayoutId id="2147485029" r:id="rId27"/>
    <p:sldLayoutId id="2147485030" r:id="rId28"/>
    <p:sldLayoutId id="2147485031" r:id="rId29"/>
    <p:sldLayoutId id="2147485032" r:id="rId30"/>
    <p:sldLayoutId id="2147485033" r:id="rId31"/>
    <p:sldLayoutId id="2147485034" r:id="rId32"/>
    <p:sldLayoutId id="2147485035" r:id="rId33"/>
    <p:sldLayoutId id="2147485036" r:id="rId34"/>
    <p:sldLayoutId id="2147485037" r:id="rId35"/>
    <p:sldLayoutId id="2147485038" r:id="rId36"/>
    <p:sldLayoutId id="2147485039" r:id="rId37"/>
    <p:sldLayoutId id="2147485040" r:id="rId38"/>
    <p:sldLayoutId id="2147485041" r:id="rId39"/>
    <p:sldLayoutId id="2147485042" r:id="rId40"/>
    <p:sldLayoutId id="2147485043" r:id="rId41"/>
    <p:sldLayoutId id="2147485044" r:id="rId4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743" userDrawn="1">
          <p15:clr>
            <a:srgbClr val="FDE53C"/>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s://docs.unrealengine.com/en-US/BuildingWorlds/LevelEditor/MapErrors/index.html"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hyperlink" Target="https://docs.unity3d.com/Manual/BestPracticeUnderstandingPerformanceInUnity4.html" TargetMode="Externa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68-95-99.7_rule" TargetMode="External"/><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9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BB3ADB-0C61-4D4C-98F8-E793ACF1BB52}"/>
              </a:ext>
            </a:extLst>
          </p:cNvPr>
          <p:cNvSpPr>
            <a:spLocks noGrp="1"/>
          </p:cNvSpPr>
          <p:nvPr>
            <p:ph type="title"/>
          </p:nvPr>
        </p:nvSpPr>
        <p:spPr>
          <a:xfrm>
            <a:off x="588263" y="457200"/>
            <a:ext cx="11018520" cy="553998"/>
          </a:xfrm>
        </p:spPr>
        <p:txBody>
          <a:bodyPr/>
          <a:lstStyle/>
          <a:p>
            <a:r>
              <a:rPr lang="en-US" dirty="0"/>
              <a:t>What is Simultaneous Multi-Threading?</a:t>
            </a:r>
          </a:p>
        </p:txBody>
      </p:sp>
      <p:sp>
        <p:nvSpPr>
          <p:cNvPr id="3" name="Content Placeholder 2">
            <a:extLst>
              <a:ext uri="{FF2B5EF4-FFF2-40B4-BE49-F238E27FC236}">
                <a16:creationId xmlns:a16="http://schemas.microsoft.com/office/drawing/2014/main" id="{DCAA39B7-1B5C-4AF6-A134-1ADDFCBD4D28}"/>
              </a:ext>
            </a:extLst>
          </p:cNvPr>
          <p:cNvSpPr>
            <a:spLocks noGrp="1"/>
          </p:cNvSpPr>
          <p:nvPr>
            <p:ph sz="quarter" idx="12"/>
          </p:nvPr>
        </p:nvSpPr>
        <p:spPr>
          <a:xfrm>
            <a:off x="584200" y="1435100"/>
            <a:ext cx="5211763" cy="4154984"/>
          </a:xfrm>
        </p:spPr>
        <p:txBody>
          <a:bodyPr/>
          <a:lstStyle/>
          <a:p>
            <a:pPr>
              <a:spcBef>
                <a:spcPts val="1200"/>
              </a:spcBef>
            </a:pPr>
            <a:r>
              <a:rPr lang="en-US" sz="2000" dirty="0"/>
              <a:t>High performance cores have gaps in utilization which may be filled by additional hardware threads—this is Simultaneous Multi-Threading (SMT)</a:t>
            </a:r>
          </a:p>
          <a:p>
            <a:pPr>
              <a:spcBef>
                <a:spcPts val="1200"/>
              </a:spcBef>
            </a:pPr>
            <a:r>
              <a:rPr lang="en-US" sz="2000" dirty="0"/>
              <a:t>Although each hardware thread has its own program counter and architectural register set, they share core resources</a:t>
            </a:r>
          </a:p>
          <a:p>
            <a:pPr>
              <a:spcBef>
                <a:spcPts val="1200"/>
              </a:spcBef>
            </a:pPr>
            <a:r>
              <a:rPr lang="en-US" sz="2000" dirty="0"/>
              <a:t>Consequently, there may be architecture specific bandwidth and latency trade-offs</a:t>
            </a:r>
          </a:p>
          <a:p>
            <a:pPr>
              <a:spcBef>
                <a:spcPts val="1200"/>
              </a:spcBef>
            </a:pPr>
            <a:r>
              <a:rPr lang="en-US" sz="2000" dirty="0"/>
              <a:t>Skilled developers may apply knowledge of these trade-offs while optimizing for performance</a:t>
            </a:r>
          </a:p>
        </p:txBody>
      </p:sp>
      <p:grpSp>
        <p:nvGrpSpPr>
          <p:cNvPr id="25" name="Group 24" descr="Diagram of Simultaneous Multi-Threading">
            <a:extLst>
              <a:ext uri="{FF2B5EF4-FFF2-40B4-BE49-F238E27FC236}">
                <a16:creationId xmlns:a16="http://schemas.microsoft.com/office/drawing/2014/main" id="{278D874A-B3D9-4804-8E27-F492412FE5F1}"/>
              </a:ext>
            </a:extLst>
          </p:cNvPr>
          <p:cNvGrpSpPr/>
          <p:nvPr/>
        </p:nvGrpSpPr>
        <p:grpSpPr>
          <a:xfrm>
            <a:off x="6713538" y="1435608"/>
            <a:ext cx="4572000" cy="4201233"/>
            <a:chOff x="6713538" y="2067805"/>
            <a:chExt cx="4572000" cy="4201233"/>
          </a:xfrm>
        </p:grpSpPr>
        <p:sp>
          <p:nvSpPr>
            <p:cNvPr id="19" name="Rectangle 18">
              <a:extLst>
                <a:ext uri="{FF2B5EF4-FFF2-40B4-BE49-F238E27FC236}">
                  <a16:creationId xmlns:a16="http://schemas.microsoft.com/office/drawing/2014/main" id="{BA7A2BA5-89D9-4115-B48C-C3F8911C30F0}"/>
                </a:ext>
              </a:extLst>
            </p:cNvPr>
            <p:cNvSpPr/>
            <p:nvPr/>
          </p:nvSpPr>
          <p:spPr bwMode="auto">
            <a:xfrm>
              <a:off x="6713538" y="2803428"/>
              <a:ext cx="4572000" cy="1737360"/>
            </a:xfrm>
            <a:prstGeom prst="rect">
              <a:avLst/>
            </a:prstGeom>
            <a:solidFill>
              <a:schemeClr val="dk1"/>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“Zen” Core</a:t>
              </a:r>
            </a:p>
          </p:txBody>
        </p:sp>
        <p:sp>
          <p:nvSpPr>
            <p:cNvPr id="2" name="TextBox 1">
              <a:extLst>
                <a:ext uri="{FF2B5EF4-FFF2-40B4-BE49-F238E27FC236}">
                  <a16:creationId xmlns:a16="http://schemas.microsoft.com/office/drawing/2014/main" id="{104561A2-0418-49FA-91D6-395243F6C085}"/>
                </a:ext>
              </a:extLst>
            </p:cNvPr>
            <p:cNvSpPr txBox="1"/>
            <p:nvPr/>
          </p:nvSpPr>
          <p:spPr>
            <a:xfrm>
              <a:off x="6713538" y="2067805"/>
              <a:ext cx="4572000" cy="184666"/>
            </a:xfrm>
            <a:prstGeom prst="rect">
              <a:avLst/>
            </a:prstGeom>
            <a:noFill/>
          </p:spPr>
          <p:txBody>
            <a:bodyPr wrap="square" lIns="0" tIns="0" rIns="0" bIns="0" rtlCol="0">
              <a:spAutoFit/>
            </a:bodyPr>
            <a:lstStyle/>
            <a:p>
              <a:pPr algn="ctr"/>
              <a:r>
                <a:rPr lang="en-US" sz="1200" dirty="0"/>
                <a:t>Program Threads</a:t>
              </a:r>
            </a:p>
          </p:txBody>
        </p:sp>
        <p:sp>
          <p:nvSpPr>
            <p:cNvPr id="4" name="Arrow: Down 3">
              <a:extLst>
                <a:ext uri="{FF2B5EF4-FFF2-40B4-BE49-F238E27FC236}">
                  <a16:creationId xmlns:a16="http://schemas.microsoft.com/office/drawing/2014/main" id="{A568CF1A-D9A7-49C1-AA8C-4A91D23CB0FF}"/>
                </a:ext>
              </a:extLst>
            </p:cNvPr>
            <p:cNvSpPr/>
            <p:nvPr/>
          </p:nvSpPr>
          <p:spPr bwMode="auto">
            <a:xfrm>
              <a:off x="8181985" y="2254748"/>
              <a:ext cx="365760" cy="548640"/>
            </a:xfrm>
            <a:prstGeom prst="downArrow">
              <a:avLst/>
            </a:prstGeom>
            <a:solidFill>
              <a:srgbClr val="00919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A</a:t>
              </a:r>
            </a:p>
          </p:txBody>
        </p:sp>
        <p:sp>
          <p:nvSpPr>
            <p:cNvPr id="7" name="Arrow: Down 6">
              <a:extLst>
                <a:ext uri="{FF2B5EF4-FFF2-40B4-BE49-F238E27FC236}">
                  <a16:creationId xmlns:a16="http://schemas.microsoft.com/office/drawing/2014/main" id="{572B2C25-BE86-4B52-8B8D-0C63BF002CEA}"/>
                </a:ext>
              </a:extLst>
            </p:cNvPr>
            <p:cNvSpPr/>
            <p:nvPr/>
          </p:nvSpPr>
          <p:spPr bwMode="auto">
            <a:xfrm>
              <a:off x="9447597" y="2254748"/>
              <a:ext cx="365760" cy="548640"/>
            </a:xfrm>
            <a:prstGeom prst="downArrow">
              <a:avLst/>
            </a:prstGeom>
            <a:solidFill>
              <a:srgbClr val="CF561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B</a:t>
              </a:r>
            </a:p>
          </p:txBody>
        </p:sp>
        <p:sp>
          <p:nvSpPr>
            <p:cNvPr id="6" name="Rectangle 5">
              <a:extLst>
                <a:ext uri="{FF2B5EF4-FFF2-40B4-BE49-F238E27FC236}">
                  <a16:creationId xmlns:a16="http://schemas.microsoft.com/office/drawing/2014/main" id="{DCD43E5E-345F-4DE9-8878-5470E8AB9B1F}"/>
                </a:ext>
              </a:extLst>
            </p:cNvPr>
            <p:cNvSpPr/>
            <p:nvPr/>
          </p:nvSpPr>
          <p:spPr bwMode="auto">
            <a:xfrm>
              <a:off x="6713538" y="4947713"/>
              <a:ext cx="4572000" cy="457200"/>
            </a:xfrm>
            <a:prstGeom prst="rect">
              <a:avLst/>
            </a:prstGeom>
            <a:ln>
              <a:solidFill>
                <a:schemeClr val="bg1">
                  <a:lumMod val="50000"/>
                </a:schemeClr>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Scheduler</a:t>
              </a:r>
            </a:p>
          </p:txBody>
        </p:sp>
        <p:sp>
          <p:nvSpPr>
            <p:cNvPr id="9" name="Rectangle 8">
              <a:extLst>
                <a:ext uri="{FF2B5EF4-FFF2-40B4-BE49-F238E27FC236}">
                  <a16:creationId xmlns:a16="http://schemas.microsoft.com/office/drawing/2014/main" id="{CFE0B46E-3182-4CCF-9C76-6A8C52F00A84}"/>
                </a:ext>
              </a:extLst>
            </p:cNvPr>
            <p:cNvSpPr/>
            <p:nvPr/>
          </p:nvSpPr>
          <p:spPr bwMode="auto">
            <a:xfrm>
              <a:off x="6713538" y="5811838"/>
              <a:ext cx="4572000" cy="457200"/>
            </a:xfrm>
            <a:prstGeom prst="rect">
              <a:avLst/>
            </a:prstGeom>
            <a:solidFill>
              <a:schemeClr val="dk1"/>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Register Files, Execution Units</a:t>
              </a:r>
            </a:p>
          </p:txBody>
        </p:sp>
        <p:sp>
          <p:nvSpPr>
            <p:cNvPr id="10" name="Arrow: Down 9">
              <a:extLst>
                <a:ext uri="{FF2B5EF4-FFF2-40B4-BE49-F238E27FC236}">
                  <a16:creationId xmlns:a16="http://schemas.microsoft.com/office/drawing/2014/main" id="{FBCBE4D9-534E-4FEB-B184-2A2E83D40690}"/>
                </a:ext>
              </a:extLst>
            </p:cNvPr>
            <p:cNvSpPr/>
            <p:nvPr/>
          </p:nvSpPr>
          <p:spPr bwMode="auto">
            <a:xfrm>
              <a:off x="8816658" y="5348754"/>
              <a:ext cx="365760" cy="548640"/>
            </a:xfrm>
            <a:prstGeom prst="downArrow">
              <a:avLst/>
            </a:prstGeom>
            <a:gradFill>
              <a:gsLst>
                <a:gs pos="51000">
                  <a:srgbClr val="CF561C"/>
                </a:gs>
                <a:gs pos="0">
                  <a:srgbClr val="00919B"/>
                </a:gs>
                <a:gs pos="50000">
                  <a:srgbClr val="00919B"/>
                </a:gs>
                <a:gs pos="100000">
                  <a:srgbClr val="CF561C"/>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 name="Arrow: Down 12">
              <a:extLst>
                <a:ext uri="{FF2B5EF4-FFF2-40B4-BE49-F238E27FC236}">
                  <a16:creationId xmlns:a16="http://schemas.microsoft.com/office/drawing/2014/main" id="{5FD68D65-3E81-4762-9DC2-142F18E72735}"/>
                </a:ext>
              </a:extLst>
            </p:cNvPr>
            <p:cNvSpPr/>
            <p:nvPr/>
          </p:nvSpPr>
          <p:spPr bwMode="auto">
            <a:xfrm>
              <a:off x="8181985" y="4124753"/>
              <a:ext cx="365760" cy="822960"/>
            </a:xfrm>
            <a:prstGeom prst="downArrow">
              <a:avLst/>
            </a:prstGeom>
            <a:gradFill>
              <a:gsLst>
                <a:gs pos="0">
                  <a:srgbClr val="000000"/>
                </a:gs>
                <a:gs pos="25000">
                  <a:srgbClr val="00919B"/>
                </a:gs>
                <a:gs pos="100000">
                  <a:srgbClr val="00919B"/>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dirty="0">
                <a:solidFill>
                  <a:srgbClr val="FFFFFF"/>
                </a:soli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FFDB43A2-2BBB-43D0-B216-CE2504566DE8}"/>
                </a:ext>
              </a:extLst>
            </p:cNvPr>
            <p:cNvSpPr/>
            <p:nvPr/>
          </p:nvSpPr>
          <p:spPr bwMode="auto">
            <a:xfrm>
              <a:off x="6713538" y="2806215"/>
              <a:ext cx="1463040" cy="548640"/>
            </a:xfrm>
            <a:prstGeom prst="rect">
              <a:avLst/>
            </a:prstGeom>
            <a:solidFill>
              <a:schemeClr val="dk1"/>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Program Counter #1</a:t>
              </a:r>
            </a:p>
          </p:txBody>
        </p:sp>
        <p:sp>
          <p:nvSpPr>
            <p:cNvPr id="16" name="Rectangle 15">
              <a:extLst>
                <a:ext uri="{FF2B5EF4-FFF2-40B4-BE49-F238E27FC236}">
                  <a16:creationId xmlns:a16="http://schemas.microsoft.com/office/drawing/2014/main" id="{F7A2CD38-444C-4360-A53E-F8A5654D383B}"/>
                </a:ext>
              </a:extLst>
            </p:cNvPr>
            <p:cNvSpPr/>
            <p:nvPr/>
          </p:nvSpPr>
          <p:spPr bwMode="auto">
            <a:xfrm>
              <a:off x="6713538" y="3992148"/>
              <a:ext cx="1463040" cy="548640"/>
            </a:xfrm>
            <a:prstGeom prst="rect">
              <a:avLst/>
            </a:prstGeom>
            <a:solidFill>
              <a:schemeClr val="dk1"/>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Architectural Register Set #1</a:t>
              </a:r>
            </a:p>
          </p:txBody>
        </p:sp>
        <p:sp>
          <p:nvSpPr>
            <p:cNvPr id="17" name="Rectangle 16">
              <a:extLst>
                <a:ext uri="{FF2B5EF4-FFF2-40B4-BE49-F238E27FC236}">
                  <a16:creationId xmlns:a16="http://schemas.microsoft.com/office/drawing/2014/main" id="{347745C3-4E3E-4210-8433-6BD873191E3B}"/>
                </a:ext>
              </a:extLst>
            </p:cNvPr>
            <p:cNvSpPr/>
            <p:nvPr/>
          </p:nvSpPr>
          <p:spPr bwMode="auto">
            <a:xfrm>
              <a:off x="9822498" y="2807983"/>
              <a:ext cx="1463040" cy="548640"/>
            </a:xfrm>
            <a:prstGeom prst="rect">
              <a:avLst/>
            </a:prstGeom>
            <a:solidFill>
              <a:schemeClr val="dk1"/>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Program Counter #2</a:t>
              </a:r>
            </a:p>
          </p:txBody>
        </p:sp>
        <p:sp>
          <p:nvSpPr>
            <p:cNvPr id="18" name="Rectangle 17">
              <a:extLst>
                <a:ext uri="{FF2B5EF4-FFF2-40B4-BE49-F238E27FC236}">
                  <a16:creationId xmlns:a16="http://schemas.microsoft.com/office/drawing/2014/main" id="{771D8747-0999-42F9-B1BD-164BAF2007D6}"/>
                </a:ext>
              </a:extLst>
            </p:cNvPr>
            <p:cNvSpPr/>
            <p:nvPr/>
          </p:nvSpPr>
          <p:spPr bwMode="auto">
            <a:xfrm>
              <a:off x="9822498" y="3992148"/>
              <a:ext cx="1463040" cy="548640"/>
            </a:xfrm>
            <a:prstGeom prst="rect">
              <a:avLst/>
            </a:prstGeom>
            <a:solidFill>
              <a:schemeClr val="dk1"/>
            </a:solidFill>
            <a:ln>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rgbClr val="FFFFFF"/>
                  </a:solidFill>
                  <a:ea typeface="Segoe UI" pitchFamily="34" charset="0"/>
                  <a:cs typeface="Segoe UI" pitchFamily="34" charset="0"/>
                </a:rPr>
                <a:t>Architectural Register Set #2</a:t>
              </a:r>
            </a:p>
          </p:txBody>
        </p:sp>
        <p:sp>
          <p:nvSpPr>
            <p:cNvPr id="20" name="Arrow: Down 19">
              <a:extLst>
                <a:ext uri="{FF2B5EF4-FFF2-40B4-BE49-F238E27FC236}">
                  <a16:creationId xmlns:a16="http://schemas.microsoft.com/office/drawing/2014/main" id="{9573B626-5DB7-4DC9-BA71-0CFD127BAB29}"/>
                </a:ext>
              </a:extLst>
            </p:cNvPr>
            <p:cNvSpPr/>
            <p:nvPr/>
          </p:nvSpPr>
          <p:spPr bwMode="auto">
            <a:xfrm>
              <a:off x="9451331" y="4124753"/>
              <a:ext cx="365760" cy="822960"/>
            </a:xfrm>
            <a:prstGeom prst="downArrow">
              <a:avLst/>
            </a:prstGeom>
            <a:gradFill>
              <a:gsLst>
                <a:gs pos="0">
                  <a:srgbClr val="000000"/>
                </a:gs>
                <a:gs pos="25000">
                  <a:srgbClr val="CF561C"/>
                </a:gs>
                <a:gs pos="100000">
                  <a:srgbClr val="CF561C"/>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600" dirty="0">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268C8E17-82DD-4631-ACD3-89F025E42D3E}"/>
                </a:ext>
              </a:extLst>
            </p:cNvPr>
            <p:cNvSpPr txBox="1"/>
            <p:nvPr/>
          </p:nvSpPr>
          <p:spPr>
            <a:xfrm>
              <a:off x="7999105" y="3579755"/>
              <a:ext cx="731520" cy="184666"/>
            </a:xfrm>
            <a:prstGeom prst="rect">
              <a:avLst/>
            </a:prstGeom>
            <a:noFill/>
          </p:spPr>
          <p:txBody>
            <a:bodyPr wrap="square" lIns="0" tIns="0" rIns="0" bIns="0" rtlCol="0" anchor="ctr">
              <a:spAutoFit/>
            </a:bodyPr>
            <a:lstStyle/>
            <a:p>
              <a:pPr algn="ctr"/>
              <a:r>
                <a:rPr lang="en-US" sz="1200" dirty="0">
                  <a:solidFill>
                    <a:schemeClr val="bg1"/>
                  </a:solidFill>
                </a:rPr>
                <a:t>Thread #1</a:t>
              </a:r>
            </a:p>
          </p:txBody>
        </p:sp>
        <p:sp>
          <p:nvSpPr>
            <p:cNvPr id="22" name="TextBox 21">
              <a:extLst>
                <a:ext uri="{FF2B5EF4-FFF2-40B4-BE49-F238E27FC236}">
                  <a16:creationId xmlns:a16="http://schemas.microsoft.com/office/drawing/2014/main" id="{9E41FC51-D89C-451F-902F-C82C6DB3BBBD}"/>
                </a:ext>
              </a:extLst>
            </p:cNvPr>
            <p:cNvSpPr txBox="1"/>
            <p:nvPr/>
          </p:nvSpPr>
          <p:spPr>
            <a:xfrm>
              <a:off x="9268451" y="3575220"/>
              <a:ext cx="731520" cy="184666"/>
            </a:xfrm>
            <a:prstGeom prst="rect">
              <a:avLst/>
            </a:prstGeom>
            <a:noFill/>
          </p:spPr>
          <p:txBody>
            <a:bodyPr wrap="square" lIns="0" tIns="0" rIns="0" bIns="0" rtlCol="0" anchor="ctr">
              <a:spAutoFit/>
            </a:bodyPr>
            <a:lstStyle/>
            <a:p>
              <a:pPr algn="ctr"/>
              <a:r>
                <a:rPr lang="en-US" sz="1200" dirty="0">
                  <a:solidFill>
                    <a:schemeClr val="bg1"/>
                  </a:solidFill>
                </a:rPr>
                <a:t>Thread #2</a:t>
              </a:r>
            </a:p>
          </p:txBody>
        </p:sp>
      </p:grpSp>
    </p:spTree>
    <p:extLst>
      <p:ext uri="{BB962C8B-B14F-4D97-AF65-F5344CB8AC3E}">
        <p14:creationId xmlns:p14="http://schemas.microsoft.com/office/powerpoint/2010/main" val="4163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Zen 2&quot; microarchitecture diagram">
            <a:extLst>
              <a:ext uri="{FF2B5EF4-FFF2-40B4-BE49-F238E27FC236}">
                <a16:creationId xmlns:a16="http://schemas.microsoft.com/office/drawing/2014/main" id="{4945342E-B1AA-4771-A313-34DE19C412C1}"/>
              </a:ext>
            </a:extLst>
          </p:cNvPr>
          <p:cNvSpPr>
            <a:spLocks noGrp="1"/>
          </p:cNvSpPr>
          <p:nvPr>
            <p:ph type="title"/>
          </p:nvPr>
        </p:nvSpPr>
        <p:spPr>
          <a:xfrm>
            <a:off x="588263" y="457200"/>
            <a:ext cx="11018520" cy="553998"/>
          </a:xfrm>
        </p:spPr>
        <p:txBody>
          <a:bodyPr/>
          <a:lstStyle/>
          <a:p>
            <a:r>
              <a:rPr lang="en-US" dirty="0"/>
              <a:t>“Zen 2” microarchitecture</a:t>
            </a:r>
          </a:p>
        </p:txBody>
      </p:sp>
      <p:sp>
        <p:nvSpPr>
          <p:cNvPr id="4" name="Content Placeholder 3">
            <a:extLst>
              <a:ext uri="{FF2B5EF4-FFF2-40B4-BE49-F238E27FC236}">
                <a16:creationId xmlns:a16="http://schemas.microsoft.com/office/drawing/2014/main" id="{ABC6584D-6759-4A9C-88C9-610D1FD8032B}"/>
              </a:ext>
            </a:extLst>
          </p:cNvPr>
          <p:cNvSpPr>
            <a:spLocks noGrp="1"/>
          </p:cNvSpPr>
          <p:nvPr>
            <p:ph sz="quarter" idx="12"/>
          </p:nvPr>
        </p:nvSpPr>
        <p:spPr>
          <a:xfrm>
            <a:off x="584200" y="1435100"/>
            <a:ext cx="5211763" cy="3208058"/>
          </a:xfrm>
        </p:spPr>
        <p:txBody>
          <a:bodyPr/>
          <a:lstStyle/>
          <a:p>
            <a:r>
              <a:rPr lang="en-US" sz="2400" dirty="0"/>
              <a:t>“Zen 2” supports 2-way SMT and may run in either single-thread or dual-thread mode</a:t>
            </a:r>
          </a:p>
          <a:p>
            <a:pPr marL="274320" indent="-274320">
              <a:spcBef>
                <a:spcPts val="1440"/>
              </a:spcBef>
            </a:pPr>
            <a:r>
              <a:rPr lang="en-US" sz="2400" dirty="0"/>
              <a:t>Program thread select occurs during branch prediction and is typically done using round robin scheduling</a:t>
            </a:r>
          </a:p>
          <a:p>
            <a:r>
              <a:rPr lang="en-US" sz="2400" dirty="0"/>
              <a:t>Some resources within the core may be shared while in dual-thread mode</a:t>
            </a:r>
          </a:p>
        </p:txBody>
      </p:sp>
      <p:grpSp>
        <p:nvGrpSpPr>
          <p:cNvPr id="90" name="Group 89" descr="&quot;Zen 2&quot; microarchitecture diagram">
            <a:extLst>
              <a:ext uri="{FF2B5EF4-FFF2-40B4-BE49-F238E27FC236}">
                <a16:creationId xmlns:a16="http://schemas.microsoft.com/office/drawing/2014/main" id="{024FECF5-530A-4B55-8E25-97407C9A75F9}"/>
              </a:ext>
            </a:extLst>
          </p:cNvPr>
          <p:cNvGrpSpPr/>
          <p:nvPr/>
        </p:nvGrpSpPr>
        <p:grpSpPr>
          <a:xfrm>
            <a:off x="6486471" y="1435100"/>
            <a:ext cx="4898421" cy="4515126"/>
            <a:chOff x="726966" y="684045"/>
            <a:chExt cx="5626378" cy="5606413"/>
          </a:xfrm>
        </p:grpSpPr>
        <p:sp>
          <p:nvSpPr>
            <p:cNvPr id="91" name="Rounded Rectangle 67">
              <a:extLst>
                <a:ext uri="{FF2B5EF4-FFF2-40B4-BE49-F238E27FC236}">
                  <a16:creationId xmlns:a16="http://schemas.microsoft.com/office/drawing/2014/main" id="{7E73AB23-8BE9-447D-96C1-DD21E2A03640}"/>
                </a:ext>
              </a:extLst>
            </p:cNvPr>
            <p:cNvSpPr/>
            <p:nvPr/>
          </p:nvSpPr>
          <p:spPr bwMode="auto">
            <a:xfrm>
              <a:off x="1150438" y="5442204"/>
              <a:ext cx="3902423" cy="837993"/>
            </a:xfrm>
            <a:prstGeom prst="roundRect">
              <a:avLst/>
            </a:prstGeom>
            <a:solidFill>
              <a:srgbClr val="D31919">
                <a:lumMod val="20000"/>
                <a:lumOff val="80000"/>
              </a:srgbClr>
            </a:solidFill>
            <a:ln w="25400" algn="ctr">
              <a:noFill/>
              <a:round/>
              <a:headEnd/>
              <a:tailEnd/>
            </a:ln>
            <a:effectLst/>
          </p:spPr>
          <p:txBody>
            <a:bodyPr lIns="228600" tIns="45714" rIns="228600" bIns="45714" rtlCol="0"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a typeface="ＭＳ Ｐゴシック" pitchFamily="34" charset="-128"/>
                <a:cs typeface="Arial" charset="0"/>
              </a:endParaRPr>
            </a:p>
          </p:txBody>
        </p:sp>
        <p:sp>
          <p:nvSpPr>
            <p:cNvPr id="92" name="Rounded Rectangle 68">
              <a:extLst>
                <a:ext uri="{FF2B5EF4-FFF2-40B4-BE49-F238E27FC236}">
                  <a16:creationId xmlns:a16="http://schemas.microsoft.com/office/drawing/2014/main" id="{B3A66A6F-84FA-49C1-B48F-B1E2EC1867EA}"/>
                </a:ext>
              </a:extLst>
            </p:cNvPr>
            <p:cNvSpPr/>
            <p:nvPr/>
          </p:nvSpPr>
          <p:spPr bwMode="auto">
            <a:xfrm>
              <a:off x="4269683" y="2905089"/>
              <a:ext cx="2077571" cy="2441545"/>
            </a:xfrm>
            <a:prstGeom prst="roundRect">
              <a:avLst/>
            </a:prstGeom>
            <a:solidFill>
              <a:sysClr val="window" lastClr="FFFFFF">
                <a:lumMod val="85000"/>
              </a:sysClr>
            </a:solidFill>
            <a:ln w="25400" algn="ctr">
              <a:noFill/>
              <a:round/>
              <a:headEnd/>
              <a:tailEnd/>
            </a:ln>
            <a:effectLst/>
          </p:spPr>
          <p:txBody>
            <a:bodyPr lIns="228600" tIns="45714" rIns="228600" bIns="45714" rtlCol="0"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a typeface="ＭＳ Ｐゴシック" pitchFamily="34" charset="-128"/>
                <a:cs typeface="Arial" charset="0"/>
              </a:endParaRPr>
            </a:p>
          </p:txBody>
        </p:sp>
        <p:sp>
          <p:nvSpPr>
            <p:cNvPr id="93" name="Rounded Rectangle 69">
              <a:extLst>
                <a:ext uri="{FF2B5EF4-FFF2-40B4-BE49-F238E27FC236}">
                  <a16:creationId xmlns:a16="http://schemas.microsoft.com/office/drawing/2014/main" id="{FB791191-FC5E-4AA1-9966-14E15650580C}"/>
                </a:ext>
              </a:extLst>
            </p:cNvPr>
            <p:cNvSpPr/>
            <p:nvPr/>
          </p:nvSpPr>
          <p:spPr bwMode="auto">
            <a:xfrm>
              <a:off x="726966" y="2919600"/>
              <a:ext cx="3330087" cy="2441545"/>
            </a:xfrm>
            <a:prstGeom prst="roundRect">
              <a:avLst/>
            </a:prstGeom>
            <a:solidFill>
              <a:srgbClr val="0860A8">
                <a:lumMod val="40000"/>
                <a:lumOff val="60000"/>
              </a:srgbClr>
            </a:solidFill>
            <a:ln w="25400" algn="ctr">
              <a:noFill/>
              <a:round/>
              <a:headEnd/>
              <a:tailEnd/>
            </a:ln>
            <a:effectLst/>
          </p:spPr>
          <p:txBody>
            <a:bodyPr lIns="228600" tIns="45714" rIns="228600" bIns="45714" rtlCol="0"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a typeface="ＭＳ Ｐゴシック" pitchFamily="34" charset="-128"/>
                <a:cs typeface="Arial" charset="0"/>
              </a:endParaRPr>
            </a:p>
          </p:txBody>
        </p:sp>
        <p:sp>
          <p:nvSpPr>
            <p:cNvPr id="94" name="Rounded Rectangle 70">
              <a:extLst>
                <a:ext uri="{FF2B5EF4-FFF2-40B4-BE49-F238E27FC236}">
                  <a16:creationId xmlns:a16="http://schemas.microsoft.com/office/drawing/2014/main" id="{C13F18DB-88FB-4AFA-B181-83D6A7EB95B1}"/>
                </a:ext>
              </a:extLst>
            </p:cNvPr>
            <p:cNvSpPr/>
            <p:nvPr/>
          </p:nvSpPr>
          <p:spPr bwMode="auto">
            <a:xfrm>
              <a:off x="1118645" y="684045"/>
              <a:ext cx="5189741" cy="2150748"/>
            </a:xfrm>
            <a:prstGeom prst="roundRect">
              <a:avLst/>
            </a:prstGeom>
            <a:solidFill>
              <a:srgbClr val="D6F6F8"/>
            </a:solidFill>
            <a:ln w="25400" algn="ctr">
              <a:noFill/>
              <a:round/>
              <a:headEnd/>
              <a:tailEnd/>
            </a:ln>
            <a:effectLst/>
          </p:spPr>
          <p:txBody>
            <a:bodyPr lIns="228600" tIns="45714" rIns="228600" bIns="45714" rtlCol="0"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prstClr val="white"/>
                </a:solidFill>
                <a:effectLst/>
                <a:uLnTx/>
                <a:uFillTx/>
                <a:ea typeface="ＭＳ Ｐゴシック" pitchFamily="34" charset="-128"/>
                <a:cs typeface="Arial" charset="0"/>
              </a:endParaRPr>
            </a:p>
          </p:txBody>
        </p:sp>
        <p:sp>
          <p:nvSpPr>
            <p:cNvPr id="95" name="Rectangle 94">
              <a:extLst>
                <a:ext uri="{FF2B5EF4-FFF2-40B4-BE49-F238E27FC236}">
                  <a16:creationId xmlns:a16="http://schemas.microsoft.com/office/drawing/2014/main" id="{B0FEDC5D-795E-4F19-A93A-5FF981F4998F}"/>
                </a:ext>
              </a:extLst>
            </p:cNvPr>
            <p:cNvSpPr>
              <a:spLocks noChangeArrowheads="1"/>
            </p:cNvSpPr>
            <p:nvPr/>
          </p:nvSpPr>
          <p:spPr bwMode="auto">
            <a:xfrm>
              <a:off x="1248043" y="899149"/>
              <a:ext cx="1378194" cy="516197"/>
            </a:xfrm>
            <a:prstGeom prst="rect">
              <a:avLst/>
            </a:prstGeom>
            <a:solidFill>
              <a:srgbClr val="9650A0">
                <a:lumMod val="40000"/>
                <a:lumOff val="60000"/>
              </a:srgbClr>
            </a:solidFill>
            <a:ln w="25400">
              <a:noFill/>
              <a:round/>
              <a:headEnd/>
              <a:tailEnd/>
            </a:ln>
            <a:effectLst/>
          </p:spPr>
          <p:txBody>
            <a:bodyPr lIns="91440" tIns="45714" rIns="9144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ea typeface="ＭＳ Ｐゴシック" pitchFamily="34" charset="-128"/>
                  <a:cs typeface="ＭＳ Ｐゴシック" charset="0"/>
                </a:rPr>
                <a:t>32K ICACHE</a:t>
              </a:r>
            </a:p>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ea typeface="ＭＳ Ｐゴシック" pitchFamily="34" charset="-128"/>
                  <a:cs typeface="ＭＳ Ｐゴシック" charset="0"/>
                </a:rPr>
                <a:t>8 way</a:t>
              </a:r>
            </a:p>
          </p:txBody>
        </p:sp>
        <p:sp>
          <p:nvSpPr>
            <p:cNvPr id="96" name="Rectangle 95">
              <a:extLst>
                <a:ext uri="{FF2B5EF4-FFF2-40B4-BE49-F238E27FC236}">
                  <a16:creationId xmlns:a16="http://schemas.microsoft.com/office/drawing/2014/main" id="{D63D56AB-3096-4985-8CD0-99C00F7B4C14}"/>
                </a:ext>
              </a:extLst>
            </p:cNvPr>
            <p:cNvSpPr>
              <a:spLocks noChangeArrowheads="1"/>
            </p:cNvSpPr>
            <p:nvPr/>
          </p:nvSpPr>
          <p:spPr bwMode="auto">
            <a:xfrm>
              <a:off x="1246074" y="1656250"/>
              <a:ext cx="1380163" cy="578749"/>
            </a:xfrm>
            <a:prstGeom prst="rect">
              <a:avLst/>
            </a:prstGeom>
            <a:solidFill>
              <a:srgbClr val="F26522">
                <a:lumMod val="60000"/>
                <a:lumOff val="40000"/>
              </a:srgbClr>
            </a:solidFill>
            <a:ln w="25400">
              <a:noFill/>
              <a:round/>
              <a:headEnd/>
              <a:tailEnd/>
            </a:ln>
            <a:effectLst/>
          </p:spPr>
          <p:txBody>
            <a:bodyPr lIns="0" tIns="45714" rIns="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DECODE</a:t>
              </a:r>
            </a:p>
          </p:txBody>
        </p:sp>
        <p:sp>
          <p:nvSpPr>
            <p:cNvPr id="97" name="Rectangle 96">
              <a:extLst>
                <a:ext uri="{FF2B5EF4-FFF2-40B4-BE49-F238E27FC236}">
                  <a16:creationId xmlns:a16="http://schemas.microsoft.com/office/drawing/2014/main" id="{B983A0FA-3FB6-4DEB-960A-768247512106}"/>
                </a:ext>
              </a:extLst>
            </p:cNvPr>
            <p:cNvSpPr>
              <a:spLocks noChangeArrowheads="1"/>
            </p:cNvSpPr>
            <p:nvPr/>
          </p:nvSpPr>
          <p:spPr bwMode="auto">
            <a:xfrm>
              <a:off x="3212102" y="2332502"/>
              <a:ext cx="1465295" cy="324496"/>
            </a:xfrm>
            <a:prstGeom prst="rect">
              <a:avLst/>
            </a:prstGeom>
            <a:solidFill>
              <a:srgbClr val="FFC000">
                <a:alpha val="50000"/>
              </a:srgbClr>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Micro-op Queue</a:t>
              </a:r>
            </a:p>
          </p:txBody>
        </p:sp>
        <p:sp>
          <p:nvSpPr>
            <p:cNvPr id="98" name="TextBox 97">
              <a:extLst>
                <a:ext uri="{FF2B5EF4-FFF2-40B4-BE49-F238E27FC236}">
                  <a16:creationId xmlns:a16="http://schemas.microsoft.com/office/drawing/2014/main" id="{35E8A9B2-F9CA-4364-8CF8-2DB725BD79AF}"/>
                </a:ext>
              </a:extLst>
            </p:cNvPr>
            <p:cNvSpPr txBox="1"/>
            <p:nvPr/>
          </p:nvSpPr>
          <p:spPr>
            <a:xfrm>
              <a:off x="1833867" y="2248123"/>
              <a:ext cx="1493882" cy="306704"/>
            </a:xfrm>
            <a:prstGeom prst="rect">
              <a:avLst/>
            </a:prstGeom>
            <a:noFill/>
          </p:spPr>
          <p:txBody>
            <a:bodyPr wrap="square">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ea typeface="ＭＳ Ｐゴシック" pitchFamily="34" charset="-128"/>
                  <a:cs typeface="Arial" charset="0"/>
                </a:rPr>
                <a:t>4 instructions/cycle</a:t>
              </a:r>
            </a:p>
          </p:txBody>
        </p:sp>
        <p:sp>
          <p:nvSpPr>
            <p:cNvPr id="99" name="Rectangle 98">
              <a:extLst>
                <a:ext uri="{FF2B5EF4-FFF2-40B4-BE49-F238E27FC236}">
                  <a16:creationId xmlns:a16="http://schemas.microsoft.com/office/drawing/2014/main" id="{1BDF34D3-79E8-4E11-A72E-B1B3D0AAE871}"/>
                </a:ext>
              </a:extLst>
            </p:cNvPr>
            <p:cNvSpPr>
              <a:spLocks noChangeArrowheads="1"/>
            </p:cNvSpPr>
            <p:nvPr/>
          </p:nvSpPr>
          <p:spPr bwMode="auto">
            <a:xfrm>
              <a:off x="5197553" y="5452465"/>
              <a:ext cx="1155791" cy="837993"/>
            </a:xfrm>
            <a:prstGeom prst="rect">
              <a:avLst/>
            </a:prstGeom>
            <a:solidFill>
              <a:srgbClr val="29FFB8"/>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512K L2 (I+D)CACHE </a:t>
              </a:r>
            </a:p>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8 way</a:t>
              </a:r>
            </a:p>
          </p:txBody>
        </p:sp>
        <p:sp>
          <p:nvSpPr>
            <p:cNvPr id="100" name="Rectangle 99">
              <a:extLst>
                <a:ext uri="{FF2B5EF4-FFF2-40B4-BE49-F238E27FC236}">
                  <a16:creationId xmlns:a16="http://schemas.microsoft.com/office/drawing/2014/main" id="{5508C75A-2E69-45AE-A178-FEC0F2AA7530}"/>
                </a:ext>
              </a:extLst>
            </p:cNvPr>
            <p:cNvSpPr>
              <a:spLocks noChangeArrowheads="1"/>
            </p:cNvSpPr>
            <p:nvPr/>
          </p:nvSpPr>
          <p:spPr bwMode="auto">
            <a:xfrm>
              <a:off x="878314" y="3182705"/>
              <a:ext cx="2980563" cy="368086"/>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ea typeface="ＭＳ Ｐゴシック" pitchFamily="34" charset="-128"/>
                  <a:cs typeface="ＭＳ Ｐゴシック" charset="0"/>
                </a:rPr>
                <a:t>Integer Rename</a:t>
              </a:r>
            </a:p>
          </p:txBody>
        </p:sp>
        <p:sp>
          <p:nvSpPr>
            <p:cNvPr id="101" name="Rectangle 100">
              <a:extLst>
                <a:ext uri="{FF2B5EF4-FFF2-40B4-BE49-F238E27FC236}">
                  <a16:creationId xmlns:a16="http://schemas.microsoft.com/office/drawing/2014/main" id="{DD1681F4-4CB3-4D2E-AB46-ECA84A77B6DE}"/>
                </a:ext>
              </a:extLst>
            </p:cNvPr>
            <p:cNvSpPr>
              <a:spLocks noChangeArrowheads="1"/>
            </p:cNvSpPr>
            <p:nvPr/>
          </p:nvSpPr>
          <p:spPr bwMode="auto">
            <a:xfrm>
              <a:off x="889993" y="4462488"/>
              <a:ext cx="2980900" cy="297202"/>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Integer Physical Register File</a:t>
              </a:r>
            </a:p>
          </p:txBody>
        </p:sp>
        <p:sp>
          <p:nvSpPr>
            <p:cNvPr id="102" name="Rectangle 101">
              <a:extLst>
                <a:ext uri="{FF2B5EF4-FFF2-40B4-BE49-F238E27FC236}">
                  <a16:creationId xmlns:a16="http://schemas.microsoft.com/office/drawing/2014/main" id="{EA8287CE-398B-46F4-A527-6A6C59106E03}"/>
                </a:ext>
              </a:extLst>
            </p:cNvPr>
            <p:cNvSpPr>
              <a:spLocks noChangeArrowheads="1"/>
            </p:cNvSpPr>
            <p:nvPr/>
          </p:nvSpPr>
          <p:spPr bwMode="auto">
            <a:xfrm>
              <a:off x="2497360" y="5607603"/>
              <a:ext cx="1247958" cy="517068"/>
            </a:xfrm>
            <a:prstGeom prst="rect">
              <a:avLst/>
            </a:prstGeom>
            <a:solidFill>
              <a:srgbClr val="ADB1D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LOAD/STORE</a:t>
              </a:r>
            </a:p>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QUEUES</a:t>
              </a:r>
            </a:p>
          </p:txBody>
        </p:sp>
        <p:sp>
          <p:nvSpPr>
            <p:cNvPr id="103" name="Rectangle 102">
              <a:extLst>
                <a:ext uri="{FF2B5EF4-FFF2-40B4-BE49-F238E27FC236}">
                  <a16:creationId xmlns:a16="http://schemas.microsoft.com/office/drawing/2014/main" id="{1C97CAA6-ECDF-499C-AACB-7A608C98A755}"/>
                </a:ext>
              </a:extLst>
            </p:cNvPr>
            <p:cNvSpPr>
              <a:spLocks noChangeArrowheads="1"/>
            </p:cNvSpPr>
            <p:nvPr/>
          </p:nvSpPr>
          <p:spPr bwMode="auto">
            <a:xfrm>
              <a:off x="3847666" y="5610503"/>
              <a:ext cx="1121541" cy="521918"/>
            </a:xfrm>
            <a:prstGeom prst="rect">
              <a:avLst/>
            </a:prstGeom>
            <a:solidFill>
              <a:srgbClr val="ADB1D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32K DCACHE</a:t>
              </a:r>
            </a:p>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8 way</a:t>
              </a:r>
            </a:p>
          </p:txBody>
        </p:sp>
        <p:sp>
          <p:nvSpPr>
            <p:cNvPr id="104" name="Rectangle 103">
              <a:extLst>
                <a:ext uri="{FF2B5EF4-FFF2-40B4-BE49-F238E27FC236}">
                  <a16:creationId xmlns:a16="http://schemas.microsoft.com/office/drawing/2014/main" id="{3AA2B668-8F99-40C1-98C4-5942EA937B7E}"/>
                </a:ext>
              </a:extLst>
            </p:cNvPr>
            <p:cNvSpPr>
              <a:spLocks noChangeArrowheads="1"/>
            </p:cNvSpPr>
            <p:nvPr/>
          </p:nvSpPr>
          <p:spPr bwMode="auto">
            <a:xfrm>
              <a:off x="4336623" y="3221672"/>
              <a:ext cx="1906656" cy="324854"/>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Floating Point Rename</a:t>
              </a:r>
            </a:p>
          </p:txBody>
        </p:sp>
        <p:sp>
          <p:nvSpPr>
            <p:cNvPr id="105" name="Rectangle 104">
              <a:extLst>
                <a:ext uri="{FF2B5EF4-FFF2-40B4-BE49-F238E27FC236}">
                  <a16:creationId xmlns:a16="http://schemas.microsoft.com/office/drawing/2014/main" id="{3E39A279-74B8-4CAF-9EDC-96B99F6EA4B7}"/>
                </a:ext>
              </a:extLst>
            </p:cNvPr>
            <p:cNvSpPr>
              <a:spLocks noChangeArrowheads="1"/>
            </p:cNvSpPr>
            <p:nvPr/>
          </p:nvSpPr>
          <p:spPr bwMode="auto">
            <a:xfrm>
              <a:off x="4370678" y="3785746"/>
              <a:ext cx="1860934" cy="435196"/>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sp>
          <p:nvSpPr>
            <p:cNvPr id="106" name="Rectangle 105">
              <a:extLst>
                <a:ext uri="{FF2B5EF4-FFF2-40B4-BE49-F238E27FC236}">
                  <a16:creationId xmlns:a16="http://schemas.microsoft.com/office/drawing/2014/main" id="{C5D0D510-C024-4507-9651-2C4729687AA6}"/>
                </a:ext>
              </a:extLst>
            </p:cNvPr>
            <p:cNvSpPr>
              <a:spLocks noChangeArrowheads="1"/>
            </p:cNvSpPr>
            <p:nvPr/>
          </p:nvSpPr>
          <p:spPr bwMode="auto">
            <a:xfrm>
              <a:off x="4378705" y="4462488"/>
              <a:ext cx="1852907" cy="297202"/>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FP Register File</a:t>
              </a:r>
            </a:p>
          </p:txBody>
        </p:sp>
        <p:sp>
          <p:nvSpPr>
            <p:cNvPr id="107" name="Rectangle 106">
              <a:extLst>
                <a:ext uri="{FF2B5EF4-FFF2-40B4-BE49-F238E27FC236}">
                  <a16:creationId xmlns:a16="http://schemas.microsoft.com/office/drawing/2014/main" id="{B75489E8-837D-468A-BB18-E4B5762E6F5F}"/>
                </a:ext>
              </a:extLst>
            </p:cNvPr>
            <p:cNvSpPr>
              <a:spLocks noChangeArrowheads="1"/>
            </p:cNvSpPr>
            <p:nvPr/>
          </p:nvSpPr>
          <p:spPr bwMode="auto">
            <a:xfrm>
              <a:off x="4913133" y="4937098"/>
              <a:ext cx="376591" cy="279708"/>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ADD</a:t>
              </a:r>
            </a:p>
          </p:txBody>
        </p:sp>
        <p:sp>
          <p:nvSpPr>
            <p:cNvPr id="108" name="Rectangle 107">
              <a:extLst>
                <a:ext uri="{FF2B5EF4-FFF2-40B4-BE49-F238E27FC236}">
                  <a16:creationId xmlns:a16="http://schemas.microsoft.com/office/drawing/2014/main" id="{73761B19-07A5-4734-AE5F-101A464F40E0}"/>
                </a:ext>
              </a:extLst>
            </p:cNvPr>
            <p:cNvSpPr>
              <a:spLocks noChangeArrowheads="1"/>
            </p:cNvSpPr>
            <p:nvPr/>
          </p:nvSpPr>
          <p:spPr bwMode="auto">
            <a:xfrm>
              <a:off x="5408663" y="4927334"/>
              <a:ext cx="376591" cy="280619"/>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MUL</a:t>
              </a:r>
            </a:p>
          </p:txBody>
        </p:sp>
        <p:sp>
          <p:nvSpPr>
            <p:cNvPr id="109" name="Rectangle 108">
              <a:extLst>
                <a:ext uri="{FF2B5EF4-FFF2-40B4-BE49-F238E27FC236}">
                  <a16:creationId xmlns:a16="http://schemas.microsoft.com/office/drawing/2014/main" id="{AFC80D28-28BC-445D-89DD-91FCEA16474E}"/>
                </a:ext>
              </a:extLst>
            </p:cNvPr>
            <p:cNvSpPr>
              <a:spLocks noChangeArrowheads="1"/>
            </p:cNvSpPr>
            <p:nvPr/>
          </p:nvSpPr>
          <p:spPr bwMode="auto">
            <a:xfrm>
              <a:off x="5866688" y="4930600"/>
              <a:ext cx="376591" cy="277353"/>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ADD</a:t>
              </a:r>
            </a:p>
          </p:txBody>
        </p:sp>
        <p:sp>
          <p:nvSpPr>
            <p:cNvPr id="110" name="Rectangle 109">
              <a:extLst>
                <a:ext uri="{FF2B5EF4-FFF2-40B4-BE49-F238E27FC236}">
                  <a16:creationId xmlns:a16="http://schemas.microsoft.com/office/drawing/2014/main" id="{36EC86DE-D7D6-4A6E-AD9A-6ADD4C49F0B0}"/>
                </a:ext>
              </a:extLst>
            </p:cNvPr>
            <p:cNvSpPr>
              <a:spLocks noChangeArrowheads="1"/>
            </p:cNvSpPr>
            <p:nvPr/>
          </p:nvSpPr>
          <p:spPr bwMode="auto">
            <a:xfrm>
              <a:off x="4431669" y="4938615"/>
              <a:ext cx="376591" cy="278921"/>
            </a:xfrm>
            <a:prstGeom prst="rect">
              <a:avLst/>
            </a:prstGeom>
            <a:solidFill>
              <a:srgbClr val="FFFF99"/>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MUL</a:t>
              </a:r>
            </a:p>
          </p:txBody>
        </p:sp>
        <p:grpSp>
          <p:nvGrpSpPr>
            <p:cNvPr id="111" name="Group 110">
              <a:extLst>
                <a:ext uri="{FF2B5EF4-FFF2-40B4-BE49-F238E27FC236}">
                  <a16:creationId xmlns:a16="http://schemas.microsoft.com/office/drawing/2014/main" id="{F196F4BF-4EEC-47FD-BBEC-E9719AE1AB28}"/>
                </a:ext>
              </a:extLst>
            </p:cNvPr>
            <p:cNvGrpSpPr/>
            <p:nvPr/>
          </p:nvGrpSpPr>
          <p:grpSpPr>
            <a:xfrm>
              <a:off x="885535" y="3550790"/>
              <a:ext cx="385507" cy="1671379"/>
              <a:chOff x="987017" y="3550790"/>
              <a:chExt cx="385507" cy="1671379"/>
            </a:xfrm>
          </p:grpSpPr>
          <p:sp>
            <p:nvSpPr>
              <p:cNvPr id="172" name="Down Arrow 96">
                <a:extLst>
                  <a:ext uri="{FF2B5EF4-FFF2-40B4-BE49-F238E27FC236}">
                    <a16:creationId xmlns:a16="http://schemas.microsoft.com/office/drawing/2014/main" id="{01A5E53B-0416-4B94-A75F-10CD2B091F7A}"/>
                  </a:ext>
                </a:extLst>
              </p:cNvPr>
              <p:cNvSpPr>
                <a:spLocks noChangeArrowheads="1"/>
              </p:cNvSpPr>
              <p:nvPr/>
            </p:nvSpPr>
            <p:spPr bwMode="auto">
              <a:xfrm>
                <a:off x="1089629" y="3550790"/>
                <a:ext cx="180282" cy="221761"/>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73" name="Rectangle 172">
                <a:extLst>
                  <a:ext uri="{FF2B5EF4-FFF2-40B4-BE49-F238E27FC236}">
                    <a16:creationId xmlns:a16="http://schemas.microsoft.com/office/drawing/2014/main" id="{6DC615A8-B889-44C3-9BB0-9788CEA8CAB9}"/>
                  </a:ext>
                </a:extLst>
              </p:cNvPr>
              <p:cNvSpPr>
                <a:spLocks noChangeArrowheads="1"/>
              </p:cNvSpPr>
              <p:nvPr/>
            </p:nvSpPr>
            <p:spPr bwMode="auto">
              <a:xfrm>
                <a:off x="987017"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sp>
            <p:nvSpPr>
              <p:cNvPr id="174" name="Rectangle 173">
                <a:extLst>
                  <a:ext uri="{FF2B5EF4-FFF2-40B4-BE49-F238E27FC236}">
                    <a16:creationId xmlns:a16="http://schemas.microsoft.com/office/drawing/2014/main" id="{175280E1-69B0-4D0A-B50F-B51291979802}"/>
                  </a:ext>
                </a:extLst>
              </p:cNvPr>
              <p:cNvSpPr>
                <a:spLocks noChangeArrowheads="1"/>
              </p:cNvSpPr>
              <p:nvPr/>
            </p:nvSpPr>
            <p:spPr bwMode="auto">
              <a:xfrm>
                <a:off x="991475" y="4937098"/>
                <a:ext cx="376591"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ALU</a:t>
                </a:r>
              </a:p>
            </p:txBody>
          </p:sp>
          <p:sp>
            <p:nvSpPr>
              <p:cNvPr id="175" name="Down Arrow 97">
                <a:extLst>
                  <a:ext uri="{FF2B5EF4-FFF2-40B4-BE49-F238E27FC236}">
                    <a16:creationId xmlns:a16="http://schemas.microsoft.com/office/drawing/2014/main" id="{9B6EE973-6CC7-4F8F-957E-C43E951CA4AB}"/>
                  </a:ext>
                </a:extLst>
              </p:cNvPr>
              <p:cNvSpPr>
                <a:spLocks noChangeArrowheads="1"/>
              </p:cNvSpPr>
              <p:nvPr/>
            </p:nvSpPr>
            <p:spPr bwMode="auto">
              <a:xfrm>
                <a:off x="1065591" y="4256253"/>
                <a:ext cx="228358" cy="680845"/>
              </a:xfrm>
              <a:prstGeom prst="downArrow">
                <a:avLst>
                  <a:gd name="adj1" fmla="val 50000"/>
                  <a:gd name="adj2" fmla="val 49993"/>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grpSp>
        <p:sp>
          <p:nvSpPr>
            <p:cNvPr id="112" name="Down Arrow 103">
              <a:extLst>
                <a:ext uri="{FF2B5EF4-FFF2-40B4-BE49-F238E27FC236}">
                  <a16:creationId xmlns:a16="http://schemas.microsoft.com/office/drawing/2014/main" id="{F37ED73D-FE24-4718-A385-39BBEDF9E21B}"/>
                </a:ext>
              </a:extLst>
            </p:cNvPr>
            <p:cNvSpPr>
              <a:spLocks noChangeArrowheads="1"/>
            </p:cNvSpPr>
            <p:nvPr/>
          </p:nvSpPr>
          <p:spPr bwMode="auto">
            <a:xfrm>
              <a:off x="4502106" y="4226056"/>
              <a:ext cx="228358" cy="708505"/>
            </a:xfrm>
            <a:prstGeom prst="downArrow">
              <a:avLst>
                <a:gd name="adj1" fmla="val 50000"/>
                <a:gd name="adj2" fmla="val 49993"/>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13" name="Down Arrow 104">
              <a:extLst>
                <a:ext uri="{FF2B5EF4-FFF2-40B4-BE49-F238E27FC236}">
                  <a16:creationId xmlns:a16="http://schemas.microsoft.com/office/drawing/2014/main" id="{D8DC0213-0880-4208-B4A6-505CCB2961C0}"/>
                </a:ext>
              </a:extLst>
            </p:cNvPr>
            <p:cNvSpPr>
              <a:spLocks noChangeArrowheads="1"/>
            </p:cNvSpPr>
            <p:nvPr/>
          </p:nvSpPr>
          <p:spPr bwMode="auto">
            <a:xfrm>
              <a:off x="4977791" y="4227574"/>
              <a:ext cx="230363" cy="708504"/>
            </a:xfrm>
            <a:prstGeom prst="downArrow">
              <a:avLst>
                <a:gd name="adj1" fmla="val 50000"/>
                <a:gd name="adj2" fmla="val 49994"/>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14" name="Down Arrow 105">
              <a:extLst>
                <a:ext uri="{FF2B5EF4-FFF2-40B4-BE49-F238E27FC236}">
                  <a16:creationId xmlns:a16="http://schemas.microsoft.com/office/drawing/2014/main" id="{527CCE1C-69E2-4671-A446-029856AE29DA}"/>
                </a:ext>
              </a:extLst>
            </p:cNvPr>
            <p:cNvSpPr>
              <a:spLocks noChangeArrowheads="1"/>
            </p:cNvSpPr>
            <p:nvPr/>
          </p:nvSpPr>
          <p:spPr bwMode="auto">
            <a:xfrm>
              <a:off x="5455481" y="4220190"/>
              <a:ext cx="228358" cy="709501"/>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15" name="Down Arrow 106">
              <a:extLst>
                <a:ext uri="{FF2B5EF4-FFF2-40B4-BE49-F238E27FC236}">
                  <a16:creationId xmlns:a16="http://schemas.microsoft.com/office/drawing/2014/main" id="{63DBD3FB-0A2D-4CD9-A563-7C5C39DD9170}"/>
                </a:ext>
              </a:extLst>
            </p:cNvPr>
            <p:cNvSpPr>
              <a:spLocks noChangeArrowheads="1"/>
            </p:cNvSpPr>
            <p:nvPr/>
          </p:nvSpPr>
          <p:spPr bwMode="auto">
            <a:xfrm>
              <a:off x="5931167" y="4218867"/>
              <a:ext cx="228358" cy="709501"/>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16" name="TextBox 115">
              <a:extLst>
                <a:ext uri="{FF2B5EF4-FFF2-40B4-BE49-F238E27FC236}">
                  <a16:creationId xmlns:a16="http://schemas.microsoft.com/office/drawing/2014/main" id="{9C2DCCC6-C730-4EC9-9EE5-9D34DEDF4B8B}"/>
                </a:ext>
              </a:extLst>
            </p:cNvPr>
            <p:cNvSpPr txBox="1"/>
            <p:nvPr/>
          </p:nvSpPr>
          <p:spPr>
            <a:xfrm>
              <a:off x="1237861" y="5607432"/>
              <a:ext cx="1224384" cy="536732"/>
            </a:xfrm>
            <a:prstGeom prst="rect">
              <a:avLst/>
            </a:prstGeom>
            <a:noFill/>
          </p:spPr>
          <p:txBody>
            <a:bodyPr wrap="square" lIns="0" rIns="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prstClr val="black"/>
                  </a:solidFill>
                  <a:effectLst/>
                  <a:uLnTx/>
                  <a:uFillTx/>
                  <a:ea typeface="ＭＳ Ｐゴシック" pitchFamily="34" charset="-128"/>
                  <a:cs typeface="Arial" charset="0"/>
                </a:rPr>
                <a:t>2 loads + 1 store per cycle</a:t>
              </a:r>
            </a:p>
          </p:txBody>
        </p:sp>
        <p:sp>
          <p:nvSpPr>
            <p:cNvPr id="117" name="Right Arrow 110">
              <a:extLst>
                <a:ext uri="{FF2B5EF4-FFF2-40B4-BE49-F238E27FC236}">
                  <a16:creationId xmlns:a16="http://schemas.microsoft.com/office/drawing/2014/main" id="{44381DCA-FE40-46D2-A137-2642F3CEF6EC}"/>
                </a:ext>
              </a:extLst>
            </p:cNvPr>
            <p:cNvSpPr>
              <a:spLocks noChangeArrowheads="1"/>
            </p:cNvSpPr>
            <p:nvPr/>
          </p:nvSpPr>
          <p:spPr bwMode="auto">
            <a:xfrm>
              <a:off x="3745318" y="5815055"/>
              <a:ext cx="106451" cy="147084"/>
            </a:xfrm>
            <a:prstGeom prst="rightArrow">
              <a:avLst>
                <a:gd name="adj1" fmla="val 50000"/>
                <a:gd name="adj2" fmla="val 50000"/>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18" name="Rectangle 117">
              <a:extLst>
                <a:ext uri="{FF2B5EF4-FFF2-40B4-BE49-F238E27FC236}">
                  <a16:creationId xmlns:a16="http://schemas.microsoft.com/office/drawing/2014/main" id="{65082822-83CE-4B7A-BF7B-58BCF3E7B93D}"/>
                </a:ext>
              </a:extLst>
            </p:cNvPr>
            <p:cNvSpPr>
              <a:spLocks noChangeArrowheads="1"/>
            </p:cNvSpPr>
            <p:nvPr/>
          </p:nvSpPr>
          <p:spPr bwMode="auto">
            <a:xfrm>
              <a:off x="4730464" y="894289"/>
              <a:ext cx="1452946" cy="520640"/>
            </a:xfrm>
            <a:prstGeom prst="rect">
              <a:avLst/>
            </a:prstGeom>
            <a:solidFill>
              <a:srgbClr val="A6CE39">
                <a:lumMod val="60000"/>
                <a:lumOff val="40000"/>
              </a:srgbClr>
            </a:solidFill>
            <a:ln w="25400">
              <a:noFill/>
              <a:round/>
              <a:headEnd/>
              <a:tailEnd/>
            </a:ln>
            <a:effectLst/>
          </p:spPr>
          <p:txBody>
            <a:bodyPr lIns="182880" tIns="45714" rIns="18288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BRANCH PREDICTION</a:t>
              </a:r>
            </a:p>
          </p:txBody>
        </p:sp>
        <p:sp>
          <p:nvSpPr>
            <p:cNvPr id="119" name="TextBox 118">
              <a:extLst>
                <a:ext uri="{FF2B5EF4-FFF2-40B4-BE49-F238E27FC236}">
                  <a16:creationId xmlns:a16="http://schemas.microsoft.com/office/drawing/2014/main" id="{79C2A430-9D2D-4652-904F-94A9D71E8C19}"/>
                </a:ext>
              </a:extLst>
            </p:cNvPr>
            <p:cNvSpPr txBox="1"/>
            <p:nvPr/>
          </p:nvSpPr>
          <p:spPr>
            <a:xfrm>
              <a:off x="2677986" y="2609605"/>
              <a:ext cx="1390190" cy="306704"/>
            </a:xfrm>
            <a:prstGeom prst="rect">
              <a:avLst/>
            </a:prstGeom>
            <a:noFill/>
          </p:spPr>
          <p:txBody>
            <a:bodyPr wrap="square">
              <a:spAutoFit/>
            </a:bodyPr>
            <a:lstStyle>
              <a:defPPr>
                <a:defRPr lang="en-US"/>
              </a:defPPr>
              <a:lvl1pPr algn="ctr">
                <a:defRPr sz="1050">
                  <a:solidFill>
                    <a:prstClr val="black"/>
                  </a:solidFill>
                  <a:latin typeface="Arial" pitchFamily="34" charset="0"/>
                  <a:ea typeface="ＭＳ Ｐゴシック" pitchFamily="34" charset="-128"/>
                </a:defRPr>
              </a:lvl1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n-lt"/>
                  <a:ea typeface="ＭＳ Ｐゴシック" pitchFamily="34" charset="-128"/>
                  <a:cs typeface="Arial" charset="0"/>
                </a:rPr>
                <a:t>6 ops dispatched</a:t>
              </a:r>
            </a:p>
          </p:txBody>
        </p:sp>
        <p:sp>
          <p:nvSpPr>
            <p:cNvPr id="120" name="Left-Right Arrow 115">
              <a:extLst>
                <a:ext uri="{FF2B5EF4-FFF2-40B4-BE49-F238E27FC236}">
                  <a16:creationId xmlns:a16="http://schemas.microsoft.com/office/drawing/2014/main" id="{9FD0E0B6-0BB3-45D7-B87B-4456DC8510EE}"/>
                </a:ext>
              </a:extLst>
            </p:cNvPr>
            <p:cNvSpPr/>
            <p:nvPr/>
          </p:nvSpPr>
          <p:spPr bwMode="auto">
            <a:xfrm>
              <a:off x="4943367" y="5793078"/>
              <a:ext cx="264787" cy="169061"/>
            </a:xfrm>
            <a:prstGeom prst="leftRightArrow">
              <a:avLst/>
            </a:prstGeom>
            <a:solidFill>
              <a:srgbClr val="FC6500">
                <a:lumMod val="40000"/>
                <a:lumOff val="60000"/>
              </a:srgbClr>
            </a:solidFill>
            <a:ln w="25400" cap="flat" cmpd="sng" algn="ctr">
              <a:solidFill>
                <a:srgbClr val="FC6500">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prstClr val="white"/>
                </a:solidFill>
                <a:effectLst/>
                <a:uLnTx/>
                <a:uFillTx/>
                <a:cs typeface="Arial" charset="0"/>
              </a:endParaRPr>
            </a:p>
          </p:txBody>
        </p:sp>
        <p:sp>
          <p:nvSpPr>
            <p:cNvPr id="121" name="Down Arrow 116">
              <a:extLst>
                <a:ext uri="{FF2B5EF4-FFF2-40B4-BE49-F238E27FC236}">
                  <a16:creationId xmlns:a16="http://schemas.microsoft.com/office/drawing/2014/main" id="{FA9F06C1-3CF7-40BF-9690-6E106331407B}"/>
                </a:ext>
              </a:extLst>
            </p:cNvPr>
            <p:cNvSpPr/>
            <p:nvPr/>
          </p:nvSpPr>
          <p:spPr>
            <a:xfrm>
              <a:off x="1876951" y="1406039"/>
              <a:ext cx="145861" cy="244642"/>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2" name="L-Shape 121">
              <a:extLst>
                <a:ext uri="{FF2B5EF4-FFF2-40B4-BE49-F238E27FC236}">
                  <a16:creationId xmlns:a16="http://schemas.microsoft.com/office/drawing/2014/main" id="{7EE9575A-DE2D-40A1-B147-6ED3DA83541D}"/>
                </a:ext>
              </a:extLst>
            </p:cNvPr>
            <p:cNvSpPr/>
            <p:nvPr/>
          </p:nvSpPr>
          <p:spPr>
            <a:xfrm>
              <a:off x="1902365" y="2234999"/>
              <a:ext cx="1143491" cy="303304"/>
            </a:xfrm>
            <a:prstGeom prst="corner">
              <a:avLst>
                <a:gd name="adj1" fmla="val 22702"/>
                <a:gd name="adj2" fmla="val 23866"/>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3" name="Down Arrow 118">
              <a:extLst>
                <a:ext uri="{FF2B5EF4-FFF2-40B4-BE49-F238E27FC236}">
                  <a16:creationId xmlns:a16="http://schemas.microsoft.com/office/drawing/2014/main" id="{AD6B37C8-5134-4E0E-ABB0-570E44397BC5}"/>
                </a:ext>
              </a:extLst>
            </p:cNvPr>
            <p:cNvSpPr/>
            <p:nvPr/>
          </p:nvSpPr>
          <p:spPr>
            <a:xfrm rot="16200000">
              <a:off x="3013839" y="2375652"/>
              <a:ext cx="141329" cy="255196"/>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4" name="Down Arrow 119">
              <a:extLst>
                <a:ext uri="{FF2B5EF4-FFF2-40B4-BE49-F238E27FC236}">
                  <a16:creationId xmlns:a16="http://schemas.microsoft.com/office/drawing/2014/main" id="{C7423AB2-6C53-4973-93A8-2BFC9EF346BC}"/>
                </a:ext>
              </a:extLst>
            </p:cNvPr>
            <p:cNvSpPr/>
            <p:nvPr/>
          </p:nvSpPr>
          <p:spPr>
            <a:xfrm rot="5400000">
              <a:off x="3595612" y="90678"/>
              <a:ext cx="165478" cy="2104228"/>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5" name="Down Arrow 120">
              <a:extLst>
                <a:ext uri="{FF2B5EF4-FFF2-40B4-BE49-F238E27FC236}">
                  <a16:creationId xmlns:a16="http://schemas.microsoft.com/office/drawing/2014/main" id="{D945240A-9DD9-4DB5-B076-692CEEEF1AFE}"/>
                </a:ext>
              </a:extLst>
            </p:cNvPr>
            <p:cNvSpPr/>
            <p:nvPr/>
          </p:nvSpPr>
          <p:spPr>
            <a:xfrm>
              <a:off x="5408663" y="1411968"/>
              <a:ext cx="145861" cy="244642"/>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6" name="Rectangle 125">
              <a:extLst>
                <a:ext uri="{FF2B5EF4-FFF2-40B4-BE49-F238E27FC236}">
                  <a16:creationId xmlns:a16="http://schemas.microsoft.com/office/drawing/2014/main" id="{1F3AF6B5-8317-48B7-BB07-0274DA1368E2}"/>
                </a:ext>
              </a:extLst>
            </p:cNvPr>
            <p:cNvSpPr>
              <a:spLocks noChangeArrowheads="1"/>
            </p:cNvSpPr>
            <p:nvPr/>
          </p:nvSpPr>
          <p:spPr bwMode="auto">
            <a:xfrm>
              <a:off x="4730465" y="1634925"/>
              <a:ext cx="1452946" cy="578749"/>
            </a:xfrm>
            <a:prstGeom prst="rect">
              <a:avLst/>
            </a:prstGeom>
            <a:solidFill>
              <a:sysClr val="window" lastClr="FFFFFF">
                <a:lumMod val="75000"/>
              </a:sysClr>
            </a:solidFill>
            <a:ln w="25400">
              <a:noFill/>
              <a:round/>
              <a:headEnd/>
              <a:tailEnd/>
            </a:ln>
            <a:effectLst/>
          </p:spPr>
          <p:txBody>
            <a:bodyPr lIns="0" tIns="45714" rIns="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OP CACHE</a:t>
              </a:r>
            </a:p>
          </p:txBody>
        </p:sp>
        <p:sp>
          <p:nvSpPr>
            <p:cNvPr id="127" name="L-Shape 126">
              <a:extLst>
                <a:ext uri="{FF2B5EF4-FFF2-40B4-BE49-F238E27FC236}">
                  <a16:creationId xmlns:a16="http://schemas.microsoft.com/office/drawing/2014/main" id="{AE6E338D-282A-4BA3-AD17-2F8E3C503AE9}"/>
                </a:ext>
              </a:extLst>
            </p:cNvPr>
            <p:cNvSpPr/>
            <p:nvPr/>
          </p:nvSpPr>
          <p:spPr>
            <a:xfrm flipH="1">
              <a:off x="4813003" y="2212966"/>
              <a:ext cx="665321" cy="325338"/>
            </a:xfrm>
            <a:prstGeom prst="corner">
              <a:avLst>
                <a:gd name="adj1" fmla="val 21129"/>
                <a:gd name="adj2" fmla="val 21136"/>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8" name="Down Arrow 123">
              <a:extLst>
                <a:ext uri="{FF2B5EF4-FFF2-40B4-BE49-F238E27FC236}">
                  <a16:creationId xmlns:a16="http://schemas.microsoft.com/office/drawing/2014/main" id="{53D9E3BF-8692-4002-802A-372B1233F999}"/>
                </a:ext>
              </a:extLst>
            </p:cNvPr>
            <p:cNvSpPr/>
            <p:nvPr/>
          </p:nvSpPr>
          <p:spPr>
            <a:xfrm rot="5400000" flipH="1">
              <a:off x="4734330" y="2376070"/>
              <a:ext cx="141329" cy="255196"/>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29" name="L-Shape 128">
              <a:extLst>
                <a:ext uri="{FF2B5EF4-FFF2-40B4-BE49-F238E27FC236}">
                  <a16:creationId xmlns:a16="http://schemas.microsoft.com/office/drawing/2014/main" id="{0EFCE626-3561-493D-91B9-5248BE1692D1}"/>
                </a:ext>
              </a:extLst>
            </p:cNvPr>
            <p:cNvSpPr/>
            <p:nvPr/>
          </p:nvSpPr>
          <p:spPr>
            <a:xfrm>
              <a:off x="3926947" y="2661415"/>
              <a:ext cx="1317327" cy="393415"/>
            </a:xfrm>
            <a:prstGeom prst="corner">
              <a:avLst>
                <a:gd name="adj1" fmla="val 17992"/>
                <a:gd name="adj2" fmla="val 19156"/>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30" name="L-Shape 129">
              <a:extLst>
                <a:ext uri="{FF2B5EF4-FFF2-40B4-BE49-F238E27FC236}">
                  <a16:creationId xmlns:a16="http://schemas.microsoft.com/office/drawing/2014/main" id="{9E0A28A5-1690-4A2C-A5B3-8675811C8DA7}"/>
                </a:ext>
              </a:extLst>
            </p:cNvPr>
            <p:cNvSpPr/>
            <p:nvPr/>
          </p:nvSpPr>
          <p:spPr>
            <a:xfrm flipH="1">
              <a:off x="2416352" y="2656998"/>
              <a:ext cx="1585412" cy="397832"/>
            </a:xfrm>
            <a:prstGeom prst="corner">
              <a:avLst>
                <a:gd name="adj1" fmla="val 17992"/>
                <a:gd name="adj2" fmla="val 19156"/>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31" name="Down Arrow 126">
              <a:extLst>
                <a:ext uri="{FF2B5EF4-FFF2-40B4-BE49-F238E27FC236}">
                  <a16:creationId xmlns:a16="http://schemas.microsoft.com/office/drawing/2014/main" id="{5BD482F0-CE2C-4803-A201-AB09A438DE22}"/>
                </a:ext>
              </a:extLst>
            </p:cNvPr>
            <p:cNvSpPr/>
            <p:nvPr/>
          </p:nvSpPr>
          <p:spPr>
            <a:xfrm>
              <a:off x="2379894" y="3028062"/>
              <a:ext cx="141329" cy="197096"/>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32" name="Down Arrow 127">
              <a:extLst>
                <a:ext uri="{FF2B5EF4-FFF2-40B4-BE49-F238E27FC236}">
                  <a16:creationId xmlns:a16="http://schemas.microsoft.com/office/drawing/2014/main" id="{BE5C4848-4842-4EB2-A391-8D84DE10B3A1}"/>
                </a:ext>
              </a:extLst>
            </p:cNvPr>
            <p:cNvSpPr/>
            <p:nvPr/>
          </p:nvSpPr>
          <p:spPr>
            <a:xfrm>
              <a:off x="5200607" y="2983446"/>
              <a:ext cx="141329" cy="255196"/>
            </a:xfrm>
            <a:prstGeom prst="downArrow">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33" name="TextBox 132">
              <a:extLst>
                <a:ext uri="{FF2B5EF4-FFF2-40B4-BE49-F238E27FC236}">
                  <a16:creationId xmlns:a16="http://schemas.microsoft.com/office/drawing/2014/main" id="{DFEFA0FE-DF31-46EF-8D00-B8EB72B9E882}"/>
                </a:ext>
              </a:extLst>
            </p:cNvPr>
            <p:cNvSpPr txBox="1"/>
            <p:nvPr/>
          </p:nvSpPr>
          <p:spPr>
            <a:xfrm>
              <a:off x="1198687" y="2916330"/>
              <a:ext cx="1175117" cy="261610"/>
            </a:xfrm>
            <a:prstGeom prst="rect">
              <a:avLst/>
            </a:prstGeom>
            <a:noFill/>
            <a:ln w="25400">
              <a:noFill/>
              <a:round/>
              <a:headEnd/>
              <a:tailEnd/>
            </a:ln>
            <a:effectLst/>
          </p:spPr>
          <p:txBody>
            <a:bodyPr lIns="182880" tIns="45714" rIns="182880" bIns="45714" anchor="ctr"/>
            <a:lstStyle>
              <a:defPPr>
                <a:defRPr lang="en-US"/>
              </a:defPPr>
              <a:lvl1pPr marL="1588" marR="0" lvl="0" indent="-1588" algn="ctr" defTabSz="913183" eaLnBrk="1" fontAlgn="auto" latinLnBrk="0" hangingPunct="1">
                <a:lnSpc>
                  <a:spcPct val="100000"/>
                </a:lnSpc>
                <a:spcBef>
                  <a:spcPts val="0"/>
                </a:spcBef>
                <a:spcAft>
                  <a:spcPts val="0"/>
                </a:spcAft>
                <a:buClrTx/>
                <a:buSzTx/>
                <a:buFontTx/>
                <a:buNone/>
                <a:tabLst/>
                <a:defRPr kumimoji="0" sz="1100" b="1" i="0" u="none" strike="noStrike" kern="0" cap="none" spc="0" normalizeH="0" baseline="0">
                  <a:ln>
                    <a:noFill/>
                  </a:ln>
                  <a:solidFill>
                    <a:prstClr val="black"/>
                  </a:solidFill>
                  <a:effectLst/>
                  <a:uLnTx/>
                  <a:uFillTx/>
                  <a:latin typeface="Arial" pitchFamily="34" charset="0"/>
                  <a:ea typeface="ＭＳ Ｐゴシック" pitchFamily="34" charset="-128"/>
                  <a:cs typeface="ＭＳ Ｐゴシック" charset="0"/>
                </a:defRPr>
              </a:lvl1pPr>
            </a:lstStyle>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prstClr val="black"/>
                  </a:solidFill>
                  <a:effectLst/>
                  <a:uLnTx/>
                  <a:uFillTx/>
                  <a:latin typeface="+mn-lt"/>
                  <a:ea typeface="ＭＳ Ｐゴシック" pitchFamily="34" charset="-128"/>
                </a:rPr>
                <a:t>INTEGER</a:t>
              </a:r>
            </a:p>
          </p:txBody>
        </p:sp>
        <p:sp>
          <p:nvSpPr>
            <p:cNvPr id="134" name="TextBox 133">
              <a:extLst>
                <a:ext uri="{FF2B5EF4-FFF2-40B4-BE49-F238E27FC236}">
                  <a16:creationId xmlns:a16="http://schemas.microsoft.com/office/drawing/2014/main" id="{C19482C1-00E1-4D70-AEFA-1AE94BB4E710}"/>
                </a:ext>
              </a:extLst>
            </p:cNvPr>
            <p:cNvSpPr txBox="1"/>
            <p:nvPr/>
          </p:nvSpPr>
          <p:spPr>
            <a:xfrm>
              <a:off x="5122286" y="2924783"/>
              <a:ext cx="1231058" cy="261610"/>
            </a:xfrm>
            <a:prstGeom prst="rect">
              <a:avLst/>
            </a:prstGeom>
            <a:noFill/>
            <a:ln w="25400">
              <a:noFill/>
              <a:round/>
              <a:headEnd/>
              <a:tailEnd/>
            </a:ln>
            <a:effectLst/>
          </p:spPr>
          <p:txBody>
            <a:bodyPr lIns="91440" tIns="45714" rIns="91440" bIns="45714" anchor="ctr"/>
            <a:lstStyle>
              <a:defPPr>
                <a:defRPr lang="en-US"/>
              </a:defPPr>
              <a:lvl1pPr marL="1588" marR="0" lvl="0" indent="-1588" algn="ctr" defTabSz="913183" eaLnBrk="1" fontAlgn="auto" latinLnBrk="0" hangingPunct="1">
                <a:lnSpc>
                  <a:spcPct val="100000"/>
                </a:lnSpc>
                <a:spcBef>
                  <a:spcPts val="0"/>
                </a:spcBef>
                <a:spcAft>
                  <a:spcPts val="0"/>
                </a:spcAft>
                <a:buClrTx/>
                <a:buSzTx/>
                <a:buFontTx/>
                <a:buNone/>
                <a:tabLst/>
                <a:defRPr kumimoji="0" sz="1100" b="1" i="0" u="none" strike="noStrike" kern="0" cap="none" spc="0" normalizeH="0" baseline="0">
                  <a:ln>
                    <a:noFill/>
                  </a:ln>
                  <a:solidFill>
                    <a:prstClr val="black"/>
                  </a:solidFill>
                  <a:effectLst/>
                  <a:uLnTx/>
                  <a:uFillTx/>
                  <a:latin typeface="Arial" pitchFamily="34" charset="0"/>
                  <a:ea typeface="ＭＳ Ｐゴシック" pitchFamily="34" charset="-128"/>
                  <a:cs typeface="ＭＳ Ｐゴシック" charset="0"/>
                </a:defRPr>
              </a:lvl1pPr>
            </a:lstStyle>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mn-lt"/>
                  <a:ea typeface="ＭＳ Ｐゴシック" pitchFamily="34" charset="-128"/>
                </a:rPr>
                <a:t>FLOATING</a:t>
              </a:r>
            </a:p>
            <a:p>
              <a:pPr marL="1588" marR="0" lvl="0" indent="-1588" algn="ctr" defTabSz="913183"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black"/>
                  </a:solidFill>
                  <a:effectLst/>
                  <a:uLnTx/>
                  <a:uFillTx/>
                  <a:latin typeface="+mn-lt"/>
                  <a:ea typeface="ＭＳ Ｐゴシック" pitchFamily="34" charset="-128"/>
                </a:rPr>
                <a:t>POINT</a:t>
              </a:r>
            </a:p>
          </p:txBody>
        </p:sp>
        <p:sp>
          <p:nvSpPr>
            <p:cNvPr id="135" name="L-Shape 134">
              <a:extLst>
                <a:ext uri="{FF2B5EF4-FFF2-40B4-BE49-F238E27FC236}">
                  <a16:creationId xmlns:a16="http://schemas.microsoft.com/office/drawing/2014/main" id="{229CBB93-AD7B-4408-8953-9481EFA170A6}"/>
                </a:ext>
              </a:extLst>
            </p:cNvPr>
            <p:cNvSpPr/>
            <p:nvPr/>
          </p:nvSpPr>
          <p:spPr>
            <a:xfrm rot="16200000" flipH="1">
              <a:off x="3495355" y="4960738"/>
              <a:ext cx="1025304" cy="274229"/>
            </a:xfrm>
            <a:prstGeom prst="corner">
              <a:avLst>
                <a:gd name="adj1" fmla="val 24439"/>
                <a:gd name="adj2" fmla="val 26471"/>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36" name="L-Shape 135">
              <a:extLst>
                <a:ext uri="{FF2B5EF4-FFF2-40B4-BE49-F238E27FC236}">
                  <a16:creationId xmlns:a16="http://schemas.microsoft.com/office/drawing/2014/main" id="{F8CD96F6-88C9-4BE9-B65B-E7647E6832EC}"/>
                </a:ext>
              </a:extLst>
            </p:cNvPr>
            <p:cNvSpPr/>
            <p:nvPr/>
          </p:nvSpPr>
          <p:spPr>
            <a:xfrm rot="5400000">
              <a:off x="3760513" y="5000341"/>
              <a:ext cx="1025302" cy="195028"/>
            </a:xfrm>
            <a:prstGeom prst="corner">
              <a:avLst>
                <a:gd name="adj1" fmla="val 37354"/>
                <a:gd name="adj2" fmla="val 36075"/>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37" name="Down Arrow 132">
              <a:extLst>
                <a:ext uri="{FF2B5EF4-FFF2-40B4-BE49-F238E27FC236}">
                  <a16:creationId xmlns:a16="http://schemas.microsoft.com/office/drawing/2014/main" id="{B9E2FEAE-F235-4A77-9A29-DE11D8C3DEE9}"/>
                </a:ext>
              </a:extLst>
            </p:cNvPr>
            <p:cNvSpPr>
              <a:spLocks noChangeArrowheads="1"/>
            </p:cNvSpPr>
            <p:nvPr/>
          </p:nvSpPr>
          <p:spPr bwMode="auto">
            <a:xfrm>
              <a:off x="5197553" y="3558100"/>
              <a:ext cx="180282" cy="213239"/>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38" name="TextBox 137">
              <a:extLst>
                <a:ext uri="{FF2B5EF4-FFF2-40B4-BE49-F238E27FC236}">
                  <a16:creationId xmlns:a16="http://schemas.microsoft.com/office/drawing/2014/main" id="{D71B74CC-8AC2-45C9-A5AE-09AE003863E4}"/>
                </a:ext>
              </a:extLst>
            </p:cNvPr>
            <p:cNvSpPr txBox="1"/>
            <p:nvPr/>
          </p:nvSpPr>
          <p:spPr>
            <a:xfrm>
              <a:off x="4502106" y="2233368"/>
              <a:ext cx="1448631" cy="306704"/>
            </a:xfrm>
            <a:prstGeom prst="rect">
              <a:avLst/>
            </a:prstGeom>
            <a:noFill/>
          </p:spPr>
          <p:txBody>
            <a:bodyPr wrap="square">
              <a:spAutoFit/>
            </a:bodyPr>
            <a:lstStyle>
              <a:defPPr>
                <a:defRPr lang="en-US"/>
              </a:defPPr>
              <a:lvl1pPr algn="ctr">
                <a:defRPr sz="1050">
                  <a:solidFill>
                    <a:prstClr val="black"/>
                  </a:solidFill>
                  <a:latin typeface="Arial" pitchFamily="34" charset="0"/>
                  <a:ea typeface="ＭＳ Ｐゴシック" pitchFamily="34" charset="-128"/>
                </a:defRPr>
              </a:lvl1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n-lt"/>
                  <a:ea typeface="ＭＳ Ｐゴシック" pitchFamily="34" charset="-128"/>
                  <a:cs typeface="Arial" charset="0"/>
                </a:rPr>
                <a:t>8 ops/cycle</a:t>
              </a:r>
            </a:p>
          </p:txBody>
        </p:sp>
        <p:grpSp>
          <p:nvGrpSpPr>
            <p:cNvPr id="139" name="Group 138">
              <a:extLst>
                <a:ext uri="{FF2B5EF4-FFF2-40B4-BE49-F238E27FC236}">
                  <a16:creationId xmlns:a16="http://schemas.microsoft.com/office/drawing/2014/main" id="{76F44D4D-F26D-4AD5-988D-4C336AFDF28D}"/>
                </a:ext>
              </a:extLst>
            </p:cNvPr>
            <p:cNvGrpSpPr/>
            <p:nvPr/>
          </p:nvGrpSpPr>
          <p:grpSpPr>
            <a:xfrm>
              <a:off x="1320061" y="3546526"/>
              <a:ext cx="385507" cy="1677159"/>
              <a:chOff x="1421543" y="3546526"/>
              <a:chExt cx="385507" cy="1677159"/>
            </a:xfrm>
          </p:grpSpPr>
          <p:sp>
            <p:nvSpPr>
              <p:cNvPr id="168" name="Down Arrow 112">
                <a:extLst>
                  <a:ext uri="{FF2B5EF4-FFF2-40B4-BE49-F238E27FC236}">
                    <a16:creationId xmlns:a16="http://schemas.microsoft.com/office/drawing/2014/main" id="{078D41CA-E246-4C8E-BB78-99C4EEA05DAD}"/>
                  </a:ext>
                </a:extLst>
              </p:cNvPr>
              <p:cNvSpPr>
                <a:spLocks noChangeArrowheads="1"/>
              </p:cNvSpPr>
              <p:nvPr/>
            </p:nvSpPr>
            <p:spPr bwMode="auto">
              <a:xfrm>
                <a:off x="1524155" y="3546526"/>
                <a:ext cx="180282" cy="226590"/>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69" name="Rectangle 168">
                <a:extLst>
                  <a:ext uri="{FF2B5EF4-FFF2-40B4-BE49-F238E27FC236}">
                    <a16:creationId xmlns:a16="http://schemas.microsoft.com/office/drawing/2014/main" id="{B13CD1E3-5A0F-40F0-9385-0431526B3662}"/>
                  </a:ext>
                </a:extLst>
              </p:cNvPr>
              <p:cNvSpPr>
                <a:spLocks noChangeArrowheads="1"/>
              </p:cNvSpPr>
              <p:nvPr/>
            </p:nvSpPr>
            <p:spPr bwMode="auto">
              <a:xfrm>
                <a:off x="1426001" y="4938614"/>
                <a:ext cx="376591"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ALU</a:t>
                </a:r>
              </a:p>
            </p:txBody>
          </p:sp>
          <p:sp>
            <p:nvSpPr>
              <p:cNvPr id="170" name="Down Arrow 98">
                <a:extLst>
                  <a:ext uri="{FF2B5EF4-FFF2-40B4-BE49-F238E27FC236}">
                    <a16:creationId xmlns:a16="http://schemas.microsoft.com/office/drawing/2014/main" id="{B45A7374-608B-49B0-A582-C6728E2EB50A}"/>
                  </a:ext>
                </a:extLst>
              </p:cNvPr>
              <p:cNvSpPr>
                <a:spLocks noChangeArrowheads="1"/>
              </p:cNvSpPr>
              <p:nvPr/>
            </p:nvSpPr>
            <p:spPr bwMode="auto">
              <a:xfrm>
                <a:off x="1500117" y="4256567"/>
                <a:ext cx="228358" cy="682048"/>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71" name="Rectangle 170">
                <a:extLst>
                  <a:ext uri="{FF2B5EF4-FFF2-40B4-BE49-F238E27FC236}">
                    <a16:creationId xmlns:a16="http://schemas.microsoft.com/office/drawing/2014/main" id="{2FD43FBB-A512-476E-8C22-2D1C37F6F8F5}"/>
                  </a:ext>
                </a:extLst>
              </p:cNvPr>
              <p:cNvSpPr>
                <a:spLocks noChangeArrowheads="1"/>
              </p:cNvSpPr>
              <p:nvPr/>
            </p:nvSpPr>
            <p:spPr bwMode="auto">
              <a:xfrm>
                <a:off x="1421543"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grpSp>
        <p:grpSp>
          <p:nvGrpSpPr>
            <p:cNvPr id="140" name="Group 139">
              <a:extLst>
                <a:ext uri="{FF2B5EF4-FFF2-40B4-BE49-F238E27FC236}">
                  <a16:creationId xmlns:a16="http://schemas.microsoft.com/office/drawing/2014/main" id="{C30CA53E-ED17-4CCD-BB41-EA3499406130}"/>
                </a:ext>
              </a:extLst>
            </p:cNvPr>
            <p:cNvGrpSpPr/>
            <p:nvPr/>
          </p:nvGrpSpPr>
          <p:grpSpPr>
            <a:xfrm>
              <a:off x="1754587" y="3548779"/>
              <a:ext cx="385507" cy="1668757"/>
              <a:chOff x="1856069" y="3548779"/>
              <a:chExt cx="385507" cy="1668757"/>
            </a:xfrm>
          </p:grpSpPr>
          <p:sp>
            <p:nvSpPr>
              <p:cNvPr id="164" name="Down Arrow 111">
                <a:extLst>
                  <a:ext uri="{FF2B5EF4-FFF2-40B4-BE49-F238E27FC236}">
                    <a16:creationId xmlns:a16="http://schemas.microsoft.com/office/drawing/2014/main" id="{953909FD-C90A-4AE8-863F-4B329B80A031}"/>
                  </a:ext>
                </a:extLst>
              </p:cNvPr>
              <p:cNvSpPr>
                <a:spLocks noChangeArrowheads="1"/>
              </p:cNvSpPr>
              <p:nvPr/>
            </p:nvSpPr>
            <p:spPr bwMode="auto">
              <a:xfrm>
                <a:off x="1958681" y="3548779"/>
                <a:ext cx="180282" cy="231355"/>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65" name="Rectangle 164">
                <a:extLst>
                  <a:ext uri="{FF2B5EF4-FFF2-40B4-BE49-F238E27FC236}">
                    <a16:creationId xmlns:a16="http://schemas.microsoft.com/office/drawing/2014/main" id="{2C4A9F54-FE3F-4B45-A1E0-BC240855E401}"/>
                  </a:ext>
                </a:extLst>
              </p:cNvPr>
              <p:cNvSpPr>
                <a:spLocks noChangeArrowheads="1"/>
              </p:cNvSpPr>
              <p:nvPr/>
            </p:nvSpPr>
            <p:spPr bwMode="auto">
              <a:xfrm>
                <a:off x="1860527" y="4932465"/>
                <a:ext cx="376591"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ALU</a:t>
                </a:r>
              </a:p>
            </p:txBody>
          </p:sp>
          <p:sp>
            <p:nvSpPr>
              <p:cNvPr id="166" name="Down Arrow 99">
                <a:extLst>
                  <a:ext uri="{FF2B5EF4-FFF2-40B4-BE49-F238E27FC236}">
                    <a16:creationId xmlns:a16="http://schemas.microsoft.com/office/drawing/2014/main" id="{D1D22829-67EF-4C52-8B11-5198FF1D2728}"/>
                  </a:ext>
                </a:extLst>
              </p:cNvPr>
              <p:cNvSpPr>
                <a:spLocks noChangeArrowheads="1"/>
              </p:cNvSpPr>
              <p:nvPr/>
            </p:nvSpPr>
            <p:spPr bwMode="auto">
              <a:xfrm>
                <a:off x="1934643" y="4256253"/>
                <a:ext cx="228358" cy="679825"/>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67" name="Rectangle 166">
                <a:extLst>
                  <a:ext uri="{FF2B5EF4-FFF2-40B4-BE49-F238E27FC236}">
                    <a16:creationId xmlns:a16="http://schemas.microsoft.com/office/drawing/2014/main" id="{BC1FBFFA-7DA7-4683-A8AD-9347540F5CA4}"/>
                  </a:ext>
                </a:extLst>
              </p:cNvPr>
              <p:cNvSpPr>
                <a:spLocks noChangeArrowheads="1"/>
              </p:cNvSpPr>
              <p:nvPr/>
            </p:nvSpPr>
            <p:spPr bwMode="auto">
              <a:xfrm>
                <a:off x="1856069"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grpSp>
        <p:grpSp>
          <p:nvGrpSpPr>
            <p:cNvPr id="141" name="Group 140">
              <a:extLst>
                <a:ext uri="{FF2B5EF4-FFF2-40B4-BE49-F238E27FC236}">
                  <a16:creationId xmlns:a16="http://schemas.microsoft.com/office/drawing/2014/main" id="{676905A4-E9B5-491F-B42C-0D8E1CC9C688}"/>
                </a:ext>
              </a:extLst>
            </p:cNvPr>
            <p:cNvGrpSpPr/>
            <p:nvPr/>
          </p:nvGrpSpPr>
          <p:grpSpPr>
            <a:xfrm>
              <a:off x="2189113" y="3550790"/>
              <a:ext cx="385507" cy="1670359"/>
              <a:chOff x="2290595" y="3550790"/>
              <a:chExt cx="385507" cy="1670359"/>
            </a:xfrm>
          </p:grpSpPr>
          <p:sp>
            <p:nvSpPr>
              <p:cNvPr id="160" name="Rectangle 159">
                <a:extLst>
                  <a:ext uri="{FF2B5EF4-FFF2-40B4-BE49-F238E27FC236}">
                    <a16:creationId xmlns:a16="http://schemas.microsoft.com/office/drawing/2014/main" id="{326CE693-CB53-47C4-B068-F41EC961E561}"/>
                  </a:ext>
                </a:extLst>
              </p:cNvPr>
              <p:cNvSpPr>
                <a:spLocks noChangeArrowheads="1"/>
              </p:cNvSpPr>
              <p:nvPr/>
            </p:nvSpPr>
            <p:spPr bwMode="auto">
              <a:xfrm>
                <a:off x="2295053" y="4936078"/>
                <a:ext cx="376591"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ALU</a:t>
                </a:r>
              </a:p>
            </p:txBody>
          </p:sp>
          <p:sp>
            <p:nvSpPr>
              <p:cNvPr id="161" name="Down Arrow 100">
                <a:extLst>
                  <a:ext uri="{FF2B5EF4-FFF2-40B4-BE49-F238E27FC236}">
                    <a16:creationId xmlns:a16="http://schemas.microsoft.com/office/drawing/2014/main" id="{20F49859-346F-4212-9053-7DC9E4E5A433}"/>
                  </a:ext>
                </a:extLst>
              </p:cNvPr>
              <p:cNvSpPr>
                <a:spLocks noChangeArrowheads="1"/>
              </p:cNvSpPr>
              <p:nvPr/>
            </p:nvSpPr>
            <p:spPr bwMode="auto">
              <a:xfrm>
                <a:off x="2369169" y="4256253"/>
                <a:ext cx="228358" cy="679825"/>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62" name="Rectangle 161">
                <a:extLst>
                  <a:ext uri="{FF2B5EF4-FFF2-40B4-BE49-F238E27FC236}">
                    <a16:creationId xmlns:a16="http://schemas.microsoft.com/office/drawing/2014/main" id="{0D7E0B75-D03C-449F-95FA-195659D4EDC5}"/>
                  </a:ext>
                </a:extLst>
              </p:cNvPr>
              <p:cNvSpPr>
                <a:spLocks noChangeArrowheads="1"/>
              </p:cNvSpPr>
              <p:nvPr/>
            </p:nvSpPr>
            <p:spPr bwMode="auto">
              <a:xfrm>
                <a:off x="2290595"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sp>
            <p:nvSpPr>
              <p:cNvPr id="163" name="Down Arrow 144">
                <a:extLst>
                  <a:ext uri="{FF2B5EF4-FFF2-40B4-BE49-F238E27FC236}">
                    <a16:creationId xmlns:a16="http://schemas.microsoft.com/office/drawing/2014/main" id="{A8D793B4-B30F-4FDD-94BB-A4444CE1D467}"/>
                  </a:ext>
                </a:extLst>
              </p:cNvPr>
              <p:cNvSpPr>
                <a:spLocks noChangeArrowheads="1"/>
              </p:cNvSpPr>
              <p:nvPr/>
            </p:nvSpPr>
            <p:spPr bwMode="auto">
              <a:xfrm>
                <a:off x="2393207" y="3550790"/>
                <a:ext cx="180282" cy="221761"/>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grpSp>
        <p:grpSp>
          <p:nvGrpSpPr>
            <p:cNvPr id="142" name="Group 141">
              <a:extLst>
                <a:ext uri="{FF2B5EF4-FFF2-40B4-BE49-F238E27FC236}">
                  <a16:creationId xmlns:a16="http://schemas.microsoft.com/office/drawing/2014/main" id="{5675E334-8871-4013-9923-85454C28EA4F}"/>
                </a:ext>
              </a:extLst>
            </p:cNvPr>
            <p:cNvGrpSpPr/>
            <p:nvPr/>
          </p:nvGrpSpPr>
          <p:grpSpPr>
            <a:xfrm>
              <a:off x="3485679" y="3548779"/>
              <a:ext cx="385507" cy="2058823"/>
              <a:chOff x="3231679" y="3548779"/>
              <a:chExt cx="385507" cy="2058823"/>
            </a:xfrm>
          </p:grpSpPr>
          <p:sp>
            <p:nvSpPr>
              <p:cNvPr id="155" name="Down Arrow 108">
                <a:extLst>
                  <a:ext uri="{FF2B5EF4-FFF2-40B4-BE49-F238E27FC236}">
                    <a16:creationId xmlns:a16="http://schemas.microsoft.com/office/drawing/2014/main" id="{F8AF38B6-2A7A-4090-98B7-D5DD6A94ED64}"/>
                  </a:ext>
                </a:extLst>
              </p:cNvPr>
              <p:cNvSpPr>
                <a:spLocks noChangeArrowheads="1"/>
              </p:cNvSpPr>
              <p:nvPr/>
            </p:nvSpPr>
            <p:spPr bwMode="auto">
              <a:xfrm>
                <a:off x="3339298" y="5219029"/>
                <a:ext cx="170268" cy="388573"/>
              </a:xfrm>
              <a:prstGeom prst="downArrow">
                <a:avLst>
                  <a:gd name="adj1" fmla="val 50000"/>
                  <a:gd name="adj2" fmla="val 50000"/>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56" name="Rectangle 155">
                <a:extLst>
                  <a:ext uri="{FF2B5EF4-FFF2-40B4-BE49-F238E27FC236}">
                    <a16:creationId xmlns:a16="http://schemas.microsoft.com/office/drawing/2014/main" id="{C59DC5C8-6FD5-43EE-9B2F-34032C79DA1E}"/>
                  </a:ext>
                </a:extLst>
              </p:cNvPr>
              <p:cNvSpPr>
                <a:spLocks noChangeArrowheads="1"/>
              </p:cNvSpPr>
              <p:nvPr/>
            </p:nvSpPr>
            <p:spPr bwMode="auto">
              <a:xfrm>
                <a:off x="3236137" y="4936202"/>
                <a:ext cx="376591"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AGU</a:t>
                </a:r>
              </a:p>
            </p:txBody>
          </p:sp>
          <p:sp>
            <p:nvSpPr>
              <p:cNvPr id="157" name="Down Arrow 102">
                <a:extLst>
                  <a:ext uri="{FF2B5EF4-FFF2-40B4-BE49-F238E27FC236}">
                    <a16:creationId xmlns:a16="http://schemas.microsoft.com/office/drawing/2014/main" id="{CE130569-C4C8-4044-8DEF-0051F4BC3C6A}"/>
                  </a:ext>
                </a:extLst>
              </p:cNvPr>
              <p:cNvSpPr>
                <a:spLocks noChangeArrowheads="1"/>
              </p:cNvSpPr>
              <p:nvPr/>
            </p:nvSpPr>
            <p:spPr bwMode="auto">
              <a:xfrm>
                <a:off x="3310253" y="4256253"/>
                <a:ext cx="228358" cy="676212"/>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58" name="Rectangle 157">
                <a:extLst>
                  <a:ext uri="{FF2B5EF4-FFF2-40B4-BE49-F238E27FC236}">
                    <a16:creationId xmlns:a16="http://schemas.microsoft.com/office/drawing/2014/main" id="{CDE663F3-C7EC-4F73-A8AA-C795FD9A36EE}"/>
                  </a:ext>
                </a:extLst>
              </p:cNvPr>
              <p:cNvSpPr>
                <a:spLocks noChangeArrowheads="1"/>
              </p:cNvSpPr>
              <p:nvPr/>
            </p:nvSpPr>
            <p:spPr bwMode="auto">
              <a:xfrm>
                <a:off x="3231679"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sp>
            <p:nvSpPr>
              <p:cNvPr id="159" name="Down Arrow 145">
                <a:extLst>
                  <a:ext uri="{FF2B5EF4-FFF2-40B4-BE49-F238E27FC236}">
                    <a16:creationId xmlns:a16="http://schemas.microsoft.com/office/drawing/2014/main" id="{522AEB0D-8C8E-4ABE-B164-0E1F8ABA73AD}"/>
                  </a:ext>
                </a:extLst>
              </p:cNvPr>
              <p:cNvSpPr>
                <a:spLocks noChangeArrowheads="1"/>
              </p:cNvSpPr>
              <p:nvPr/>
            </p:nvSpPr>
            <p:spPr bwMode="auto">
              <a:xfrm>
                <a:off x="3334291" y="3548779"/>
                <a:ext cx="180282" cy="231355"/>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grpSp>
        <p:grpSp>
          <p:nvGrpSpPr>
            <p:cNvPr id="143" name="Group 142">
              <a:extLst>
                <a:ext uri="{FF2B5EF4-FFF2-40B4-BE49-F238E27FC236}">
                  <a16:creationId xmlns:a16="http://schemas.microsoft.com/office/drawing/2014/main" id="{3278F4C8-B5C8-4E3B-9583-EB1EAC66856A}"/>
                </a:ext>
              </a:extLst>
            </p:cNvPr>
            <p:cNvGrpSpPr/>
            <p:nvPr/>
          </p:nvGrpSpPr>
          <p:grpSpPr>
            <a:xfrm>
              <a:off x="2635611" y="3552752"/>
              <a:ext cx="385507" cy="2060906"/>
              <a:chOff x="2813130" y="3546526"/>
              <a:chExt cx="385507" cy="2060906"/>
            </a:xfrm>
          </p:grpSpPr>
          <p:sp>
            <p:nvSpPr>
              <p:cNvPr id="150" name="Down Arrow 107">
                <a:extLst>
                  <a:ext uri="{FF2B5EF4-FFF2-40B4-BE49-F238E27FC236}">
                    <a16:creationId xmlns:a16="http://schemas.microsoft.com/office/drawing/2014/main" id="{6598AE14-366A-4B17-860D-B2BDB652C398}"/>
                  </a:ext>
                </a:extLst>
              </p:cNvPr>
              <p:cNvSpPr>
                <a:spLocks noChangeArrowheads="1"/>
              </p:cNvSpPr>
              <p:nvPr/>
            </p:nvSpPr>
            <p:spPr bwMode="auto">
              <a:xfrm>
                <a:off x="2922257" y="5223685"/>
                <a:ext cx="167252" cy="383747"/>
              </a:xfrm>
              <a:prstGeom prst="downArrow">
                <a:avLst>
                  <a:gd name="adj1" fmla="val 50000"/>
                  <a:gd name="adj2" fmla="val 50004"/>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51" name="Rectangle 150">
                <a:extLst>
                  <a:ext uri="{FF2B5EF4-FFF2-40B4-BE49-F238E27FC236}">
                    <a16:creationId xmlns:a16="http://schemas.microsoft.com/office/drawing/2014/main" id="{43237390-F6AF-4ABD-9E76-B9B8E2E45516}"/>
                  </a:ext>
                </a:extLst>
              </p:cNvPr>
              <p:cNvSpPr>
                <a:spLocks noChangeArrowheads="1"/>
              </p:cNvSpPr>
              <p:nvPr/>
            </p:nvSpPr>
            <p:spPr bwMode="auto">
              <a:xfrm>
                <a:off x="2816586" y="4938614"/>
                <a:ext cx="378594"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AGU</a:t>
                </a:r>
              </a:p>
            </p:txBody>
          </p:sp>
          <p:sp>
            <p:nvSpPr>
              <p:cNvPr id="152" name="Down Arrow 101">
                <a:extLst>
                  <a:ext uri="{FF2B5EF4-FFF2-40B4-BE49-F238E27FC236}">
                    <a16:creationId xmlns:a16="http://schemas.microsoft.com/office/drawing/2014/main" id="{7899E3AF-76DA-46E3-9E67-AFF461B87D1F}"/>
                  </a:ext>
                </a:extLst>
              </p:cNvPr>
              <p:cNvSpPr>
                <a:spLocks noChangeArrowheads="1"/>
              </p:cNvSpPr>
              <p:nvPr/>
            </p:nvSpPr>
            <p:spPr bwMode="auto">
              <a:xfrm>
                <a:off x="2891704" y="4256566"/>
                <a:ext cx="228358" cy="679512"/>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53" name="Rectangle 152">
                <a:extLst>
                  <a:ext uri="{FF2B5EF4-FFF2-40B4-BE49-F238E27FC236}">
                    <a16:creationId xmlns:a16="http://schemas.microsoft.com/office/drawing/2014/main" id="{0BFC86B7-5EDF-4976-8663-C4066F51C208}"/>
                  </a:ext>
                </a:extLst>
              </p:cNvPr>
              <p:cNvSpPr>
                <a:spLocks noChangeArrowheads="1"/>
              </p:cNvSpPr>
              <p:nvPr/>
            </p:nvSpPr>
            <p:spPr bwMode="auto">
              <a:xfrm>
                <a:off x="2813130"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sp>
            <p:nvSpPr>
              <p:cNvPr id="154" name="Down Arrow 146">
                <a:extLst>
                  <a:ext uri="{FF2B5EF4-FFF2-40B4-BE49-F238E27FC236}">
                    <a16:creationId xmlns:a16="http://schemas.microsoft.com/office/drawing/2014/main" id="{A0035BA8-87CD-4F4B-BB37-D7010DF3FC3C}"/>
                  </a:ext>
                </a:extLst>
              </p:cNvPr>
              <p:cNvSpPr>
                <a:spLocks noChangeArrowheads="1"/>
              </p:cNvSpPr>
              <p:nvPr/>
            </p:nvSpPr>
            <p:spPr bwMode="auto">
              <a:xfrm>
                <a:off x="2915742" y="3546526"/>
                <a:ext cx="180282" cy="226590"/>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grpSp>
        <p:grpSp>
          <p:nvGrpSpPr>
            <p:cNvPr id="144" name="Group 143">
              <a:extLst>
                <a:ext uri="{FF2B5EF4-FFF2-40B4-BE49-F238E27FC236}">
                  <a16:creationId xmlns:a16="http://schemas.microsoft.com/office/drawing/2014/main" id="{CA24F088-369F-437C-B78A-089AB6F47F32}"/>
                </a:ext>
              </a:extLst>
            </p:cNvPr>
            <p:cNvGrpSpPr/>
            <p:nvPr/>
          </p:nvGrpSpPr>
          <p:grpSpPr>
            <a:xfrm>
              <a:off x="3066621" y="3552752"/>
              <a:ext cx="385507" cy="2060906"/>
              <a:chOff x="2813130" y="3546526"/>
              <a:chExt cx="385507" cy="2060906"/>
            </a:xfrm>
          </p:grpSpPr>
          <p:sp>
            <p:nvSpPr>
              <p:cNvPr id="145" name="Down Arrow 140">
                <a:extLst>
                  <a:ext uri="{FF2B5EF4-FFF2-40B4-BE49-F238E27FC236}">
                    <a16:creationId xmlns:a16="http://schemas.microsoft.com/office/drawing/2014/main" id="{5456B924-E059-4F1C-8C30-E17B9BFAAB91}"/>
                  </a:ext>
                </a:extLst>
              </p:cNvPr>
              <p:cNvSpPr>
                <a:spLocks noChangeArrowheads="1"/>
              </p:cNvSpPr>
              <p:nvPr/>
            </p:nvSpPr>
            <p:spPr bwMode="auto">
              <a:xfrm>
                <a:off x="2922257" y="5223685"/>
                <a:ext cx="167252" cy="383747"/>
              </a:xfrm>
              <a:prstGeom prst="downArrow">
                <a:avLst>
                  <a:gd name="adj1" fmla="val 50000"/>
                  <a:gd name="adj2" fmla="val 50004"/>
                </a:avLst>
              </a:prstGeom>
              <a:solidFill>
                <a:srgbClr val="F26522"/>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ea typeface="+mn-ea"/>
                  <a:cs typeface="+mn-cs"/>
                </a:endParaRPr>
              </a:p>
            </p:txBody>
          </p:sp>
          <p:sp>
            <p:nvSpPr>
              <p:cNvPr id="146" name="Rectangle 145">
                <a:extLst>
                  <a:ext uri="{FF2B5EF4-FFF2-40B4-BE49-F238E27FC236}">
                    <a16:creationId xmlns:a16="http://schemas.microsoft.com/office/drawing/2014/main" id="{C65068F9-374A-4BD4-8185-0B1845742ED7}"/>
                  </a:ext>
                </a:extLst>
              </p:cNvPr>
              <p:cNvSpPr>
                <a:spLocks noChangeArrowheads="1"/>
              </p:cNvSpPr>
              <p:nvPr/>
            </p:nvSpPr>
            <p:spPr bwMode="auto">
              <a:xfrm>
                <a:off x="2816586" y="4938614"/>
                <a:ext cx="378594" cy="285071"/>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100" b="1" i="0" u="none" strike="noStrike" kern="0" cap="none" spc="0" normalizeH="0" baseline="0" noProof="0">
                    <a:ln>
                      <a:noFill/>
                    </a:ln>
                    <a:solidFill>
                      <a:prstClr val="black"/>
                    </a:solidFill>
                    <a:effectLst/>
                    <a:uLnTx/>
                    <a:uFillTx/>
                    <a:ea typeface="ＭＳ Ｐゴシック" pitchFamily="34" charset="-128"/>
                    <a:cs typeface="ＭＳ Ｐゴシック" charset="0"/>
                  </a:rPr>
                  <a:t>AGU</a:t>
                </a:r>
              </a:p>
            </p:txBody>
          </p:sp>
          <p:sp>
            <p:nvSpPr>
              <p:cNvPr id="147" name="Down Arrow 147">
                <a:extLst>
                  <a:ext uri="{FF2B5EF4-FFF2-40B4-BE49-F238E27FC236}">
                    <a16:creationId xmlns:a16="http://schemas.microsoft.com/office/drawing/2014/main" id="{B775FC2F-1823-4088-B2C6-B3593AD67C25}"/>
                  </a:ext>
                </a:extLst>
              </p:cNvPr>
              <p:cNvSpPr>
                <a:spLocks noChangeArrowheads="1"/>
              </p:cNvSpPr>
              <p:nvPr/>
            </p:nvSpPr>
            <p:spPr bwMode="auto">
              <a:xfrm>
                <a:off x="2891704" y="4256566"/>
                <a:ext cx="228358" cy="679512"/>
              </a:xfrm>
              <a:prstGeom prst="downArrow">
                <a:avLst>
                  <a:gd name="adj1" fmla="val 50000"/>
                  <a:gd name="adj2" fmla="val 50002"/>
                </a:avLst>
              </a:prstGeom>
              <a:solidFill>
                <a:srgbClr val="009966">
                  <a:alpha val="45097"/>
                </a:srgbClr>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sp>
            <p:nvSpPr>
              <p:cNvPr id="148" name="Rectangle 147">
                <a:extLst>
                  <a:ext uri="{FF2B5EF4-FFF2-40B4-BE49-F238E27FC236}">
                    <a16:creationId xmlns:a16="http://schemas.microsoft.com/office/drawing/2014/main" id="{BD686F4C-DB41-41F7-A421-4FFE74D9E56C}"/>
                  </a:ext>
                </a:extLst>
              </p:cNvPr>
              <p:cNvSpPr>
                <a:spLocks noChangeArrowheads="1"/>
              </p:cNvSpPr>
              <p:nvPr/>
            </p:nvSpPr>
            <p:spPr bwMode="auto">
              <a:xfrm>
                <a:off x="2813130" y="3772856"/>
                <a:ext cx="385507" cy="483710"/>
              </a:xfrm>
              <a:prstGeom prst="rect">
                <a:avLst/>
              </a:prstGeom>
              <a:solidFill>
                <a:srgbClr val="EE6C6C"/>
              </a:solidFill>
              <a:ln w="25400">
                <a:noFill/>
                <a:round/>
                <a:headEnd/>
                <a:tailEnd/>
              </a:ln>
              <a:effectLst/>
            </p:spPr>
            <p:txBody>
              <a:bodyPr lIns="0" tIns="45714" rIns="0" bIns="45714" anchor="ctr"/>
              <a:lstStyle/>
              <a:p>
                <a:pPr marL="1588" marR="0" lvl="0" indent="-1588" algn="ctr" defTabSz="913183"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black"/>
                    </a:solidFill>
                    <a:effectLst/>
                    <a:uLnTx/>
                    <a:uFillTx/>
                    <a:ea typeface="ＭＳ Ｐゴシック" pitchFamily="34" charset="-128"/>
                    <a:cs typeface="ＭＳ Ｐゴシック" charset="0"/>
                  </a:rPr>
                  <a:t>Scheduler</a:t>
                </a:r>
              </a:p>
            </p:txBody>
          </p:sp>
          <p:sp>
            <p:nvSpPr>
              <p:cNvPr id="149" name="Down Arrow 149">
                <a:extLst>
                  <a:ext uri="{FF2B5EF4-FFF2-40B4-BE49-F238E27FC236}">
                    <a16:creationId xmlns:a16="http://schemas.microsoft.com/office/drawing/2014/main" id="{C1F9F903-0DBB-430F-BA86-D033ECA0E282}"/>
                  </a:ext>
                </a:extLst>
              </p:cNvPr>
              <p:cNvSpPr>
                <a:spLocks noChangeArrowheads="1"/>
              </p:cNvSpPr>
              <p:nvPr/>
            </p:nvSpPr>
            <p:spPr bwMode="auto">
              <a:xfrm>
                <a:off x="2915742" y="3546526"/>
                <a:ext cx="180282" cy="226590"/>
              </a:xfrm>
              <a:prstGeom prst="downArrow">
                <a:avLst>
                  <a:gd name="adj1" fmla="val 50000"/>
                  <a:gd name="adj2" fmla="val 49999"/>
                </a:avLst>
              </a:prstGeom>
              <a:solidFill>
                <a:srgbClr val="009966"/>
              </a:solidFill>
              <a:ln w="25400">
                <a:noFill/>
                <a:round/>
                <a:headEnd/>
                <a:tailEnd/>
              </a:ln>
              <a:effectLst/>
            </p:spPr>
            <p:txBody>
              <a:bodyPr lIns="228600" tIns="45714" rIns="228600" bIns="45714"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US" b="1" i="0" u="none" strike="noStrike" kern="0" cap="none" spc="0" normalizeH="0" baseline="0" noProof="0">
                  <a:ln>
                    <a:noFill/>
                  </a:ln>
                  <a:solidFill>
                    <a:prstClr val="white"/>
                  </a:solidFill>
                  <a:effectLst/>
                  <a:uLnTx/>
                  <a:uFillTx/>
                  <a:ea typeface="ＭＳ Ｐゴシック" pitchFamily="34" charset="-128"/>
                  <a:cs typeface="ＭＳ Ｐゴシック" charset="0"/>
                </a:endParaRPr>
              </a:p>
            </p:txBody>
          </p:sp>
        </p:grpSp>
      </p:grpSp>
    </p:spTree>
    <p:extLst>
      <p:ext uri="{BB962C8B-B14F-4D97-AF65-F5344CB8AC3E}">
        <p14:creationId xmlns:p14="http://schemas.microsoft.com/office/powerpoint/2010/main" val="192673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B35B-91F0-4536-B86D-D0A6E7C6EB8D}"/>
              </a:ext>
            </a:extLst>
          </p:cNvPr>
          <p:cNvSpPr>
            <a:spLocks noGrp="1"/>
          </p:cNvSpPr>
          <p:nvPr>
            <p:ph type="title"/>
          </p:nvPr>
        </p:nvSpPr>
        <p:spPr>
          <a:xfrm>
            <a:off x="588263" y="457200"/>
            <a:ext cx="11018520" cy="553998"/>
          </a:xfrm>
        </p:spPr>
        <p:txBody>
          <a:bodyPr/>
          <a:lstStyle/>
          <a:p>
            <a:r>
              <a:rPr lang="en-US" dirty="0"/>
              <a:t>Resource sharing definitions</a:t>
            </a:r>
          </a:p>
        </p:txBody>
      </p:sp>
      <p:sp>
        <p:nvSpPr>
          <p:cNvPr id="3" name="Text Placeholder 2">
            <a:extLst>
              <a:ext uri="{FF2B5EF4-FFF2-40B4-BE49-F238E27FC236}">
                <a16:creationId xmlns:a16="http://schemas.microsoft.com/office/drawing/2014/main" id="{B04B1FFF-0BA1-48E3-9695-71295FD09DD2}"/>
              </a:ext>
            </a:extLst>
          </p:cNvPr>
          <p:cNvSpPr>
            <a:spLocks noGrp="1"/>
          </p:cNvSpPr>
          <p:nvPr>
            <p:ph sz="quarter" idx="10"/>
          </p:nvPr>
        </p:nvSpPr>
        <p:spPr>
          <a:xfrm>
            <a:off x="584200" y="1435100"/>
            <a:ext cx="11018838" cy="3313728"/>
          </a:xfrm>
        </p:spPr>
        <p:txBody>
          <a:bodyPr/>
          <a:lstStyle/>
          <a:p>
            <a:pPr marL="274320" indent="-274320">
              <a:spcBef>
                <a:spcPts val="1440"/>
              </a:spcBef>
              <a:buClr>
                <a:schemeClr val="tx1"/>
              </a:buClr>
            </a:pPr>
            <a:r>
              <a:rPr lang="en-US" sz="2400" dirty="0">
                <a:solidFill>
                  <a:schemeClr val="accent1"/>
                </a:solidFill>
                <a:latin typeface="+mj-lt"/>
              </a:rPr>
              <a:t>Competitively shared: </a:t>
            </a:r>
            <a:r>
              <a:rPr lang="en-US" sz="2400" dirty="0"/>
              <a:t>Resource entries are assigned on demand. A thread may use all resource entries</a:t>
            </a:r>
          </a:p>
          <a:p>
            <a:pPr marL="274320" indent="-274320">
              <a:spcBef>
                <a:spcPts val="1440"/>
              </a:spcBef>
              <a:buClr>
                <a:schemeClr val="tx1"/>
              </a:buClr>
            </a:pPr>
            <a:r>
              <a:rPr lang="en-US" sz="2400" dirty="0">
                <a:solidFill>
                  <a:schemeClr val="accent1"/>
                </a:solidFill>
                <a:latin typeface="+mj-lt"/>
              </a:rPr>
              <a:t>Watermarked: </a:t>
            </a:r>
            <a:r>
              <a:rPr lang="en-US" sz="2400" dirty="0"/>
              <a:t>Resource entries are assigned on demand. When in two‑threaded mode a thread may not use more resource entries than are specified by a watermark threshold</a:t>
            </a:r>
          </a:p>
          <a:p>
            <a:pPr marL="274320" indent="-274320">
              <a:spcBef>
                <a:spcPts val="1440"/>
              </a:spcBef>
              <a:buClr>
                <a:schemeClr val="tx1"/>
              </a:buClr>
            </a:pPr>
            <a:r>
              <a:rPr lang="en-US" sz="2400" dirty="0">
                <a:solidFill>
                  <a:schemeClr val="accent1"/>
                </a:solidFill>
                <a:latin typeface="+mj-lt"/>
              </a:rPr>
              <a:t>Statically partitioned: </a:t>
            </a:r>
            <a:r>
              <a:rPr lang="en-US" sz="2400" dirty="0"/>
              <a:t>Resource entries are partitioned when entering two‑threaded mode. A thread may not use more resource entries than are available in its partition</a:t>
            </a:r>
          </a:p>
        </p:txBody>
      </p:sp>
    </p:spTree>
    <p:extLst>
      <p:ext uri="{BB962C8B-B14F-4D97-AF65-F5344CB8AC3E}">
        <p14:creationId xmlns:p14="http://schemas.microsoft.com/office/powerpoint/2010/main" val="207773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A8939D-4E8D-42F9-8C8B-0A3BBE340F94}"/>
              </a:ext>
            </a:extLst>
          </p:cNvPr>
          <p:cNvSpPr>
            <a:spLocks noGrp="1"/>
          </p:cNvSpPr>
          <p:nvPr>
            <p:ph type="title"/>
          </p:nvPr>
        </p:nvSpPr>
        <p:spPr>
          <a:xfrm>
            <a:off x="588263" y="457200"/>
            <a:ext cx="11018520" cy="553998"/>
          </a:xfrm>
        </p:spPr>
        <p:txBody>
          <a:bodyPr/>
          <a:lstStyle/>
          <a:p>
            <a:r>
              <a:rPr lang="en-US" dirty="0"/>
              <a:t>“Zen 2” resource sharing…</a:t>
            </a:r>
          </a:p>
        </p:txBody>
      </p:sp>
      <p:graphicFrame>
        <p:nvGraphicFramePr>
          <p:cNvPr id="6" name="Table 5">
            <a:extLst>
              <a:ext uri="{FF2B5EF4-FFF2-40B4-BE49-F238E27FC236}">
                <a16:creationId xmlns:a16="http://schemas.microsoft.com/office/drawing/2014/main" id="{89918D8C-841E-4645-9654-DD5812CC89FF}"/>
              </a:ext>
            </a:extLst>
          </p:cNvPr>
          <p:cNvGraphicFramePr>
            <a:graphicFrameLocks noGrp="1"/>
          </p:cNvGraphicFramePr>
          <p:nvPr>
            <p:extLst>
              <p:ext uri="{D42A27DB-BD31-4B8C-83A1-F6EECF244321}">
                <p14:modId xmlns:p14="http://schemas.microsoft.com/office/powerpoint/2010/main" val="2747417422"/>
              </p:ext>
            </p:extLst>
          </p:nvPr>
        </p:nvGraphicFramePr>
        <p:xfrm>
          <a:off x="588963" y="1435100"/>
          <a:ext cx="11017249" cy="4498848"/>
        </p:xfrm>
        <a:graphic>
          <a:graphicData uri="http://schemas.openxmlformats.org/drawingml/2006/table">
            <a:tbl>
              <a:tblPr firstRow="1" bandRow="1">
                <a:tableStyleId>{2D5ABB26-0587-4C30-8999-92F81FD0307C}</a:tableStyleId>
              </a:tblPr>
              <a:tblGrid>
                <a:gridCol w="3366382">
                  <a:extLst>
                    <a:ext uri="{9D8B030D-6E8A-4147-A177-3AD203B41FA5}">
                      <a16:colId xmlns:a16="http://schemas.microsoft.com/office/drawing/2014/main" val="657411877"/>
                    </a:ext>
                  </a:extLst>
                </a:gridCol>
                <a:gridCol w="2550289">
                  <a:extLst>
                    <a:ext uri="{9D8B030D-6E8A-4147-A177-3AD203B41FA5}">
                      <a16:colId xmlns:a16="http://schemas.microsoft.com/office/drawing/2014/main" val="2649434185"/>
                    </a:ext>
                  </a:extLst>
                </a:gridCol>
                <a:gridCol w="2550289">
                  <a:extLst>
                    <a:ext uri="{9D8B030D-6E8A-4147-A177-3AD203B41FA5}">
                      <a16:colId xmlns:a16="http://schemas.microsoft.com/office/drawing/2014/main" val="2840227770"/>
                    </a:ext>
                  </a:extLst>
                </a:gridCol>
                <a:gridCol w="2550289">
                  <a:extLst>
                    <a:ext uri="{9D8B030D-6E8A-4147-A177-3AD203B41FA5}">
                      <a16:colId xmlns:a16="http://schemas.microsoft.com/office/drawing/2014/main" val="3770000321"/>
                    </a:ext>
                  </a:extLst>
                </a:gridCol>
              </a:tblGrid>
              <a:tr h="231770">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l" fontAlgn="b"/>
                      <a:r>
                        <a:rPr lang="en-US" sz="1400" u="none" strike="noStrike" dirty="0">
                          <a:solidFill>
                            <a:srgbClr val="F2F2F2"/>
                          </a:solidFill>
                          <a:effectLst/>
                          <a:latin typeface="+mj-lt"/>
                        </a:rPr>
                        <a:t>Resource</a:t>
                      </a:r>
                      <a:endParaRPr lang="en-US" sz="1400" b="1" i="0" u="none" strike="noStrike" dirty="0">
                        <a:solidFill>
                          <a:srgbClr val="F2F2F2"/>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ctr" fontAlgn="b"/>
                      <a:r>
                        <a:rPr lang="en-US" sz="1400" u="none" strike="noStrike" dirty="0">
                          <a:solidFill>
                            <a:srgbClr val="F2F2F2"/>
                          </a:solidFill>
                          <a:effectLst/>
                          <a:latin typeface="+mj-lt"/>
                        </a:rPr>
                        <a:t>Competitively Shared</a:t>
                      </a:r>
                      <a:endParaRPr lang="en-US" sz="1400" b="1" i="0" u="none" strike="noStrike" dirty="0">
                        <a:solidFill>
                          <a:srgbClr val="F2F2F2"/>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ctr" fontAlgn="b"/>
                      <a:r>
                        <a:rPr lang="en-US" sz="1400" u="none" strike="noStrike" dirty="0">
                          <a:solidFill>
                            <a:srgbClr val="F2F2F2"/>
                          </a:solidFill>
                          <a:effectLst/>
                          <a:latin typeface="+mj-lt"/>
                        </a:rPr>
                        <a:t>Watermarked</a:t>
                      </a:r>
                      <a:endParaRPr lang="en-US" sz="1400" b="1" i="0" u="none" strike="noStrike" dirty="0">
                        <a:solidFill>
                          <a:srgbClr val="F2F2F2"/>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ctr" fontAlgn="b"/>
                      <a:r>
                        <a:rPr lang="en-US" sz="1400" u="none" strike="noStrike" dirty="0">
                          <a:solidFill>
                            <a:srgbClr val="F2F2F2"/>
                          </a:solidFill>
                          <a:effectLst/>
                          <a:latin typeface="+mj-lt"/>
                        </a:rPr>
                        <a:t>Statically Partitioned</a:t>
                      </a:r>
                      <a:endParaRPr lang="en-US" sz="1400" b="1" i="0" u="none" strike="noStrike" dirty="0">
                        <a:solidFill>
                          <a:srgbClr val="F2F2F2"/>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58602342"/>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L1 Instruction Cache</a:t>
                      </a:r>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a:effectLst/>
                          <a:latin typeface="+mn-lt"/>
                        </a:rPr>
                        <a:t> </a:t>
                      </a:r>
                      <a:endParaRPr lang="en-US" sz="1400" b="0" i="0" u="none" strike="noStrike">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27554185"/>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ITLB</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3434451"/>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Op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50207178"/>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Dispatch Interface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6808767"/>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L1 Data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60002928"/>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DTLB</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6473537"/>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L2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64859841"/>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L3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4063027"/>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Integer Scheduler</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97588409"/>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Integer Register File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0090458"/>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Load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90976783"/>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Floating Point Physical Register</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46808112"/>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Floating Point Scheduler</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29336486"/>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Memory Request Buffers</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6555941"/>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Op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769455672"/>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Store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83231960"/>
                  </a:ext>
                </a:extLst>
              </a:tr>
              <a:tr h="186325">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Retire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4067897109"/>
                  </a:ext>
                </a:extLst>
              </a:tr>
            </a:tbl>
          </a:graphicData>
        </a:graphic>
      </p:graphicFrame>
    </p:spTree>
    <p:extLst>
      <p:ext uri="{BB962C8B-B14F-4D97-AF65-F5344CB8AC3E}">
        <p14:creationId xmlns:p14="http://schemas.microsoft.com/office/powerpoint/2010/main" val="354282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9A40EB-B27F-4062-A8BF-ECA4D32E7600}"/>
              </a:ext>
            </a:extLst>
          </p:cNvPr>
          <p:cNvSpPr>
            <a:spLocks noGrp="1"/>
          </p:cNvSpPr>
          <p:nvPr>
            <p:ph type="title"/>
          </p:nvPr>
        </p:nvSpPr>
        <p:spPr>
          <a:xfrm>
            <a:off x="588263" y="457200"/>
            <a:ext cx="11018520" cy="553998"/>
          </a:xfrm>
        </p:spPr>
        <p:txBody>
          <a:bodyPr/>
          <a:lstStyle/>
          <a:p>
            <a:r>
              <a:rPr lang="en-US" dirty="0"/>
              <a:t>Instruction set evolution</a:t>
            </a:r>
          </a:p>
        </p:txBody>
      </p:sp>
      <p:graphicFrame>
        <p:nvGraphicFramePr>
          <p:cNvPr id="5" name="Table 4">
            <a:extLst>
              <a:ext uri="{FF2B5EF4-FFF2-40B4-BE49-F238E27FC236}">
                <a16:creationId xmlns:a16="http://schemas.microsoft.com/office/drawing/2014/main" id="{EAA1AD56-73CC-4A3A-99A1-B09ECE7E661F}"/>
              </a:ext>
            </a:extLst>
          </p:cNvPr>
          <p:cNvGraphicFramePr>
            <a:graphicFrameLocks noGrp="1"/>
          </p:cNvGraphicFramePr>
          <p:nvPr>
            <p:extLst>
              <p:ext uri="{D42A27DB-BD31-4B8C-83A1-F6EECF244321}">
                <p14:modId xmlns:p14="http://schemas.microsoft.com/office/powerpoint/2010/main" val="3115886413"/>
              </p:ext>
            </p:extLst>
          </p:nvPr>
        </p:nvGraphicFramePr>
        <p:xfrm>
          <a:off x="563880" y="1444090"/>
          <a:ext cx="11064240" cy="2647801"/>
        </p:xfrm>
        <a:graphic>
          <a:graphicData uri="http://schemas.openxmlformats.org/drawingml/2006/table">
            <a:tbl>
              <a:tblPr firstRow="1" bandRow="1"/>
              <a:tblGrid>
                <a:gridCol w="457200">
                  <a:extLst>
                    <a:ext uri="{9D8B030D-6E8A-4147-A177-3AD203B41FA5}">
                      <a16:colId xmlns:a16="http://schemas.microsoft.com/office/drawing/2014/main" val="2759510882"/>
                    </a:ext>
                  </a:extLst>
                </a:gridCol>
                <a:gridCol w="640080">
                  <a:extLst>
                    <a:ext uri="{9D8B030D-6E8A-4147-A177-3AD203B41FA5}">
                      <a16:colId xmlns:a16="http://schemas.microsoft.com/office/drawing/2014/main" val="2607356304"/>
                    </a:ext>
                  </a:extLst>
                </a:gridCol>
                <a:gridCol w="1371600">
                  <a:extLst>
                    <a:ext uri="{9D8B030D-6E8A-4147-A177-3AD203B41FA5}">
                      <a16:colId xmlns:a16="http://schemas.microsoft.com/office/drawing/2014/main" val="132980519"/>
                    </a:ext>
                  </a:extLst>
                </a:gridCol>
                <a:gridCol w="1188720">
                  <a:extLst>
                    <a:ext uri="{9D8B030D-6E8A-4147-A177-3AD203B41FA5}">
                      <a16:colId xmlns:a16="http://schemas.microsoft.com/office/drawing/2014/main" val="4209078099"/>
                    </a:ext>
                  </a:extLst>
                </a:gridCol>
                <a:gridCol w="1554480">
                  <a:extLst>
                    <a:ext uri="{9D8B030D-6E8A-4147-A177-3AD203B41FA5}">
                      <a16:colId xmlns:a16="http://schemas.microsoft.com/office/drawing/2014/main" val="3404447580"/>
                    </a:ext>
                  </a:extLst>
                </a:gridCol>
                <a:gridCol w="182880">
                  <a:extLst>
                    <a:ext uri="{9D8B030D-6E8A-4147-A177-3AD203B41FA5}">
                      <a16:colId xmlns:a16="http://schemas.microsoft.com/office/drawing/2014/main" val="2274743563"/>
                    </a:ext>
                  </a:extLst>
                </a:gridCol>
                <a:gridCol w="182880">
                  <a:extLst>
                    <a:ext uri="{9D8B030D-6E8A-4147-A177-3AD203B41FA5}">
                      <a16:colId xmlns:a16="http://schemas.microsoft.com/office/drawing/2014/main" val="2409063443"/>
                    </a:ext>
                  </a:extLst>
                </a:gridCol>
                <a:gridCol w="182880">
                  <a:extLst>
                    <a:ext uri="{9D8B030D-6E8A-4147-A177-3AD203B41FA5}">
                      <a16:colId xmlns:a16="http://schemas.microsoft.com/office/drawing/2014/main" val="3482779337"/>
                    </a:ext>
                  </a:extLst>
                </a:gridCol>
                <a:gridCol w="182880">
                  <a:extLst>
                    <a:ext uri="{9D8B030D-6E8A-4147-A177-3AD203B41FA5}">
                      <a16:colId xmlns:a16="http://schemas.microsoft.com/office/drawing/2014/main" val="3680783002"/>
                    </a:ext>
                  </a:extLst>
                </a:gridCol>
                <a:gridCol w="182880">
                  <a:extLst>
                    <a:ext uri="{9D8B030D-6E8A-4147-A177-3AD203B41FA5}">
                      <a16:colId xmlns:a16="http://schemas.microsoft.com/office/drawing/2014/main" val="3590070905"/>
                    </a:ext>
                  </a:extLst>
                </a:gridCol>
                <a:gridCol w="182880">
                  <a:extLst>
                    <a:ext uri="{9D8B030D-6E8A-4147-A177-3AD203B41FA5}">
                      <a16:colId xmlns:a16="http://schemas.microsoft.com/office/drawing/2014/main" val="2703022401"/>
                    </a:ext>
                  </a:extLst>
                </a:gridCol>
                <a:gridCol w="182880">
                  <a:extLst>
                    <a:ext uri="{9D8B030D-6E8A-4147-A177-3AD203B41FA5}">
                      <a16:colId xmlns:a16="http://schemas.microsoft.com/office/drawing/2014/main" val="404618057"/>
                    </a:ext>
                  </a:extLst>
                </a:gridCol>
                <a:gridCol w="182880">
                  <a:extLst>
                    <a:ext uri="{9D8B030D-6E8A-4147-A177-3AD203B41FA5}">
                      <a16:colId xmlns:a16="http://schemas.microsoft.com/office/drawing/2014/main" val="4032793728"/>
                    </a:ext>
                  </a:extLst>
                </a:gridCol>
                <a:gridCol w="182880">
                  <a:extLst>
                    <a:ext uri="{9D8B030D-6E8A-4147-A177-3AD203B41FA5}">
                      <a16:colId xmlns:a16="http://schemas.microsoft.com/office/drawing/2014/main" val="1340154600"/>
                    </a:ext>
                  </a:extLst>
                </a:gridCol>
                <a:gridCol w="182880">
                  <a:extLst>
                    <a:ext uri="{9D8B030D-6E8A-4147-A177-3AD203B41FA5}">
                      <a16:colId xmlns:a16="http://schemas.microsoft.com/office/drawing/2014/main" val="3257290026"/>
                    </a:ext>
                  </a:extLst>
                </a:gridCol>
                <a:gridCol w="182880">
                  <a:extLst>
                    <a:ext uri="{9D8B030D-6E8A-4147-A177-3AD203B41FA5}">
                      <a16:colId xmlns:a16="http://schemas.microsoft.com/office/drawing/2014/main" val="2475204568"/>
                    </a:ext>
                  </a:extLst>
                </a:gridCol>
                <a:gridCol w="182880">
                  <a:extLst>
                    <a:ext uri="{9D8B030D-6E8A-4147-A177-3AD203B41FA5}">
                      <a16:colId xmlns:a16="http://schemas.microsoft.com/office/drawing/2014/main" val="2557352435"/>
                    </a:ext>
                  </a:extLst>
                </a:gridCol>
                <a:gridCol w="182880">
                  <a:extLst>
                    <a:ext uri="{9D8B030D-6E8A-4147-A177-3AD203B41FA5}">
                      <a16:colId xmlns:a16="http://schemas.microsoft.com/office/drawing/2014/main" val="1587856001"/>
                    </a:ext>
                  </a:extLst>
                </a:gridCol>
                <a:gridCol w="182880">
                  <a:extLst>
                    <a:ext uri="{9D8B030D-6E8A-4147-A177-3AD203B41FA5}">
                      <a16:colId xmlns:a16="http://schemas.microsoft.com/office/drawing/2014/main" val="3719377240"/>
                    </a:ext>
                  </a:extLst>
                </a:gridCol>
                <a:gridCol w="182880">
                  <a:extLst>
                    <a:ext uri="{9D8B030D-6E8A-4147-A177-3AD203B41FA5}">
                      <a16:colId xmlns:a16="http://schemas.microsoft.com/office/drawing/2014/main" val="1677094199"/>
                    </a:ext>
                  </a:extLst>
                </a:gridCol>
                <a:gridCol w="182880">
                  <a:extLst>
                    <a:ext uri="{9D8B030D-6E8A-4147-A177-3AD203B41FA5}">
                      <a16:colId xmlns:a16="http://schemas.microsoft.com/office/drawing/2014/main" val="442936821"/>
                    </a:ext>
                  </a:extLst>
                </a:gridCol>
                <a:gridCol w="182880">
                  <a:extLst>
                    <a:ext uri="{9D8B030D-6E8A-4147-A177-3AD203B41FA5}">
                      <a16:colId xmlns:a16="http://schemas.microsoft.com/office/drawing/2014/main" val="4193718640"/>
                    </a:ext>
                  </a:extLst>
                </a:gridCol>
                <a:gridCol w="182880">
                  <a:extLst>
                    <a:ext uri="{9D8B030D-6E8A-4147-A177-3AD203B41FA5}">
                      <a16:colId xmlns:a16="http://schemas.microsoft.com/office/drawing/2014/main" val="1162708712"/>
                    </a:ext>
                  </a:extLst>
                </a:gridCol>
                <a:gridCol w="182880">
                  <a:extLst>
                    <a:ext uri="{9D8B030D-6E8A-4147-A177-3AD203B41FA5}">
                      <a16:colId xmlns:a16="http://schemas.microsoft.com/office/drawing/2014/main" val="2758907744"/>
                    </a:ext>
                  </a:extLst>
                </a:gridCol>
                <a:gridCol w="182880">
                  <a:extLst>
                    <a:ext uri="{9D8B030D-6E8A-4147-A177-3AD203B41FA5}">
                      <a16:colId xmlns:a16="http://schemas.microsoft.com/office/drawing/2014/main" val="197575638"/>
                    </a:ext>
                  </a:extLst>
                </a:gridCol>
                <a:gridCol w="182880">
                  <a:extLst>
                    <a:ext uri="{9D8B030D-6E8A-4147-A177-3AD203B41FA5}">
                      <a16:colId xmlns:a16="http://schemas.microsoft.com/office/drawing/2014/main" val="3706291212"/>
                    </a:ext>
                  </a:extLst>
                </a:gridCol>
                <a:gridCol w="182880">
                  <a:extLst>
                    <a:ext uri="{9D8B030D-6E8A-4147-A177-3AD203B41FA5}">
                      <a16:colId xmlns:a16="http://schemas.microsoft.com/office/drawing/2014/main" val="2325033397"/>
                    </a:ext>
                  </a:extLst>
                </a:gridCol>
                <a:gridCol w="182880">
                  <a:extLst>
                    <a:ext uri="{9D8B030D-6E8A-4147-A177-3AD203B41FA5}">
                      <a16:colId xmlns:a16="http://schemas.microsoft.com/office/drawing/2014/main" val="989441893"/>
                    </a:ext>
                  </a:extLst>
                </a:gridCol>
                <a:gridCol w="182880">
                  <a:extLst>
                    <a:ext uri="{9D8B030D-6E8A-4147-A177-3AD203B41FA5}">
                      <a16:colId xmlns:a16="http://schemas.microsoft.com/office/drawing/2014/main" val="1442236501"/>
                    </a:ext>
                  </a:extLst>
                </a:gridCol>
                <a:gridCol w="182880">
                  <a:extLst>
                    <a:ext uri="{9D8B030D-6E8A-4147-A177-3AD203B41FA5}">
                      <a16:colId xmlns:a16="http://schemas.microsoft.com/office/drawing/2014/main" val="1599713775"/>
                    </a:ext>
                  </a:extLst>
                </a:gridCol>
                <a:gridCol w="182880">
                  <a:extLst>
                    <a:ext uri="{9D8B030D-6E8A-4147-A177-3AD203B41FA5}">
                      <a16:colId xmlns:a16="http://schemas.microsoft.com/office/drawing/2014/main" val="9757951"/>
                    </a:ext>
                  </a:extLst>
                </a:gridCol>
                <a:gridCol w="182880">
                  <a:extLst>
                    <a:ext uri="{9D8B030D-6E8A-4147-A177-3AD203B41FA5}">
                      <a16:colId xmlns:a16="http://schemas.microsoft.com/office/drawing/2014/main" val="4162375196"/>
                    </a:ext>
                  </a:extLst>
                </a:gridCol>
                <a:gridCol w="182880">
                  <a:extLst>
                    <a:ext uri="{9D8B030D-6E8A-4147-A177-3AD203B41FA5}">
                      <a16:colId xmlns:a16="http://schemas.microsoft.com/office/drawing/2014/main" val="3784652202"/>
                    </a:ext>
                  </a:extLst>
                </a:gridCol>
                <a:gridCol w="182880">
                  <a:extLst>
                    <a:ext uri="{9D8B030D-6E8A-4147-A177-3AD203B41FA5}">
                      <a16:colId xmlns:a16="http://schemas.microsoft.com/office/drawing/2014/main" val="4127573494"/>
                    </a:ext>
                  </a:extLst>
                </a:gridCol>
                <a:gridCol w="182880">
                  <a:extLst>
                    <a:ext uri="{9D8B030D-6E8A-4147-A177-3AD203B41FA5}">
                      <a16:colId xmlns:a16="http://schemas.microsoft.com/office/drawing/2014/main" val="1903282586"/>
                    </a:ext>
                  </a:extLst>
                </a:gridCol>
                <a:gridCol w="182880">
                  <a:extLst>
                    <a:ext uri="{9D8B030D-6E8A-4147-A177-3AD203B41FA5}">
                      <a16:colId xmlns:a16="http://schemas.microsoft.com/office/drawing/2014/main" val="3284989142"/>
                    </a:ext>
                  </a:extLst>
                </a:gridCol>
                <a:gridCol w="182880">
                  <a:extLst>
                    <a:ext uri="{9D8B030D-6E8A-4147-A177-3AD203B41FA5}">
                      <a16:colId xmlns:a16="http://schemas.microsoft.com/office/drawing/2014/main" val="2072573747"/>
                    </a:ext>
                  </a:extLst>
                </a:gridCol>
              </a:tblGrid>
              <a:tr h="1184761">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YEAR</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FAMILY</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PRODUCT FAMILY</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ARCHITECTURE</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EXAMPLE PRODUCT</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VAES</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VPCLMUL</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CLWB</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ADX</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CLFLUSHOPT</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RDSEED</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SHA</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SMAP</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XGETBV</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XSAVEC</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XSAVES</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AVX2</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BMI2</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MOVBE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RDRND</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SMEP</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FSGSBASE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XSAVEOPT</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BMI</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FMA</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F16C</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AES</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AVX</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OSXSAVE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PCLMUL</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SSE4.1</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SSE4.2</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SSSE3</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rgbClr val="00B050"/>
                          </a:solidFill>
                          <a:effectLst/>
                          <a:latin typeface="+mn-lt"/>
                        </a:rPr>
                        <a:t>MONITORX</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rgbClr val="00B050"/>
                          </a:solidFill>
                          <a:effectLst/>
                          <a:latin typeface="+mn-lt"/>
                        </a:rPr>
                        <a:t>CLZERO</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rgbClr val="00B050"/>
                          </a:solidFill>
                          <a:effectLst/>
                          <a:latin typeface="+mn-lt"/>
                        </a:rPr>
                        <a:t>WBNOINVD</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142042"/>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2019</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17h</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“Matisse”</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“Zen 2”</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9 3950X</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highlight>
                            <a:srgbClr val="FFFF00"/>
                          </a:highligh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highlight>
                            <a:srgbClr val="FFFF00"/>
                          </a:highligh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70679312"/>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2018</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17h</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”Pinnacle Ridge”</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“Zen+”</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7 2700X</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11013343"/>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2017</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17h</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“Summit Ridge”</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“Zen”</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7 1800X</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93629569"/>
                  </a:ext>
                </a:extLst>
              </a:tr>
              <a:tr h="208433">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2013</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16h</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“Kabini”</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E7E6E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“Jaguar”</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A6-1450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10031700"/>
                  </a:ext>
                </a:extLst>
              </a:tr>
            </a:tbl>
          </a:graphicData>
        </a:graphic>
      </p:graphicFrame>
      <p:sp>
        <p:nvSpPr>
          <p:cNvPr id="3" name="Content Placeholder 2">
            <a:extLst>
              <a:ext uri="{FF2B5EF4-FFF2-40B4-BE49-F238E27FC236}">
                <a16:creationId xmlns:a16="http://schemas.microsoft.com/office/drawing/2014/main" id="{6E8CDBF3-F7A0-4384-B0E5-580B60CD22F1}"/>
              </a:ext>
            </a:extLst>
          </p:cNvPr>
          <p:cNvSpPr>
            <a:spLocks noGrp="1"/>
          </p:cNvSpPr>
          <p:nvPr>
            <p:ph sz="quarter" idx="10"/>
          </p:nvPr>
        </p:nvSpPr>
        <p:spPr>
          <a:xfrm>
            <a:off x="584200" y="4384499"/>
            <a:ext cx="11018838" cy="1231106"/>
          </a:xfrm>
        </p:spPr>
        <p:txBody>
          <a:bodyPr anchor="t" anchorCtr="0"/>
          <a:lstStyle/>
          <a:p>
            <a:pPr marL="0" indent="0">
              <a:spcBef>
                <a:spcPts val="1200"/>
              </a:spcBef>
              <a:buNone/>
            </a:pPr>
            <a:r>
              <a:rPr lang="en-US" sz="2000" dirty="0"/>
              <a:t>“Zen 2” added CLWB and WBNOINVD instructions.</a:t>
            </a:r>
          </a:p>
          <a:p>
            <a:pPr marL="0" indent="0">
              <a:spcBef>
                <a:spcPts val="1200"/>
              </a:spcBef>
              <a:buNone/>
            </a:pPr>
            <a:r>
              <a:rPr lang="en-US" sz="2000" dirty="0"/>
              <a:t>Vectorized instructions use floating-point schedulers and execution units within a core.</a:t>
            </a:r>
          </a:p>
          <a:p>
            <a:pPr marL="0" indent="0">
              <a:spcBef>
                <a:spcPts val="1200"/>
              </a:spcBef>
              <a:buNone/>
            </a:pPr>
            <a:r>
              <a:rPr lang="en-US" sz="2000" dirty="0"/>
              <a:t>AMD “Jaguar” and “Zen” are binary equivalent for RCPPS/SS and RSQRTPS/SS instructions.</a:t>
            </a:r>
          </a:p>
        </p:txBody>
      </p:sp>
    </p:spTree>
    <p:extLst>
      <p:ext uri="{BB962C8B-B14F-4D97-AF65-F5344CB8AC3E}">
        <p14:creationId xmlns:p14="http://schemas.microsoft.com/office/powerpoint/2010/main" val="101332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D7F21-02E8-4ED1-BA70-3DE30627908B}"/>
              </a:ext>
            </a:extLst>
          </p:cNvPr>
          <p:cNvSpPr>
            <a:spLocks noGrp="1"/>
          </p:cNvSpPr>
          <p:nvPr>
            <p:ph type="title"/>
          </p:nvPr>
        </p:nvSpPr>
        <p:spPr>
          <a:xfrm>
            <a:off x="588263" y="457200"/>
            <a:ext cx="11018520" cy="553998"/>
          </a:xfrm>
        </p:spPr>
        <p:txBody>
          <a:bodyPr/>
          <a:lstStyle/>
          <a:p>
            <a:r>
              <a:rPr lang="en-US" dirty="0"/>
              <a:t>Software Prefetch instructions…</a:t>
            </a:r>
          </a:p>
        </p:txBody>
      </p:sp>
      <p:sp>
        <p:nvSpPr>
          <p:cNvPr id="5" name="Content Placeholder 4">
            <a:extLst>
              <a:ext uri="{FF2B5EF4-FFF2-40B4-BE49-F238E27FC236}">
                <a16:creationId xmlns:a16="http://schemas.microsoft.com/office/drawing/2014/main" id="{87535518-5D28-40C4-8B77-8BAD87F10F48}"/>
              </a:ext>
            </a:extLst>
          </p:cNvPr>
          <p:cNvSpPr>
            <a:spLocks noGrp="1"/>
          </p:cNvSpPr>
          <p:nvPr>
            <p:ph sz="quarter" idx="12"/>
          </p:nvPr>
        </p:nvSpPr>
        <p:spPr>
          <a:xfrm>
            <a:off x="584200" y="1435100"/>
            <a:ext cx="5211763" cy="3470181"/>
          </a:xfrm>
        </p:spPr>
        <p:txBody>
          <a:bodyPr/>
          <a:lstStyle/>
          <a:p>
            <a:pPr marL="210312" indent="-210312">
              <a:spcBef>
                <a:spcPts val="1080"/>
              </a:spcBef>
            </a:pPr>
            <a:r>
              <a:rPr lang="en-US" sz="1800" dirty="0"/>
              <a:t>Load a cache line from the specified memory address into the data-cache level specified by the locality reference hint T0, T1, T2, or NTA</a:t>
            </a:r>
          </a:p>
          <a:p>
            <a:pPr marL="210312" indent="-210312">
              <a:spcBef>
                <a:spcPts val="1080"/>
              </a:spcBef>
            </a:pPr>
            <a:r>
              <a:rPr lang="en-US" sz="1800" dirty="0"/>
              <a:t>This instruction is implementation dependent. Prefetch fill &amp; evict policies may differ for other processors. Policies for “Zen 1-3” are shown</a:t>
            </a:r>
          </a:p>
          <a:p>
            <a:pPr marL="210312" indent="-210312">
              <a:spcBef>
                <a:spcPts val="1080"/>
              </a:spcBef>
            </a:pPr>
            <a:r>
              <a:rPr lang="en-US" sz="1800" dirty="0"/>
              <a:t>Prefetch levels T0/T1/T2 are implemented identically</a:t>
            </a:r>
          </a:p>
          <a:p>
            <a:pPr marL="210312" indent="-210312">
              <a:spcBef>
                <a:spcPts val="1080"/>
              </a:spcBef>
            </a:pPr>
            <a:r>
              <a:rPr lang="en-US" sz="1800" dirty="0"/>
              <a:t>Prefetch level NTA lines are evicted aggressively from the L2, and when eventually evicted from the L2 are not inserted into the L3</a:t>
            </a:r>
          </a:p>
        </p:txBody>
      </p:sp>
      <p:grpSp>
        <p:nvGrpSpPr>
          <p:cNvPr id="33" name="Group 32" descr="Prefetch diagram">
            <a:extLst>
              <a:ext uri="{FF2B5EF4-FFF2-40B4-BE49-F238E27FC236}">
                <a16:creationId xmlns:a16="http://schemas.microsoft.com/office/drawing/2014/main" id="{28FBB272-4555-49D3-B1AC-19EC00F33290}"/>
              </a:ext>
            </a:extLst>
          </p:cNvPr>
          <p:cNvGrpSpPr/>
          <p:nvPr/>
        </p:nvGrpSpPr>
        <p:grpSpPr>
          <a:xfrm>
            <a:off x="6629385" y="1522708"/>
            <a:ext cx="4710929" cy="4238747"/>
            <a:chOff x="402509" y="1476253"/>
            <a:chExt cx="4710929" cy="4238747"/>
          </a:xfrm>
        </p:grpSpPr>
        <p:sp>
          <p:nvSpPr>
            <p:cNvPr id="20" name="Rectangle 19">
              <a:extLst>
                <a:ext uri="{FF2B5EF4-FFF2-40B4-BE49-F238E27FC236}">
                  <a16:creationId xmlns:a16="http://schemas.microsoft.com/office/drawing/2014/main" id="{DB555DE4-F870-46D9-924F-BBC6E6D3D071}"/>
                </a:ext>
              </a:extLst>
            </p:cNvPr>
            <p:cNvSpPr/>
            <p:nvPr/>
          </p:nvSpPr>
          <p:spPr>
            <a:xfrm>
              <a:off x="1186764" y="4983480"/>
              <a:ext cx="3657600" cy="731520"/>
            </a:xfrm>
            <a:prstGeom prst="rect">
              <a:avLst/>
            </a:prstGeom>
            <a:solidFill>
              <a:srgbClr val="007B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Memory</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Gigabytes</a:t>
              </a:r>
              <a:endParaRPr kumimoji="0" lang="en-US" sz="1100" b="0" i="0" u="none" strike="noStrike" kern="0" cap="none" spc="0" normalizeH="0" baseline="0" noProof="0" dirty="0">
                <a:ln>
                  <a:noFill/>
                </a:ln>
                <a:solidFill>
                  <a:srgbClr val="FFFFFF"/>
                </a:solidFill>
                <a:effectLst/>
                <a:uLnTx/>
                <a:uFillTx/>
                <a:ea typeface="+mn-ea"/>
                <a:cs typeface="+mn-cs"/>
              </a:endParaRPr>
            </a:p>
          </p:txBody>
        </p:sp>
        <p:sp>
          <p:nvSpPr>
            <p:cNvPr id="21" name="Rectangle 20">
              <a:extLst>
                <a:ext uri="{FF2B5EF4-FFF2-40B4-BE49-F238E27FC236}">
                  <a16:creationId xmlns:a16="http://schemas.microsoft.com/office/drawing/2014/main" id="{A7FC59D6-2088-4AE4-BC52-C254F8A2801E}"/>
                </a:ext>
              </a:extLst>
            </p:cNvPr>
            <p:cNvSpPr/>
            <p:nvPr/>
          </p:nvSpPr>
          <p:spPr>
            <a:xfrm>
              <a:off x="2101163" y="3886200"/>
              <a:ext cx="1828800" cy="731520"/>
            </a:xfrm>
            <a:prstGeom prst="rect">
              <a:avLst/>
            </a:prstGeom>
            <a:solidFill>
              <a:srgbClr val="007B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L3</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4096 KB</a:t>
              </a:r>
              <a:endParaRPr kumimoji="0" lang="en-US" sz="1100" b="0" i="0" u="none" strike="noStrike" kern="0" cap="none" spc="0" normalizeH="0" baseline="0" noProof="0" dirty="0">
                <a:ln>
                  <a:noFill/>
                </a:ln>
                <a:solidFill>
                  <a:srgbClr val="FFFFFF"/>
                </a:solidFill>
                <a:effectLst/>
                <a:uLnTx/>
                <a:uFillTx/>
                <a:ea typeface="+mn-ea"/>
                <a:cs typeface="+mn-cs"/>
              </a:endParaRPr>
            </a:p>
          </p:txBody>
        </p:sp>
        <p:sp>
          <p:nvSpPr>
            <p:cNvPr id="22" name="Rectangle 21">
              <a:extLst>
                <a:ext uri="{FF2B5EF4-FFF2-40B4-BE49-F238E27FC236}">
                  <a16:creationId xmlns:a16="http://schemas.microsoft.com/office/drawing/2014/main" id="{A794CA3C-1DA3-4225-80BF-D34E5471629A}"/>
                </a:ext>
              </a:extLst>
            </p:cNvPr>
            <p:cNvSpPr/>
            <p:nvPr/>
          </p:nvSpPr>
          <p:spPr>
            <a:xfrm>
              <a:off x="2558364" y="2788920"/>
              <a:ext cx="914400" cy="731520"/>
            </a:xfrm>
            <a:prstGeom prst="rect">
              <a:avLst/>
            </a:prstGeom>
            <a:solidFill>
              <a:srgbClr val="007B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L2</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512 KB</a:t>
              </a:r>
              <a:endParaRPr kumimoji="0" lang="en-US" sz="1100" b="0" i="0" u="none" strike="noStrike" kern="0" cap="none" spc="0" normalizeH="0" baseline="0" noProof="0" dirty="0">
                <a:ln>
                  <a:noFill/>
                </a:ln>
                <a:solidFill>
                  <a:srgbClr val="FFFFFF"/>
                </a:solidFill>
                <a:effectLst/>
                <a:uLnTx/>
                <a:uFillTx/>
                <a:ea typeface="+mn-ea"/>
                <a:cs typeface="+mn-cs"/>
              </a:endParaRPr>
            </a:p>
          </p:txBody>
        </p:sp>
        <p:sp>
          <p:nvSpPr>
            <p:cNvPr id="23" name="Rectangle 22">
              <a:extLst>
                <a:ext uri="{FF2B5EF4-FFF2-40B4-BE49-F238E27FC236}">
                  <a16:creationId xmlns:a16="http://schemas.microsoft.com/office/drawing/2014/main" id="{3350EE88-7CC2-4CF5-9442-960D029AA917}"/>
                </a:ext>
              </a:extLst>
            </p:cNvPr>
            <p:cNvSpPr/>
            <p:nvPr/>
          </p:nvSpPr>
          <p:spPr>
            <a:xfrm>
              <a:off x="2786963" y="1695268"/>
              <a:ext cx="457200" cy="731520"/>
            </a:xfrm>
            <a:prstGeom prst="rect">
              <a:avLst/>
            </a:prstGeom>
            <a:solidFill>
              <a:srgbClr val="007B9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L1</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32 KB</a:t>
              </a:r>
              <a:endParaRPr kumimoji="0" lang="en-US" sz="1100" b="0" i="0" u="none" strike="noStrike" kern="0" cap="none" spc="0" normalizeH="0" baseline="0" noProof="0" dirty="0">
                <a:ln>
                  <a:noFill/>
                </a:ln>
                <a:solidFill>
                  <a:srgbClr val="FFFFFF"/>
                </a:solidFill>
                <a:effectLst/>
                <a:uLnTx/>
                <a:uFillTx/>
                <a:ea typeface="+mn-ea"/>
                <a:cs typeface="+mn-cs"/>
              </a:endParaRPr>
            </a:p>
          </p:txBody>
        </p:sp>
        <p:cxnSp>
          <p:nvCxnSpPr>
            <p:cNvPr id="24" name="Connector: Elbow 23">
              <a:extLst>
                <a:ext uri="{FF2B5EF4-FFF2-40B4-BE49-F238E27FC236}">
                  <a16:creationId xmlns:a16="http://schemas.microsoft.com/office/drawing/2014/main" id="{BE53B6D5-FBE7-4503-8D4B-1467D8B4AD90}"/>
                </a:ext>
              </a:extLst>
            </p:cNvPr>
            <p:cNvCxnSpPr>
              <a:stCxn id="20" idx="1"/>
              <a:endCxn id="23" idx="1"/>
            </p:cNvCxnSpPr>
            <p:nvPr/>
          </p:nvCxnSpPr>
          <p:spPr>
            <a:xfrm rot="10800000" flipH="1">
              <a:off x="1186763" y="2061028"/>
              <a:ext cx="1600199" cy="3288212"/>
            </a:xfrm>
            <a:prstGeom prst="bentConnector3">
              <a:avLst>
                <a:gd name="adj1" fmla="val -42857"/>
              </a:avLst>
            </a:prstGeom>
            <a:noFill/>
            <a:ln w="63500" cap="flat" cmpd="sng" algn="ctr">
              <a:solidFill>
                <a:srgbClr val="003D4C"/>
              </a:solidFill>
              <a:prstDash val="solid"/>
              <a:miter lim="800000"/>
              <a:tailEnd type="triangle"/>
            </a:ln>
            <a:effectLst/>
          </p:spPr>
        </p:cxnSp>
        <p:cxnSp>
          <p:nvCxnSpPr>
            <p:cNvPr id="25" name="Connector: Elbow 24">
              <a:extLst>
                <a:ext uri="{FF2B5EF4-FFF2-40B4-BE49-F238E27FC236}">
                  <a16:creationId xmlns:a16="http://schemas.microsoft.com/office/drawing/2014/main" id="{7C37279B-BF90-4A1A-A1EC-3A8FDE5792F7}"/>
                </a:ext>
              </a:extLst>
            </p:cNvPr>
            <p:cNvCxnSpPr>
              <a:cxnSpLocks/>
              <a:stCxn id="21" idx="1"/>
              <a:endCxn id="23" idx="1"/>
            </p:cNvCxnSpPr>
            <p:nvPr/>
          </p:nvCxnSpPr>
          <p:spPr>
            <a:xfrm rot="10800000" flipH="1">
              <a:off x="2101163" y="2061028"/>
              <a:ext cx="685800" cy="2190932"/>
            </a:xfrm>
            <a:prstGeom prst="bentConnector3">
              <a:avLst>
                <a:gd name="adj1" fmla="val -112280"/>
              </a:avLst>
            </a:prstGeom>
            <a:noFill/>
            <a:ln w="63500" cap="flat" cmpd="sng" algn="ctr">
              <a:solidFill>
                <a:srgbClr val="003D4C"/>
              </a:solidFill>
              <a:prstDash val="solid"/>
              <a:miter lim="800000"/>
              <a:tailEnd type="triangle"/>
            </a:ln>
            <a:effectLst/>
          </p:spPr>
        </p:cxnSp>
        <p:cxnSp>
          <p:nvCxnSpPr>
            <p:cNvPr id="26" name="Connector: Elbow 25">
              <a:extLst>
                <a:ext uri="{FF2B5EF4-FFF2-40B4-BE49-F238E27FC236}">
                  <a16:creationId xmlns:a16="http://schemas.microsoft.com/office/drawing/2014/main" id="{9342BE7F-0BFC-47D6-AEFA-EECE55B0F518}"/>
                </a:ext>
              </a:extLst>
            </p:cNvPr>
            <p:cNvCxnSpPr>
              <a:cxnSpLocks/>
              <a:stCxn id="22" idx="1"/>
              <a:endCxn id="23" idx="1"/>
            </p:cNvCxnSpPr>
            <p:nvPr/>
          </p:nvCxnSpPr>
          <p:spPr>
            <a:xfrm rot="10800000" flipH="1">
              <a:off x="2558363" y="2061028"/>
              <a:ext cx="228599" cy="1093652"/>
            </a:xfrm>
            <a:prstGeom prst="bentConnector3">
              <a:avLst>
                <a:gd name="adj1" fmla="val -189474"/>
              </a:avLst>
            </a:prstGeom>
            <a:noFill/>
            <a:ln w="63500" cap="flat" cmpd="sng" algn="ctr">
              <a:solidFill>
                <a:srgbClr val="003D4C"/>
              </a:solidFill>
              <a:prstDash val="solid"/>
              <a:miter lim="800000"/>
              <a:tailEnd type="triangle"/>
            </a:ln>
            <a:effectLst/>
          </p:spPr>
        </p:cxnSp>
        <p:sp>
          <p:nvSpPr>
            <p:cNvPr id="27" name="TextBox 26">
              <a:extLst>
                <a:ext uri="{FF2B5EF4-FFF2-40B4-BE49-F238E27FC236}">
                  <a16:creationId xmlns:a16="http://schemas.microsoft.com/office/drawing/2014/main" id="{6014C29C-EE81-44D8-88EE-162031FF9442}"/>
                </a:ext>
              </a:extLst>
            </p:cNvPr>
            <p:cNvSpPr txBox="1"/>
            <p:nvPr/>
          </p:nvSpPr>
          <p:spPr>
            <a:xfrm>
              <a:off x="402509" y="1476253"/>
              <a:ext cx="2384453" cy="584775"/>
            </a:xfrm>
            <a:prstGeom prst="rect">
              <a:avLst/>
            </a:prstGeom>
            <a:noFill/>
            <a:ln>
              <a:noFill/>
            </a:ln>
          </p:spPr>
          <p:txBody>
            <a:bodyPr wrap="square" rtlCol="0">
              <a:spAutoFit/>
            </a:bodyPr>
            <a:lstStyle/>
            <a:p>
              <a:pPr defTabSz="914400"/>
              <a:r>
                <a:rPr lang="en-US" sz="1600" dirty="0">
                  <a:solidFill>
                    <a:srgbClr val="003D4C"/>
                  </a:solidFill>
                </a:rPr>
                <a:t>Prefetch T0|T1|T2|NTA</a:t>
              </a:r>
            </a:p>
            <a:p>
              <a:pPr defTabSz="914400"/>
              <a:r>
                <a:rPr lang="en-US" sz="1600" dirty="0">
                  <a:solidFill>
                    <a:srgbClr val="003D4C"/>
                  </a:solidFill>
                </a:rPr>
                <a:t>Fill lines</a:t>
              </a:r>
            </a:p>
          </p:txBody>
        </p:sp>
        <p:cxnSp>
          <p:nvCxnSpPr>
            <p:cNvPr id="28" name="Connector: Elbow 27">
              <a:extLst>
                <a:ext uri="{FF2B5EF4-FFF2-40B4-BE49-F238E27FC236}">
                  <a16:creationId xmlns:a16="http://schemas.microsoft.com/office/drawing/2014/main" id="{C0260289-7B4C-4863-9146-8C66C4AB7B20}"/>
                </a:ext>
              </a:extLst>
            </p:cNvPr>
            <p:cNvCxnSpPr>
              <a:cxnSpLocks/>
              <a:stCxn id="22" idx="3"/>
              <a:endCxn id="20" idx="3"/>
            </p:cNvCxnSpPr>
            <p:nvPr/>
          </p:nvCxnSpPr>
          <p:spPr>
            <a:xfrm>
              <a:off x="3472764" y="3154680"/>
              <a:ext cx="1371600" cy="2194560"/>
            </a:xfrm>
            <a:prstGeom prst="bentConnector3">
              <a:avLst>
                <a:gd name="adj1" fmla="val 120145"/>
              </a:avLst>
            </a:prstGeom>
            <a:noFill/>
            <a:ln w="63500" cap="flat" cmpd="sng" algn="ctr">
              <a:solidFill>
                <a:srgbClr val="ED1C24"/>
              </a:solidFill>
              <a:prstDash val="solid"/>
              <a:miter lim="800000"/>
              <a:tailEnd type="triangle"/>
            </a:ln>
            <a:effectLst/>
          </p:spPr>
        </p:cxnSp>
        <p:cxnSp>
          <p:nvCxnSpPr>
            <p:cNvPr id="29" name="Straight Arrow Connector 28">
              <a:extLst>
                <a:ext uri="{FF2B5EF4-FFF2-40B4-BE49-F238E27FC236}">
                  <a16:creationId xmlns:a16="http://schemas.microsoft.com/office/drawing/2014/main" id="{8D34A7A2-5B3C-43AB-B1EC-873A6C8EC9E7}"/>
                </a:ext>
              </a:extLst>
            </p:cNvPr>
            <p:cNvCxnSpPr>
              <a:stCxn id="23" idx="2"/>
              <a:endCxn id="22" idx="0"/>
            </p:cNvCxnSpPr>
            <p:nvPr/>
          </p:nvCxnSpPr>
          <p:spPr>
            <a:xfrm>
              <a:off x="3015563" y="2426788"/>
              <a:ext cx="1" cy="362132"/>
            </a:xfrm>
            <a:prstGeom prst="straightConnector1">
              <a:avLst/>
            </a:prstGeom>
            <a:noFill/>
            <a:ln w="63500" cap="flat" cmpd="sng" algn="ctr">
              <a:solidFill>
                <a:srgbClr val="ED1C24"/>
              </a:solidFill>
              <a:prstDash val="solid"/>
              <a:miter lim="800000"/>
              <a:tailEnd type="triangle"/>
            </a:ln>
            <a:effectLst/>
          </p:spPr>
        </p:cxnSp>
        <p:cxnSp>
          <p:nvCxnSpPr>
            <p:cNvPr id="30" name="Straight Arrow Connector 29">
              <a:extLst>
                <a:ext uri="{FF2B5EF4-FFF2-40B4-BE49-F238E27FC236}">
                  <a16:creationId xmlns:a16="http://schemas.microsoft.com/office/drawing/2014/main" id="{F02ACD13-737D-4D25-A387-2341D38F59ED}"/>
                </a:ext>
              </a:extLst>
            </p:cNvPr>
            <p:cNvCxnSpPr>
              <a:stCxn id="22" idx="2"/>
              <a:endCxn id="21" idx="0"/>
            </p:cNvCxnSpPr>
            <p:nvPr/>
          </p:nvCxnSpPr>
          <p:spPr>
            <a:xfrm flipH="1">
              <a:off x="3015563" y="3520440"/>
              <a:ext cx="1" cy="365760"/>
            </a:xfrm>
            <a:prstGeom prst="straightConnector1">
              <a:avLst/>
            </a:prstGeom>
            <a:noFill/>
            <a:ln w="63500" cap="flat" cmpd="sng" algn="ctr">
              <a:solidFill>
                <a:srgbClr val="ED1C24"/>
              </a:solidFill>
              <a:prstDash val="solid"/>
              <a:miter lim="800000"/>
              <a:tailEnd type="triangle"/>
            </a:ln>
            <a:effectLst/>
          </p:spPr>
        </p:cxnSp>
        <p:cxnSp>
          <p:nvCxnSpPr>
            <p:cNvPr id="31" name="Straight Arrow Connector 30">
              <a:extLst>
                <a:ext uri="{FF2B5EF4-FFF2-40B4-BE49-F238E27FC236}">
                  <a16:creationId xmlns:a16="http://schemas.microsoft.com/office/drawing/2014/main" id="{B1704C8E-E4B7-4D0F-B6BB-8882EAD41AC9}"/>
                </a:ext>
              </a:extLst>
            </p:cNvPr>
            <p:cNvCxnSpPr>
              <a:cxnSpLocks/>
              <a:stCxn id="21" idx="2"/>
              <a:endCxn id="20" idx="0"/>
            </p:cNvCxnSpPr>
            <p:nvPr/>
          </p:nvCxnSpPr>
          <p:spPr>
            <a:xfrm>
              <a:off x="3015563" y="4617720"/>
              <a:ext cx="1" cy="365760"/>
            </a:xfrm>
            <a:prstGeom prst="straightConnector1">
              <a:avLst/>
            </a:prstGeom>
            <a:noFill/>
            <a:ln w="63500" cap="flat" cmpd="sng" algn="ctr">
              <a:solidFill>
                <a:srgbClr val="ED1C24"/>
              </a:solidFill>
              <a:prstDash val="solid"/>
              <a:miter lim="800000"/>
              <a:tailEnd type="triangle"/>
            </a:ln>
            <a:effectLst/>
          </p:spPr>
        </p:cxnSp>
        <p:sp>
          <p:nvSpPr>
            <p:cNvPr id="32" name="TextBox 31">
              <a:extLst>
                <a:ext uri="{FF2B5EF4-FFF2-40B4-BE49-F238E27FC236}">
                  <a16:creationId xmlns:a16="http://schemas.microsoft.com/office/drawing/2014/main" id="{02C81DB3-F40D-48CD-8A47-2C19FBC9BFE9}"/>
                </a:ext>
              </a:extLst>
            </p:cNvPr>
            <p:cNvSpPr txBox="1"/>
            <p:nvPr/>
          </p:nvSpPr>
          <p:spPr>
            <a:xfrm>
              <a:off x="3741838" y="1831241"/>
              <a:ext cx="1371600" cy="1077218"/>
            </a:xfrm>
            <a:prstGeom prst="rect">
              <a:avLst/>
            </a:prstGeom>
            <a:noFill/>
          </p:spPr>
          <p:txBody>
            <a:bodyPr wrap="square" rtlCol="0">
              <a:spAutoFit/>
            </a:bodyPr>
            <a:lstStyle/>
            <a:p>
              <a:pPr algn="r" defTabSz="914400"/>
              <a:r>
                <a:rPr lang="en-US" sz="1600" dirty="0">
                  <a:solidFill>
                    <a:srgbClr val="ED1C24"/>
                  </a:solidFill>
                </a:rPr>
                <a:t>Aggressively Evict Prefetch NTA</a:t>
              </a:r>
            </a:p>
            <a:p>
              <a:pPr algn="r" defTabSz="914400"/>
              <a:r>
                <a:rPr lang="en-US" sz="1600" dirty="0">
                  <a:solidFill>
                    <a:srgbClr val="ED1C24"/>
                  </a:solidFill>
                </a:rPr>
                <a:t>lines</a:t>
              </a:r>
            </a:p>
          </p:txBody>
        </p:sp>
      </p:grpSp>
    </p:spTree>
    <p:extLst>
      <p:ext uri="{BB962C8B-B14F-4D97-AF65-F5344CB8AC3E}">
        <p14:creationId xmlns:p14="http://schemas.microsoft.com/office/powerpoint/2010/main" val="66959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ED7F21-02E8-4ED1-BA70-3DE30627908B}"/>
              </a:ext>
            </a:extLst>
          </p:cNvPr>
          <p:cNvSpPr>
            <a:spLocks noGrp="1"/>
          </p:cNvSpPr>
          <p:nvPr>
            <p:ph type="title"/>
          </p:nvPr>
        </p:nvSpPr>
        <p:spPr>
          <a:xfrm>
            <a:off x="588263" y="457200"/>
            <a:ext cx="11018520" cy="553998"/>
          </a:xfrm>
        </p:spPr>
        <p:txBody>
          <a:bodyPr/>
          <a:lstStyle/>
          <a:p>
            <a:r>
              <a:rPr lang="en-US" dirty="0"/>
              <a:t>Software Prefetch instructions</a:t>
            </a:r>
          </a:p>
        </p:txBody>
      </p:sp>
      <p:sp>
        <p:nvSpPr>
          <p:cNvPr id="5" name="Content Placeholder 4">
            <a:extLst>
              <a:ext uri="{FF2B5EF4-FFF2-40B4-BE49-F238E27FC236}">
                <a16:creationId xmlns:a16="http://schemas.microsoft.com/office/drawing/2014/main" id="{87535518-5D28-40C4-8B77-8BAD87F10F48}"/>
              </a:ext>
            </a:extLst>
          </p:cNvPr>
          <p:cNvSpPr>
            <a:spLocks noGrp="1"/>
          </p:cNvSpPr>
          <p:nvPr>
            <p:ph sz="quarter" idx="12"/>
          </p:nvPr>
        </p:nvSpPr>
        <p:spPr>
          <a:xfrm>
            <a:off x="584200" y="1435100"/>
            <a:ext cx="5211763" cy="2357056"/>
          </a:xfrm>
        </p:spPr>
        <p:txBody>
          <a:bodyPr/>
          <a:lstStyle/>
          <a:p>
            <a:pPr marL="210312" indent="-210312">
              <a:spcBef>
                <a:spcPts val="1080"/>
              </a:spcBef>
            </a:pPr>
            <a:r>
              <a:rPr lang="en-US" sz="1800" dirty="0"/>
              <a:t>Use Software Prefetch instructions on linked data structures experiencing cache misses. Use NTA on use once data. While in dual-thread mode, beware too many software prefetches may evict the working set of the other thread from their shared caches</a:t>
            </a:r>
          </a:p>
          <a:p>
            <a:pPr marL="210312" indent="-210312">
              <a:spcBef>
                <a:spcPts val="1080"/>
              </a:spcBef>
            </a:pPr>
            <a:r>
              <a:rPr lang="en-US" sz="1800" dirty="0"/>
              <a:t>Remove ineffective Software Prefetches found by PMCx052</a:t>
            </a:r>
          </a:p>
        </p:txBody>
      </p:sp>
      <p:grpSp>
        <p:nvGrpSpPr>
          <p:cNvPr id="33" name="Group 32" descr="Prefetch diagram">
            <a:extLst>
              <a:ext uri="{FF2B5EF4-FFF2-40B4-BE49-F238E27FC236}">
                <a16:creationId xmlns:a16="http://schemas.microsoft.com/office/drawing/2014/main" id="{28FBB272-4555-49D3-B1AC-19EC00F33290}"/>
              </a:ext>
            </a:extLst>
          </p:cNvPr>
          <p:cNvGrpSpPr/>
          <p:nvPr/>
        </p:nvGrpSpPr>
        <p:grpSpPr>
          <a:xfrm>
            <a:off x="6629385" y="1522708"/>
            <a:ext cx="4710929" cy="4238747"/>
            <a:chOff x="402509" y="1476253"/>
            <a:chExt cx="4710929" cy="4238747"/>
          </a:xfrm>
        </p:grpSpPr>
        <p:sp>
          <p:nvSpPr>
            <p:cNvPr id="20" name="Rectangle 19">
              <a:extLst>
                <a:ext uri="{FF2B5EF4-FFF2-40B4-BE49-F238E27FC236}">
                  <a16:creationId xmlns:a16="http://schemas.microsoft.com/office/drawing/2014/main" id="{DB555DE4-F870-46D9-924F-BBC6E6D3D071}"/>
                </a:ext>
              </a:extLst>
            </p:cNvPr>
            <p:cNvSpPr/>
            <p:nvPr/>
          </p:nvSpPr>
          <p:spPr>
            <a:xfrm>
              <a:off x="1186764" y="4983480"/>
              <a:ext cx="3657600" cy="731520"/>
            </a:xfrm>
            <a:prstGeom prst="rect">
              <a:avLst/>
            </a:prstGeom>
            <a:solidFill>
              <a:srgbClr val="007B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Memory</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Gigabytes</a:t>
              </a:r>
              <a:endParaRPr kumimoji="0" lang="en-US" sz="1100" b="0" i="0" u="none" strike="noStrike" kern="0" cap="none" spc="0" normalizeH="0" baseline="0" noProof="0" dirty="0">
                <a:ln>
                  <a:noFill/>
                </a:ln>
                <a:solidFill>
                  <a:srgbClr val="FFFFFF"/>
                </a:solidFill>
                <a:effectLst/>
                <a:uLnTx/>
                <a:uFillTx/>
                <a:ea typeface="+mn-ea"/>
                <a:cs typeface="+mn-cs"/>
              </a:endParaRPr>
            </a:p>
          </p:txBody>
        </p:sp>
        <p:sp>
          <p:nvSpPr>
            <p:cNvPr id="21" name="Rectangle 20">
              <a:extLst>
                <a:ext uri="{FF2B5EF4-FFF2-40B4-BE49-F238E27FC236}">
                  <a16:creationId xmlns:a16="http://schemas.microsoft.com/office/drawing/2014/main" id="{A7FC59D6-2088-4AE4-BC52-C254F8A2801E}"/>
                </a:ext>
              </a:extLst>
            </p:cNvPr>
            <p:cNvSpPr/>
            <p:nvPr/>
          </p:nvSpPr>
          <p:spPr>
            <a:xfrm>
              <a:off x="2101163" y="3886200"/>
              <a:ext cx="1828800" cy="731520"/>
            </a:xfrm>
            <a:prstGeom prst="rect">
              <a:avLst/>
            </a:prstGeom>
            <a:solidFill>
              <a:srgbClr val="007B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L3</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4096 KB</a:t>
              </a:r>
              <a:endParaRPr kumimoji="0" lang="en-US" sz="1100" b="0" i="0" u="none" strike="noStrike" kern="0" cap="none" spc="0" normalizeH="0" baseline="0" noProof="0" dirty="0">
                <a:ln>
                  <a:noFill/>
                </a:ln>
                <a:solidFill>
                  <a:srgbClr val="FFFFFF"/>
                </a:solidFill>
                <a:effectLst/>
                <a:uLnTx/>
                <a:uFillTx/>
                <a:ea typeface="+mn-ea"/>
                <a:cs typeface="+mn-cs"/>
              </a:endParaRPr>
            </a:p>
          </p:txBody>
        </p:sp>
        <p:sp>
          <p:nvSpPr>
            <p:cNvPr id="22" name="Rectangle 21">
              <a:extLst>
                <a:ext uri="{FF2B5EF4-FFF2-40B4-BE49-F238E27FC236}">
                  <a16:creationId xmlns:a16="http://schemas.microsoft.com/office/drawing/2014/main" id="{A794CA3C-1DA3-4225-80BF-D34E5471629A}"/>
                </a:ext>
              </a:extLst>
            </p:cNvPr>
            <p:cNvSpPr/>
            <p:nvPr/>
          </p:nvSpPr>
          <p:spPr>
            <a:xfrm>
              <a:off x="2558364" y="2788920"/>
              <a:ext cx="914400" cy="731520"/>
            </a:xfrm>
            <a:prstGeom prst="rect">
              <a:avLst/>
            </a:prstGeom>
            <a:solidFill>
              <a:srgbClr val="007B9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L2</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512 KB</a:t>
              </a:r>
              <a:endParaRPr kumimoji="0" lang="en-US" sz="1100" b="0" i="0" u="none" strike="noStrike" kern="0" cap="none" spc="0" normalizeH="0" baseline="0" noProof="0" dirty="0">
                <a:ln>
                  <a:noFill/>
                </a:ln>
                <a:solidFill>
                  <a:srgbClr val="FFFFFF"/>
                </a:solidFill>
                <a:effectLst/>
                <a:uLnTx/>
                <a:uFillTx/>
                <a:ea typeface="+mn-ea"/>
                <a:cs typeface="+mn-cs"/>
              </a:endParaRPr>
            </a:p>
          </p:txBody>
        </p:sp>
        <p:sp>
          <p:nvSpPr>
            <p:cNvPr id="23" name="Rectangle 22">
              <a:extLst>
                <a:ext uri="{FF2B5EF4-FFF2-40B4-BE49-F238E27FC236}">
                  <a16:creationId xmlns:a16="http://schemas.microsoft.com/office/drawing/2014/main" id="{3350EE88-7CC2-4CF5-9442-960D029AA917}"/>
                </a:ext>
              </a:extLst>
            </p:cNvPr>
            <p:cNvSpPr/>
            <p:nvPr/>
          </p:nvSpPr>
          <p:spPr>
            <a:xfrm>
              <a:off x="2786963" y="1695268"/>
              <a:ext cx="457200" cy="731520"/>
            </a:xfrm>
            <a:prstGeom prst="rect">
              <a:avLst/>
            </a:prstGeom>
            <a:solidFill>
              <a:srgbClr val="007B96"/>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ea typeface="+mn-ea"/>
                  <a:cs typeface="+mn-cs"/>
                </a:rPr>
                <a:t>L1</a:t>
              </a:r>
            </a:p>
            <a:p>
              <a:pPr marL="0" marR="0" lvl="0" indent="0" algn="ctr" defTabSz="914400" eaLnBrk="1" fontAlgn="auto" latinLnBrk="0" hangingPunct="1">
                <a:lnSpc>
                  <a:spcPct val="100000"/>
                </a:lnSpc>
                <a:spcBef>
                  <a:spcPts val="0"/>
                </a:spcBef>
                <a:spcAft>
                  <a:spcPts val="0"/>
                </a:spcAft>
                <a:buClrTx/>
                <a:buSzTx/>
                <a:buFontTx/>
                <a:buNone/>
                <a:tabLst/>
                <a:defRPr/>
              </a:pPr>
              <a:r>
                <a:rPr lang="en-US" sz="1100" kern="0" dirty="0">
                  <a:solidFill>
                    <a:srgbClr val="FFFFFF"/>
                  </a:solidFill>
                </a:rPr>
                <a:t>32 KB</a:t>
              </a:r>
              <a:endParaRPr kumimoji="0" lang="en-US" sz="1100" b="0" i="0" u="none" strike="noStrike" kern="0" cap="none" spc="0" normalizeH="0" baseline="0" noProof="0" dirty="0">
                <a:ln>
                  <a:noFill/>
                </a:ln>
                <a:solidFill>
                  <a:srgbClr val="FFFFFF"/>
                </a:solidFill>
                <a:effectLst/>
                <a:uLnTx/>
                <a:uFillTx/>
                <a:ea typeface="+mn-ea"/>
                <a:cs typeface="+mn-cs"/>
              </a:endParaRPr>
            </a:p>
          </p:txBody>
        </p:sp>
        <p:cxnSp>
          <p:nvCxnSpPr>
            <p:cNvPr id="24" name="Connector: Elbow 23">
              <a:extLst>
                <a:ext uri="{FF2B5EF4-FFF2-40B4-BE49-F238E27FC236}">
                  <a16:creationId xmlns:a16="http://schemas.microsoft.com/office/drawing/2014/main" id="{BE53B6D5-FBE7-4503-8D4B-1467D8B4AD90}"/>
                </a:ext>
              </a:extLst>
            </p:cNvPr>
            <p:cNvCxnSpPr>
              <a:stCxn id="20" idx="1"/>
              <a:endCxn id="23" idx="1"/>
            </p:cNvCxnSpPr>
            <p:nvPr/>
          </p:nvCxnSpPr>
          <p:spPr>
            <a:xfrm rot="10800000" flipH="1">
              <a:off x="1186763" y="2061028"/>
              <a:ext cx="1600199" cy="3288212"/>
            </a:xfrm>
            <a:prstGeom prst="bentConnector3">
              <a:avLst>
                <a:gd name="adj1" fmla="val -42857"/>
              </a:avLst>
            </a:prstGeom>
            <a:noFill/>
            <a:ln w="63500" cap="flat" cmpd="sng" algn="ctr">
              <a:solidFill>
                <a:srgbClr val="003D4C"/>
              </a:solidFill>
              <a:prstDash val="solid"/>
              <a:miter lim="800000"/>
              <a:tailEnd type="triangle"/>
            </a:ln>
            <a:effectLst/>
          </p:spPr>
        </p:cxnSp>
        <p:cxnSp>
          <p:nvCxnSpPr>
            <p:cNvPr id="25" name="Connector: Elbow 24">
              <a:extLst>
                <a:ext uri="{FF2B5EF4-FFF2-40B4-BE49-F238E27FC236}">
                  <a16:creationId xmlns:a16="http://schemas.microsoft.com/office/drawing/2014/main" id="{7C37279B-BF90-4A1A-A1EC-3A8FDE5792F7}"/>
                </a:ext>
              </a:extLst>
            </p:cNvPr>
            <p:cNvCxnSpPr>
              <a:cxnSpLocks/>
              <a:stCxn id="21" idx="1"/>
              <a:endCxn id="23" idx="1"/>
            </p:cNvCxnSpPr>
            <p:nvPr/>
          </p:nvCxnSpPr>
          <p:spPr>
            <a:xfrm rot="10800000" flipH="1">
              <a:off x="2101163" y="2061028"/>
              <a:ext cx="685800" cy="2190932"/>
            </a:xfrm>
            <a:prstGeom prst="bentConnector3">
              <a:avLst>
                <a:gd name="adj1" fmla="val -112280"/>
              </a:avLst>
            </a:prstGeom>
            <a:noFill/>
            <a:ln w="63500" cap="flat" cmpd="sng" algn="ctr">
              <a:solidFill>
                <a:srgbClr val="003D4C"/>
              </a:solidFill>
              <a:prstDash val="solid"/>
              <a:miter lim="800000"/>
              <a:tailEnd type="triangle"/>
            </a:ln>
            <a:effectLst/>
          </p:spPr>
        </p:cxnSp>
        <p:cxnSp>
          <p:nvCxnSpPr>
            <p:cNvPr id="26" name="Connector: Elbow 25">
              <a:extLst>
                <a:ext uri="{FF2B5EF4-FFF2-40B4-BE49-F238E27FC236}">
                  <a16:creationId xmlns:a16="http://schemas.microsoft.com/office/drawing/2014/main" id="{9342BE7F-0BFC-47D6-AEFA-EECE55B0F518}"/>
                </a:ext>
              </a:extLst>
            </p:cNvPr>
            <p:cNvCxnSpPr>
              <a:cxnSpLocks/>
              <a:stCxn id="22" idx="1"/>
              <a:endCxn id="23" idx="1"/>
            </p:cNvCxnSpPr>
            <p:nvPr/>
          </p:nvCxnSpPr>
          <p:spPr>
            <a:xfrm rot="10800000" flipH="1">
              <a:off x="2558363" y="2061028"/>
              <a:ext cx="228599" cy="1093652"/>
            </a:xfrm>
            <a:prstGeom prst="bentConnector3">
              <a:avLst>
                <a:gd name="adj1" fmla="val -189474"/>
              </a:avLst>
            </a:prstGeom>
            <a:noFill/>
            <a:ln w="63500" cap="flat" cmpd="sng" algn="ctr">
              <a:solidFill>
                <a:srgbClr val="003D4C"/>
              </a:solidFill>
              <a:prstDash val="solid"/>
              <a:miter lim="800000"/>
              <a:tailEnd type="triangle"/>
            </a:ln>
            <a:effectLst/>
          </p:spPr>
        </p:cxnSp>
        <p:sp>
          <p:nvSpPr>
            <p:cNvPr id="27" name="TextBox 26">
              <a:extLst>
                <a:ext uri="{FF2B5EF4-FFF2-40B4-BE49-F238E27FC236}">
                  <a16:creationId xmlns:a16="http://schemas.microsoft.com/office/drawing/2014/main" id="{6014C29C-EE81-44D8-88EE-162031FF9442}"/>
                </a:ext>
              </a:extLst>
            </p:cNvPr>
            <p:cNvSpPr txBox="1"/>
            <p:nvPr/>
          </p:nvSpPr>
          <p:spPr>
            <a:xfrm>
              <a:off x="402509" y="1476253"/>
              <a:ext cx="2384453" cy="584775"/>
            </a:xfrm>
            <a:prstGeom prst="rect">
              <a:avLst/>
            </a:prstGeom>
            <a:noFill/>
            <a:ln>
              <a:noFill/>
            </a:ln>
          </p:spPr>
          <p:txBody>
            <a:bodyPr wrap="square" rtlCol="0">
              <a:spAutoFit/>
            </a:bodyPr>
            <a:lstStyle/>
            <a:p>
              <a:pPr defTabSz="914400"/>
              <a:r>
                <a:rPr lang="en-US" sz="1600" dirty="0">
                  <a:solidFill>
                    <a:srgbClr val="003D4C"/>
                  </a:solidFill>
                </a:rPr>
                <a:t>Prefetch T0|T1|T2|NTA</a:t>
              </a:r>
            </a:p>
            <a:p>
              <a:pPr defTabSz="914400"/>
              <a:r>
                <a:rPr lang="en-US" sz="1600" dirty="0">
                  <a:solidFill>
                    <a:srgbClr val="003D4C"/>
                  </a:solidFill>
                </a:rPr>
                <a:t>Fill lines</a:t>
              </a:r>
            </a:p>
          </p:txBody>
        </p:sp>
        <p:cxnSp>
          <p:nvCxnSpPr>
            <p:cNvPr id="28" name="Connector: Elbow 27">
              <a:extLst>
                <a:ext uri="{FF2B5EF4-FFF2-40B4-BE49-F238E27FC236}">
                  <a16:creationId xmlns:a16="http://schemas.microsoft.com/office/drawing/2014/main" id="{C0260289-7B4C-4863-9146-8C66C4AB7B20}"/>
                </a:ext>
              </a:extLst>
            </p:cNvPr>
            <p:cNvCxnSpPr>
              <a:cxnSpLocks/>
              <a:stCxn id="22" idx="3"/>
              <a:endCxn id="20" idx="3"/>
            </p:cNvCxnSpPr>
            <p:nvPr/>
          </p:nvCxnSpPr>
          <p:spPr>
            <a:xfrm>
              <a:off x="3472764" y="3154680"/>
              <a:ext cx="1371600" cy="2194560"/>
            </a:xfrm>
            <a:prstGeom prst="bentConnector3">
              <a:avLst>
                <a:gd name="adj1" fmla="val 120145"/>
              </a:avLst>
            </a:prstGeom>
            <a:noFill/>
            <a:ln w="63500" cap="flat" cmpd="sng" algn="ctr">
              <a:solidFill>
                <a:srgbClr val="ED1C24"/>
              </a:solidFill>
              <a:prstDash val="solid"/>
              <a:miter lim="800000"/>
              <a:tailEnd type="triangle"/>
            </a:ln>
            <a:effectLst/>
          </p:spPr>
        </p:cxnSp>
        <p:cxnSp>
          <p:nvCxnSpPr>
            <p:cNvPr id="29" name="Straight Arrow Connector 28">
              <a:extLst>
                <a:ext uri="{FF2B5EF4-FFF2-40B4-BE49-F238E27FC236}">
                  <a16:creationId xmlns:a16="http://schemas.microsoft.com/office/drawing/2014/main" id="{8D34A7A2-5B3C-43AB-B1EC-873A6C8EC9E7}"/>
                </a:ext>
              </a:extLst>
            </p:cNvPr>
            <p:cNvCxnSpPr>
              <a:stCxn id="23" idx="2"/>
              <a:endCxn id="22" idx="0"/>
            </p:cNvCxnSpPr>
            <p:nvPr/>
          </p:nvCxnSpPr>
          <p:spPr>
            <a:xfrm>
              <a:off x="3015563" y="2426788"/>
              <a:ext cx="1" cy="362132"/>
            </a:xfrm>
            <a:prstGeom prst="straightConnector1">
              <a:avLst/>
            </a:prstGeom>
            <a:noFill/>
            <a:ln w="63500" cap="flat" cmpd="sng" algn="ctr">
              <a:solidFill>
                <a:srgbClr val="ED1C24"/>
              </a:solidFill>
              <a:prstDash val="solid"/>
              <a:miter lim="800000"/>
              <a:tailEnd type="triangle"/>
            </a:ln>
            <a:effectLst/>
          </p:spPr>
        </p:cxnSp>
        <p:cxnSp>
          <p:nvCxnSpPr>
            <p:cNvPr id="30" name="Straight Arrow Connector 29">
              <a:extLst>
                <a:ext uri="{FF2B5EF4-FFF2-40B4-BE49-F238E27FC236}">
                  <a16:creationId xmlns:a16="http://schemas.microsoft.com/office/drawing/2014/main" id="{F02ACD13-737D-4D25-A387-2341D38F59ED}"/>
                </a:ext>
              </a:extLst>
            </p:cNvPr>
            <p:cNvCxnSpPr>
              <a:stCxn id="22" idx="2"/>
              <a:endCxn id="21" idx="0"/>
            </p:cNvCxnSpPr>
            <p:nvPr/>
          </p:nvCxnSpPr>
          <p:spPr>
            <a:xfrm flipH="1">
              <a:off x="3015563" y="3520440"/>
              <a:ext cx="1" cy="365760"/>
            </a:xfrm>
            <a:prstGeom prst="straightConnector1">
              <a:avLst/>
            </a:prstGeom>
            <a:noFill/>
            <a:ln w="63500" cap="flat" cmpd="sng" algn="ctr">
              <a:solidFill>
                <a:srgbClr val="ED1C24"/>
              </a:solidFill>
              <a:prstDash val="solid"/>
              <a:miter lim="800000"/>
              <a:tailEnd type="triangle"/>
            </a:ln>
            <a:effectLst/>
          </p:spPr>
        </p:cxnSp>
        <p:cxnSp>
          <p:nvCxnSpPr>
            <p:cNvPr id="31" name="Straight Arrow Connector 30">
              <a:extLst>
                <a:ext uri="{FF2B5EF4-FFF2-40B4-BE49-F238E27FC236}">
                  <a16:creationId xmlns:a16="http://schemas.microsoft.com/office/drawing/2014/main" id="{B1704C8E-E4B7-4D0F-B6BB-8882EAD41AC9}"/>
                </a:ext>
              </a:extLst>
            </p:cNvPr>
            <p:cNvCxnSpPr>
              <a:cxnSpLocks/>
              <a:stCxn id="21" idx="2"/>
              <a:endCxn id="20" idx="0"/>
            </p:cNvCxnSpPr>
            <p:nvPr/>
          </p:nvCxnSpPr>
          <p:spPr>
            <a:xfrm>
              <a:off x="3015563" y="4617720"/>
              <a:ext cx="1" cy="365760"/>
            </a:xfrm>
            <a:prstGeom prst="straightConnector1">
              <a:avLst/>
            </a:prstGeom>
            <a:noFill/>
            <a:ln w="63500" cap="flat" cmpd="sng" algn="ctr">
              <a:solidFill>
                <a:srgbClr val="ED1C24"/>
              </a:solidFill>
              <a:prstDash val="solid"/>
              <a:miter lim="800000"/>
              <a:tailEnd type="triangle"/>
            </a:ln>
            <a:effectLst/>
          </p:spPr>
        </p:cxnSp>
        <p:sp>
          <p:nvSpPr>
            <p:cNvPr id="32" name="TextBox 31">
              <a:extLst>
                <a:ext uri="{FF2B5EF4-FFF2-40B4-BE49-F238E27FC236}">
                  <a16:creationId xmlns:a16="http://schemas.microsoft.com/office/drawing/2014/main" id="{02C81DB3-F40D-48CD-8A47-2C19FBC9BFE9}"/>
                </a:ext>
              </a:extLst>
            </p:cNvPr>
            <p:cNvSpPr txBox="1"/>
            <p:nvPr/>
          </p:nvSpPr>
          <p:spPr>
            <a:xfrm>
              <a:off x="3741838" y="1831241"/>
              <a:ext cx="1371600" cy="1077218"/>
            </a:xfrm>
            <a:prstGeom prst="rect">
              <a:avLst/>
            </a:prstGeom>
            <a:noFill/>
          </p:spPr>
          <p:txBody>
            <a:bodyPr wrap="square" rtlCol="0">
              <a:spAutoFit/>
            </a:bodyPr>
            <a:lstStyle/>
            <a:p>
              <a:pPr algn="r" defTabSz="914400"/>
              <a:r>
                <a:rPr lang="en-US" sz="1600" dirty="0">
                  <a:solidFill>
                    <a:srgbClr val="ED1C24"/>
                  </a:solidFill>
                </a:rPr>
                <a:t>Aggressively Evict Prefetch NTA</a:t>
              </a:r>
            </a:p>
            <a:p>
              <a:pPr algn="r" defTabSz="914400"/>
              <a:r>
                <a:rPr lang="en-US" sz="1600" dirty="0">
                  <a:solidFill>
                    <a:srgbClr val="ED1C24"/>
                  </a:solidFill>
                </a:rPr>
                <a:t>lines</a:t>
              </a:r>
            </a:p>
          </p:txBody>
        </p:sp>
      </p:grpSp>
    </p:spTree>
    <p:extLst>
      <p:ext uri="{BB962C8B-B14F-4D97-AF65-F5344CB8AC3E}">
        <p14:creationId xmlns:p14="http://schemas.microsoft.com/office/powerpoint/2010/main" val="45950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610D99-641E-4694-AAC1-D3338245C0C7}"/>
              </a:ext>
            </a:extLst>
          </p:cNvPr>
          <p:cNvSpPr>
            <a:spLocks noGrp="1"/>
          </p:cNvSpPr>
          <p:nvPr>
            <p:ph type="title"/>
          </p:nvPr>
        </p:nvSpPr>
        <p:spPr>
          <a:xfrm>
            <a:off x="585216" y="3035808"/>
            <a:ext cx="9144000" cy="498598"/>
          </a:xfrm>
        </p:spPr>
        <p:txBody>
          <a:bodyPr/>
          <a:lstStyle/>
          <a:p>
            <a:r>
              <a:rPr lang="en-US" dirty="0"/>
              <a:t>Data flow</a:t>
            </a:r>
          </a:p>
        </p:txBody>
      </p:sp>
    </p:spTree>
    <p:extLst>
      <p:ext uri="{BB962C8B-B14F-4D97-AF65-F5344CB8AC3E}">
        <p14:creationId xmlns:p14="http://schemas.microsoft.com/office/powerpoint/2010/main" val="1621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A09F-4848-44D6-99AF-01B142B313DA}"/>
              </a:ext>
            </a:extLst>
          </p:cNvPr>
          <p:cNvSpPr>
            <a:spLocks noGrp="1"/>
          </p:cNvSpPr>
          <p:nvPr>
            <p:ph type="title"/>
          </p:nvPr>
        </p:nvSpPr>
        <p:spPr>
          <a:xfrm>
            <a:off x="588263" y="457200"/>
            <a:ext cx="11018520" cy="553998"/>
          </a:xfrm>
        </p:spPr>
        <p:txBody>
          <a:bodyPr/>
          <a:lstStyle/>
          <a:p>
            <a:r>
              <a:rPr lang="en-US" dirty="0"/>
              <a:t>“Renoir” 8-core processor</a:t>
            </a:r>
          </a:p>
        </p:txBody>
      </p:sp>
      <p:sp>
        <p:nvSpPr>
          <p:cNvPr id="3" name="Content Placeholder 2">
            <a:extLst>
              <a:ext uri="{FF2B5EF4-FFF2-40B4-BE49-F238E27FC236}">
                <a16:creationId xmlns:a16="http://schemas.microsoft.com/office/drawing/2014/main" id="{B634B8DE-7F72-4984-9077-1030F8A3004E}"/>
              </a:ext>
            </a:extLst>
          </p:cNvPr>
          <p:cNvSpPr>
            <a:spLocks noGrp="1"/>
          </p:cNvSpPr>
          <p:nvPr>
            <p:ph sz="quarter" idx="10"/>
          </p:nvPr>
        </p:nvSpPr>
        <p:spPr>
          <a:xfrm>
            <a:off x="584200" y="4745297"/>
            <a:ext cx="11018838" cy="882293"/>
          </a:xfrm>
        </p:spPr>
        <p:txBody>
          <a:bodyPr anchor="t" anchorCtr="0"/>
          <a:lstStyle/>
          <a:p>
            <a:pPr marL="0" indent="0">
              <a:buNone/>
            </a:pPr>
            <a:r>
              <a:rPr lang="en-US" sz="1800" dirty="0"/>
              <a:t>AMD Ryzen™ 7 4800U, 15W TDP, 8 Cores, 16 Threads, up to 4.2 GHz max boost clock, 1.8 GHz base clock, integrated GPU.</a:t>
            </a:r>
          </a:p>
          <a:p>
            <a:pPr marL="210312" indent="-210312">
              <a:spcBef>
                <a:spcPts val="432"/>
              </a:spcBef>
            </a:pPr>
            <a:r>
              <a:rPr lang="en-US" sz="1800" dirty="0"/>
              <a:t>Monolithic Die. Each 4M L3 Cache has its own 32B/cycle link to the data fabric. 64b DDR4 Channel Shown</a:t>
            </a:r>
          </a:p>
        </p:txBody>
      </p:sp>
      <p:pic>
        <p:nvPicPr>
          <p:cNvPr id="76" name="Picture 75" descr="AMD Ryzen &quot;Renoir&quot;">
            <a:extLst>
              <a:ext uri="{FF2B5EF4-FFF2-40B4-BE49-F238E27FC236}">
                <a16:creationId xmlns:a16="http://schemas.microsoft.com/office/drawing/2014/main" id="{4353FC56-4966-4967-ACA9-5896AEF0681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66531" y="477296"/>
            <a:ext cx="1142857" cy="822960"/>
          </a:xfrm>
          <a:prstGeom prst="rect">
            <a:avLst/>
          </a:prstGeom>
        </p:spPr>
      </p:pic>
      <p:sp>
        <p:nvSpPr>
          <p:cNvPr id="81" name="Flowchart: Process 80">
            <a:extLst>
              <a:ext uri="{FF2B5EF4-FFF2-40B4-BE49-F238E27FC236}">
                <a16:creationId xmlns:a16="http://schemas.microsoft.com/office/drawing/2014/main" id="{5122100B-7258-4FD6-9F3C-B4B481E4E18F}"/>
              </a:ext>
              <a:ext uri="{C183D7F6-B498-43B3-948B-1728B52AA6E4}">
                <adec:decorative xmlns:adec="http://schemas.microsoft.com/office/drawing/2017/decorative" val="1"/>
              </a:ext>
            </a:extLst>
          </p:cNvPr>
          <p:cNvSpPr/>
          <p:nvPr/>
        </p:nvSpPr>
        <p:spPr>
          <a:xfrm>
            <a:off x="6750502" y="1439145"/>
            <a:ext cx="4752227" cy="3047495"/>
          </a:xfrm>
          <a:prstGeom prst="flowChartProcess">
            <a:avLst/>
          </a:prstGeom>
          <a:solidFill>
            <a:sysClr val="windowText" lastClr="000000"/>
          </a:solidFill>
          <a:ln w="25400" cap="flat" cmpd="sng" algn="ctr">
            <a:solidFill>
              <a:schemeClr val="bg2"/>
            </a:solidFill>
            <a:prstDash val="solid"/>
          </a:ln>
          <a:effectLst/>
        </p:spPr>
        <p:txBody>
          <a:bodyPr rtlCol="0" anchor="ctr"/>
          <a:lstStyle/>
          <a:p>
            <a:pPr algn="ctr" defTabSz="850483" eaLnBrk="0" fontAlgn="base" hangingPunct="0">
              <a:spcBef>
                <a:spcPct val="0"/>
              </a:spcBef>
              <a:spcAft>
                <a:spcPct val="0"/>
              </a:spcAft>
              <a:defRPr/>
            </a:pPr>
            <a:endParaRPr lang="en-US" sz="1674" kern="0">
              <a:solidFill>
                <a:prstClr val="white"/>
              </a:solidFill>
            </a:endParaRPr>
          </a:p>
        </p:txBody>
      </p:sp>
      <p:sp>
        <p:nvSpPr>
          <p:cNvPr id="82" name="Flowchart: Process 81">
            <a:extLst>
              <a:ext uri="{FF2B5EF4-FFF2-40B4-BE49-F238E27FC236}">
                <a16:creationId xmlns:a16="http://schemas.microsoft.com/office/drawing/2014/main" id="{FA70D1DE-7C82-4AC4-A6EB-507A63786B57}"/>
              </a:ext>
              <a:ext uri="{C183D7F6-B498-43B3-948B-1728B52AA6E4}">
                <adec:decorative xmlns:adec="http://schemas.microsoft.com/office/drawing/2017/decorative" val="1"/>
              </a:ext>
            </a:extLst>
          </p:cNvPr>
          <p:cNvSpPr/>
          <p:nvPr/>
        </p:nvSpPr>
        <p:spPr>
          <a:xfrm>
            <a:off x="585495" y="1436464"/>
            <a:ext cx="10917235" cy="3143107"/>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674" kern="0">
              <a:solidFill>
                <a:prstClr val="white"/>
              </a:solidFill>
            </a:endParaRPr>
          </a:p>
        </p:txBody>
      </p:sp>
      <p:sp>
        <p:nvSpPr>
          <p:cNvPr id="83" name="Flowchart: Process 82">
            <a:extLst>
              <a:ext uri="{FF2B5EF4-FFF2-40B4-BE49-F238E27FC236}">
                <a16:creationId xmlns:a16="http://schemas.microsoft.com/office/drawing/2014/main" id="{2E7E4F58-77E7-4406-A202-5781F582E7D5}"/>
              </a:ext>
              <a:ext uri="{C183D7F6-B498-43B3-948B-1728B52AA6E4}">
                <adec:decorative xmlns:adec="http://schemas.microsoft.com/office/drawing/2017/decorative" val="1"/>
              </a:ext>
            </a:extLst>
          </p:cNvPr>
          <p:cNvSpPr/>
          <p:nvPr/>
        </p:nvSpPr>
        <p:spPr>
          <a:xfrm>
            <a:off x="856285" y="1704107"/>
            <a:ext cx="5386268" cy="2622262"/>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674" kern="0">
              <a:solidFill>
                <a:prstClr val="white"/>
              </a:solidFill>
            </a:endParaRPr>
          </a:p>
        </p:txBody>
      </p:sp>
      <p:sp>
        <p:nvSpPr>
          <p:cNvPr id="84" name="Flowchart: Process 83">
            <a:extLst>
              <a:ext uri="{FF2B5EF4-FFF2-40B4-BE49-F238E27FC236}">
                <a16:creationId xmlns:a16="http://schemas.microsoft.com/office/drawing/2014/main" id="{DC9B9923-13B6-4854-933F-E6FD4E4CDD79}"/>
              </a:ext>
              <a:ext uri="{C183D7F6-B498-43B3-948B-1728B52AA6E4}">
                <adec:decorative xmlns:adec="http://schemas.microsoft.com/office/drawing/2017/decorative" val="1"/>
              </a:ext>
            </a:extLst>
          </p:cNvPr>
          <p:cNvSpPr/>
          <p:nvPr/>
        </p:nvSpPr>
        <p:spPr>
          <a:xfrm>
            <a:off x="714541" y="1562363"/>
            <a:ext cx="5386268" cy="2622262"/>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674" kern="0">
              <a:solidFill>
                <a:prstClr val="white"/>
              </a:solidFill>
            </a:endParaRPr>
          </a:p>
        </p:txBody>
      </p:sp>
      <p:sp>
        <p:nvSpPr>
          <p:cNvPr id="85" name="Flowchart: Process 84">
            <a:extLst>
              <a:ext uri="{FF2B5EF4-FFF2-40B4-BE49-F238E27FC236}">
                <a16:creationId xmlns:a16="http://schemas.microsoft.com/office/drawing/2014/main" id="{65033E9C-D6E1-41C2-9AAC-60DDC6D67E55}"/>
              </a:ext>
              <a:ext uri="{C183D7F6-B498-43B3-948B-1728B52AA6E4}">
                <adec:decorative xmlns:adec="http://schemas.microsoft.com/office/drawing/2017/decorative" val="1"/>
              </a:ext>
            </a:extLst>
          </p:cNvPr>
          <p:cNvSpPr/>
          <p:nvPr/>
        </p:nvSpPr>
        <p:spPr>
          <a:xfrm>
            <a:off x="1248973" y="2062176"/>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302" kern="0">
              <a:solidFill>
                <a:prstClr val="white"/>
              </a:solidFill>
            </a:endParaRPr>
          </a:p>
        </p:txBody>
      </p:sp>
      <p:sp>
        <p:nvSpPr>
          <p:cNvPr id="86" name="Flowchart: Process 85">
            <a:extLst>
              <a:ext uri="{FF2B5EF4-FFF2-40B4-BE49-F238E27FC236}">
                <a16:creationId xmlns:a16="http://schemas.microsoft.com/office/drawing/2014/main" id="{46C110F4-F5C9-441F-8633-C79187D42F58}"/>
              </a:ext>
              <a:ext uri="{C183D7F6-B498-43B3-948B-1728B52AA6E4}">
                <adec:decorative xmlns:adec="http://schemas.microsoft.com/office/drawing/2017/decorative" val="1"/>
              </a:ext>
            </a:extLst>
          </p:cNvPr>
          <p:cNvSpPr/>
          <p:nvPr/>
        </p:nvSpPr>
        <p:spPr>
          <a:xfrm>
            <a:off x="1107229" y="1920432"/>
            <a:ext cx="3591899" cy="2051577"/>
          </a:xfrm>
          <a:prstGeom prst="flowChartProcess">
            <a:avLst/>
          </a:prstGeom>
          <a:solidFill>
            <a:sysClr val="windowText" lastClr="000000"/>
          </a:solidFill>
          <a:ln w="25400" cap="flat" cmpd="sng" algn="ctr">
            <a:solidFill>
              <a:srgbClr val="812990"/>
            </a:solidFill>
            <a:prstDash val="solid"/>
          </a:ln>
          <a:effectLst/>
        </p:spPr>
        <p:txBody>
          <a:bodyPr rtlCol="0" anchor="ctr"/>
          <a:lstStyle/>
          <a:p>
            <a:pPr algn="ctr" defTabSz="850483" eaLnBrk="0" fontAlgn="base" hangingPunct="0">
              <a:spcBef>
                <a:spcPct val="0"/>
              </a:spcBef>
              <a:spcAft>
                <a:spcPct val="0"/>
              </a:spcAft>
              <a:defRPr/>
            </a:pPr>
            <a:endParaRPr lang="en-US" sz="1302" kern="0">
              <a:solidFill>
                <a:prstClr val="white"/>
              </a:solidFill>
            </a:endParaRPr>
          </a:p>
        </p:txBody>
      </p:sp>
      <p:sp>
        <p:nvSpPr>
          <p:cNvPr id="87" name="Flowchart: Process 86">
            <a:extLst>
              <a:ext uri="{FF2B5EF4-FFF2-40B4-BE49-F238E27FC236}">
                <a16:creationId xmlns:a16="http://schemas.microsoft.com/office/drawing/2014/main" id="{E7967CDA-E9CB-4EBF-8B7C-BC37C21A0F2C}"/>
              </a:ext>
              <a:ext uri="{C183D7F6-B498-43B3-948B-1728B52AA6E4}">
                <adec:decorative xmlns:adec="http://schemas.microsoft.com/office/drawing/2017/decorative" val="1"/>
              </a:ext>
            </a:extLst>
          </p:cNvPr>
          <p:cNvSpPr/>
          <p:nvPr/>
        </p:nvSpPr>
        <p:spPr>
          <a:xfrm>
            <a:off x="1107229" y="1920432"/>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302" kern="0">
              <a:solidFill>
                <a:prstClr val="white"/>
              </a:solidFill>
            </a:endParaRPr>
          </a:p>
        </p:txBody>
      </p:sp>
      <p:sp>
        <p:nvSpPr>
          <p:cNvPr id="88" name="Flowchart: Process 87">
            <a:extLst>
              <a:ext uri="{FF2B5EF4-FFF2-40B4-BE49-F238E27FC236}">
                <a16:creationId xmlns:a16="http://schemas.microsoft.com/office/drawing/2014/main" id="{EBB3C306-57E2-4B36-B11B-9FC66C94E2C1}"/>
              </a:ext>
              <a:ext uri="{C183D7F6-B498-43B3-948B-1728B52AA6E4}">
                <adec:decorative xmlns:adec="http://schemas.microsoft.com/office/drawing/2017/decorative" val="1"/>
              </a:ext>
            </a:extLst>
          </p:cNvPr>
          <p:cNvSpPr/>
          <p:nvPr/>
        </p:nvSpPr>
        <p:spPr>
          <a:xfrm>
            <a:off x="965485" y="1778688"/>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302" kern="0">
              <a:solidFill>
                <a:prstClr val="white"/>
              </a:solidFill>
            </a:endParaRPr>
          </a:p>
        </p:txBody>
      </p:sp>
      <p:sp>
        <p:nvSpPr>
          <p:cNvPr id="89" name="Flowchart: Process 88">
            <a:extLst>
              <a:ext uri="{FF2B5EF4-FFF2-40B4-BE49-F238E27FC236}">
                <a16:creationId xmlns:a16="http://schemas.microsoft.com/office/drawing/2014/main" id="{32DFE951-29F7-48DA-A420-667F8D452692}"/>
              </a:ext>
              <a:ext uri="{C183D7F6-B498-43B3-948B-1728B52AA6E4}">
                <adec:decorative xmlns:adec="http://schemas.microsoft.com/office/drawing/2017/decorative" val="1"/>
              </a:ext>
            </a:extLst>
          </p:cNvPr>
          <p:cNvSpPr/>
          <p:nvPr/>
        </p:nvSpPr>
        <p:spPr>
          <a:xfrm>
            <a:off x="823741" y="1636944"/>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302" kern="0">
              <a:solidFill>
                <a:prstClr val="white"/>
              </a:solidFill>
            </a:endParaRPr>
          </a:p>
        </p:txBody>
      </p:sp>
      <p:sp>
        <p:nvSpPr>
          <p:cNvPr id="90" name="Flowchart: Process 89">
            <a:extLst>
              <a:ext uri="{FF2B5EF4-FFF2-40B4-BE49-F238E27FC236}">
                <a16:creationId xmlns:a16="http://schemas.microsoft.com/office/drawing/2014/main" id="{E95C205C-5365-48FB-8DE7-0D3CB5FC12C1}"/>
              </a:ext>
              <a:ext uri="{C183D7F6-B498-43B3-948B-1728B52AA6E4}">
                <adec:decorative xmlns:adec="http://schemas.microsoft.com/office/drawing/2017/decorative" val="1"/>
              </a:ext>
            </a:extLst>
          </p:cNvPr>
          <p:cNvSpPr/>
          <p:nvPr/>
        </p:nvSpPr>
        <p:spPr>
          <a:xfrm>
            <a:off x="6879718" y="1562363"/>
            <a:ext cx="850463" cy="2949945"/>
          </a:xfrm>
          <a:prstGeom prst="flowChartProcess">
            <a:avLst/>
          </a:prstGeom>
          <a:solidFill>
            <a:srgbClr val="007C97"/>
          </a:solidFill>
          <a:ln w="25400" cap="flat" cmpd="sng" algn="ctr">
            <a:noFill/>
            <a:prstDash val="solid"/>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Data Fabric</a:t>
            </a:r>
          </a:p>
        </p:txBody>
      </p:sp>
      <p:sp>
        <p:nvSpPr>
          <p:cNvPr id="91" name="Flowchart: Process 90">
            <a:extLst>
              <a:ext uri="{FF2B5EF4-FFF2-40B4-BE49-F238E27FC236}">
                <a16:creationId xmlns:a16="http://schemas.microsoft.com/office/drawing/2014/main" id="{E640BDEE-07E3-41D0-A180-77AE14AA2A20}"/>
              </a:ext>
              <a:ext uri="{C183D7F6-B498-43B3-948B-1728B52AA6E4}">
                <adec:decorative xmlns:adec="http://schemas.microsoft.com/office/drawing/2017/decorative" val="1"/>
              </a:ext>
            </a:extLst>
          </p:cNvPr>
          <p:cNvSpPr/>
          <p:nvPr/>
        </p:nvSpPr>
        <p:spPr>
          <a:xfrm>
            <a:off x="5175868" y="2372011"/>
            <a:ext cx="850463" cy="1275695"/>
          </a:xfrm>
          <a:prstGeom prst="flowChartProcess">
            <a:avLst/>
          </a:prstGeom>
          <a:solidFill>
            <a:srgbClr val="F26522"/>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4M L3</a:t>
            </a:r>
          </a:p>
          <a:p>
            <a:pPr algn="ctr" defTabSz="850483" eaLnBrk="0" fontAlgn="base" hangingPunct="0">
              <a:spcBef>
                <a:spcPct val="0"/>
              </a:spcBef>
              <a:spcAft>
                <a:spcPct val="0"/>
              </a:spcAft>
              <a:defRPr/>
            </a:pPr>
            <a:endParaRPr lang="en-US" sz="1200" kern="0">
              <a:solidFill>
                <a:prstClr val="white"/>
              </a:solidFill>
            </a:endParaRPr>
          </a:p>
          <a:p>
            <a:pPr algn="ctr" defTabSz="850483" eaLnBrk="0" fontAlgn="base" hangingPunct="0">
              <a:spcBef>
                <a:spcPct val="0"/>
              </a:spcBef>
              <a:spcAft>
                <a:spcPct val="0"/>
              </a:spcAft>
              <a:defRPr/>
            </a:pPr>
            <a:r>
              <a:rPr lang="en-US" sz="1200" kern="0">
                <a:solidFill>
                  <a:prstClr val="white"/>
                </a:solidFill>
              </a:rPr>
              <a:t>I+D Cache 16-way</a:t>
            </a:r>
          </a:p>
        </p:txBody>
      </p:sp>
      <p:grpSp>
        <p:nvGrpSpPr>
          <p:cNvPr id="92" name="Group 91">
            <a:extLst>
              <a:ext uri="{FF2B5EF4-FFF2-40B4-BE49-F238E27FC236}">
                <a16:creationId xmlns:a16="http://schemas.microsoft.com/office/drawing/2014/main" id="{A5438DFB-6F67-4A06-A2C3-263A096D2ED3}"/>
              </a:ext>
              <a:ext uri="{C183D7F6-B498-43B3-948B-1728B52AA6E4}">
                <adec:decorative xmlns:adec="http://schemas.microsoft.com/office/drawing/2017/decorative" val="1"/>
              </a:ext>
            </a:extLst>
          </p:cNvPr>
          <p:cNvGrpSpPr/>
          <p:nvPr/>
        </p:nvGrpSpPr>
        <p:grpSpPr>
          <a:xfrm flipV="1">
            <a:off x="6022568" y="2797425"/>
            <a:ext cx="850463" cy="99038"/>
            <a:chOff x="7915288" y="1226664"/>
            <a:chExt cx="914400" cy="106483"/>
          </a:xfrm>
        </p:grpSpPr>
        <p:cxnSp>
          <p:nvCxnSpPr>
            <p:cNvPr id="93" name="Straight Arrow Connector 92">
              <a:extLst>
                <a:ext uri="{FF2B5EF4-FFF2-40B4-BE49-F238E27FC236}">
                  <a16:creationId xmlns:a16="http://schemas.microsoft.com/office/drawing/2014/main" id="{4B4A17CC-4663-4814-8D75-4C1069ADDC38}"/>
                </a:ext>
              </a:extLst>
            </p:cNvPr>
            <p:cNvCxnSpPr/>
            <p:nvPr/>
          </p:nvCxnSpPr>
          <p:spPr>
            <a:xfrm>
              <a:off x="7915288" y="1226664"/>
              <a:ext cx="914400" cy="0"/>
            </a:xfrm>
            <a:prstGeom prst="straightConnector1">
              <a:avLst/>
            </a:prstGeom>
            <a:noFill/>
            <a:ln w="38100" cap="flat" cmpd="sng" algn="ctr">
              <a:gradFill>
                <a:gsLst>
                  <a:gs pos="100000">
                    <a:srgbClr val="007C97"/>
                  </a:gs>
                  <a:gs pos="1000">
                    <a:srgbClr val="F26522"/>
                  </a:gs>
                </a:gsLst>
                <a:lin ang="0" scaled="0"/>
              </a:gradFill>
              <a:prstDash val="solid"/>
              <a:tailEnd type="triangle"/>
            </a:ln>
            <a:effectLst>
              <a:outerShdw blurRad="40000" dist="23000" dir="5400000" rotWithShape="0">
                <a:srgbClr val="000000">
                  <a:alpha val="35000"/>
                </a:srgbClr>
              </a:outerShdw>
            </a:effectLst>
          </p:spPr>
        </p:cxnSp>
        <p:cxnSp>
          <p:nvCxnSpPr>
            <p:cNvPr id="94" name="Straight Arrow Connector 93">
              <a:extLst>
                <a:ext uri="{FF2B5EF4-FFF2-40B4-BE49-F238E27FC236}">
                  <a16:creationId xmlns:a16="http://schemas.microsoft.com/office/drawing/2014/main" id="{CFBD4E7A-5A44-4654-B0CD-B33815B2E22A}"/>
                </a:ext>
              </a:extLst>
            </p:cNvPr>
            <p:cNvCxnSpPr/>
            <p:nvPr/>
          </p:nvCxnSpPr>
          <p:spPr>
            <a:xfrm flipH="1">
              <a:off x="7915288" y="1333147"/>
              <a:ext cx="914400" cy="0"/>
            </a:xfrm>
            <a:prstGeom prst="straightConnector1">
              <a:avLst/>
            </a:prstGeom>
            <a:noFill/>
            <a:ln w="38100" cap="flat" cmpd="sng" algn="ctr">
              <a:gradFill>
                <a:gsLst>
                  <a:gs pos="100000">
                    <a:srgbClr val="F26522"/>
                  </a:gs>
                  <a:gs pos="0">
                    <a:srgbClr val="007C97"/>
                  </a:gs>
                </a:gsLst>
                <a:lin ang="0" scaled="0"/>
              </a:gradFill>
              <a:prstDash val="solid"/>
              <a:tailEnd type="triangle"/>
            </a:ln>
            <a:effectLst>
              <a:outerShdw blurRad="40000" dist="23000" dir="5400000" rotWithShape="0">
                <a:srgbClr val="000000">
                  <a:alpha val="35000"/>
                </a:srgbClr>
              </a:outerShdw>
            </a:effectLst>
          </p:spPr>
        </p:cxnSp>
      </p:grpSp>
      <p:sp>
        <p:nvSpPr>
          <p:cNvPr id="95" name="Flowchart: Process 94">
            <a:extLst>
              <a:ext uri="{FF2B5EF4-FFF2-40B4-BE49-F238E27FC236}">
                <a16:creationId xmlns:a16="http://schemas.microsoft.com/office/drawing/2014/main" id="{8904BC8E-7F90-4ADB-B386-B0B58E164982}"/>
              </a:ext>
              <a:ext uri="{C183D7F6-B498-43B3-948B-1728B52AA6E4}">
                <adec:decorative xmlns:adec="http://schemas.microsoft.com/office/drawing/2017/decorative" val="1"/>
              </a:ext>
            </a:extLst>
          </p:cNvPr>
          <p:cNvSpPr/>
          <p:nvPr/>
        </p:nvSpPr>
        <p:spPr>
          <a:xfrm>
            <a:off x="3478314" y="1704106"/>
            <a:ext cx="850463" cy="191354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512K L2</a:t>
            </a:r>
          </a:p>
          <a:p>
            <a:pPr algn="ctr" defTabSz="850483" eaLnBrk="0" fontAlgn="base" hangingPunct="0">
              <a:spcBef>
                <a:spcPct val="0"/>
              </a:spcBef>
              <a:spcAft>
                <a:spcPct val="0"/>
              </a:spcAft>
              <a:defRPr/>
            </a:pPr>
            <a:endParaRPr lang="en-US" sz="1200" kern="0">
              <a:solidFill>
                <a:prstClr val="white"/>
              </a:solidFill>
            </a:endParaRPr>
          </a:p>
          <a:p>
            <a:pPr algn="ctr" defTabSz="850483" eaLnBrk="0" fontAlgn="base" hangingPunct="0">
              <a:spcBef>
                <a:spcPct val="0"/>
              </a:spcBef>
              <a:spcAft>
                <a:spcPct val="0"/>
              </a:spcAft>
              <a:defRPr/>
            </a:pPr>
            <a:r>
              <a:rPr lang="en-US" sz="1200" kern="0">
                <a:solidFill>
                  <a:prstClr val="white"/>
                </a:solidFill>
              </a:rPr>
              <a:t>I+D Cache</a:t>
            </a:r>
          </a:p>
          <a:p>
            <a:pPr algn="ctr" defTabSz="850483" eaLnBrk="0" fontAlgn="base" hangingPunct="0">
              <a:spcBef>
                <a:spcPct val="0"/>
              </a:spcBef>
              <a:spcAft>
                <a:spcPct val="0"/>
              </a:spcAft>
              <a:defRPr/>
            </a:pPr>
            <a:r>
              <a:rPr lang="en-US" sz="1200" kern="0">
                <a:solidFill>
                  <a:prstClr val="white"/>
                </a:solidFill>
              </a:rPr>
              <a:t>8-way</a:t>
            </a:r>
          </a:p>
        </p:txBody>
      </p:sp>
      <p:sp>
        <p:nvSpPr>
          <p:cNvPr id="96" name="Flowchart: Process 95">
            <a:extLst>
              <a:ext uri="{FF2B5EF4-FFF2-40B4-BE49-F238E27FC236}">
                <a16:creationId xmlns:a16="http://schemas.microsoft.com/office/drawing/2014/main" id="{9FCAAC3A-7DB8-4D9D-8877-66C820578766}"/>
              </a:ext>
              <a:ext uri="{C183D7F6-B498-43B3-948B-1728B52AA6E4}">
                <adec:decorative xmlns:adec="http://schemas.microsoft.com/office/drawing/2017/decorative" val="1"/>
              </a:ext>
            </a:extLst>
          </p:cNvPr>
          <p:cNvSpPr/>
          <p:nvPr/>
        </p:nvSpPr>
        <p:spPr>
          <a:xfrm>
            <a:off x="1767358" y="1701107"/>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rPr>
              <a:t>32K</a:t>
            </a:r>
          </a:p>
          <a:p>
            <a:pPr algn="ctr" defTabSz="850483" eaLnBrk="0" fontAlgn="base" hangingPunct="0">
              <a:spcBef>
                <a:spcPct val="0"/>
              </a:spcBef>
              <a:spcAft>
                <a:spcPct val="0"/>
              </a:spcAft>
              <a:defRPr/>
            </a:pPr>
            <a:r>
              <a:rPr lang="en-US" sz="1200" kern="0" dirty="0">
                <a:solidFill>
                  <a:prstClr val="white"/>
                </a:solidFill>
              </a:rPr>
              <a:t>I-Cache</a:t>
            </a:r>
          </a:p>
          <a:p>
            <a:pPr algn="ctr" defTabSz="850483" eaLnBrk="0" fontAlgn="base" hangingPunct="0">
              <a:spcBef>
                <a:spcPct val="0"/>
              </a:spcBef>
              <a:spcAft>
                <a:spcPct val="0"/>
              </a:spcAft>
              <a:defRPr/>
            </a:pPr>
            <a:r>
              <a:rPr lang="en-US" sz="1200" kern="0" dirty="0">
                <a:solidFill>
                  <a:prstClr val="white"/>
                </a:solidFill>
              </a:rPr>
              <a:t>8-way</a:t>
            </a:r>
          </a:p>
        </p:txBody>
      </p:sp>
      <p:sp>
        <p:nvSpPr>
          <p:cNvPr id="97" name="Flowchart: Process 96">
            <a:extLst>
              <a:ext uri="{FF2B5EF4-FFF2-40B4-BE49-F238E27FC236}">
                <a16:creationId xmlns:a16="http://schemas.microsoft.com/office/drawing/2014/main" id="{B848CA32-BC78-4A26-9EBE-63C640C7AE8D}"/>
              </a:ext>
              <a:ext uri="{C183D7F6-B498-43B3-948B-1728B52AA6E4}">
                <adec:decorative xmlns:adec="http://schemas.microsoft.com/office/drawing/2017/decorative" val="1"/>
              </a:ext>
            </a:extLst>
          </p:cNvPr>
          <p:cNvSpPr/>
          <p:nvPr/>
        </p:nvSpPr>
        <p:spPr>
          <a:xfrm>
            <a:off x="1774464" y="2765026"/>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32K</a:t>
            </a:r>
          </a:p>
          <a:p>
            <a:pPr algn="ctr" defTabSz="850483" eaLnBrk="0" fontAlgn="base" hangingPunct="0">
              <a:spcBef>
                <a:spcPct val="0"/>
              </a:spcBef>
              <a:spcAft>
                <a:spcPct val="0"/>
              </a:spcAft>
              <a:defRPr/>
            </a:pPr>
            <a:r>
              <a:rPr lang="en-US" sz="1200" kern="0">
                <a:solidFill>
                  <a:prstClr val="white"/>
                </a:solidFill>
              </a:rPr>
              <a:t>D-Cache 8-way</a:t>
            </a:r>
          </a:p>
        </p:txBody>
      </p:sp>
      <p:sp>
        <p:nvSpPr>
          <p:cNvPr id="98" name="TextBox 97">
            <a:extLst>
              <a:ext uri="{FF2B5EF4-FFF2-40B4-BE49-F238E27FC236}">
                <a16:creationId xmlns:a16="http://schemas.microsoft.com/office/drawing/2014/main" id="{70C4E7F2-6282-4298-AD16-EE6445FF38AB}"/>
              </a:ext>
              <a:ext uri="{C183D7F6-B498-43B3-948B-1728B52AA6E4}">
                <adec:decorative xmlns:adec="http://schemas.microsoft.com/office/drawing/2017/decorative" val="1"/>
              </a:ext>
            </a:extLst>
          </p:cNvPr>
          <p:cNvSpPr txBox="1"/>
          <p:nvPr/>
        </p:nvSpPr>
        <p:spPr>
          <a:xfrm>
            <a:off x="2647095" y="2812684"/>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32B/cycle</a:t>
            </a:r>
          </a:p>
        </p:txBody>
      </p:sp>
      <p:grpSp>
        <p:nvGrpSpPr>
          <p:cNvPr id="99" name="Group 98">
            <a:extLst>
              <a:ext uri="{FF2B5EF4-FFF2-40B4-BE49-F238E27FC236}">
                <a16:creationId xmlns:a16="http://schemas.microsoft.com/office/drawing/2014/main" id="{1DD3EAC8-FE32-4955-9022-F6AEED2B7A0E}"/>
              </a:ext>
              <a:ext uri="{C183D7F6-B498-43B3-948B-1728B52AA6E4}">
                <adec:decorative xmlns:adec="http://schemas.microsoft.com/office/drawing/2017/decorative" val="1"/>
              </a:ext>
            </a:extLst>
          </p:cNvPr>
          <p:cNvGrpSpPr/>
          <p:nvPr/>
        </p:nvGrpSpPr>
        <p:grpSpPr>
          <a:xfrm>
            <a:off x="859983" y="2815702"/>
            <a:ext cx="970137" cy="691708"/>
            <a:chOff x="2364588" y="2466878"/>
            <a:chExt cx="1043071" cy="743710"/>
          </a:xfrm>
        </p:grpSpPr>
        <p:sp>
          <p:nvSpPr>
            <p:cNvPr id="100" name="TextBox 99">
              <a:extLst>
                <a:ext uri="{FF2B5EF4-FFF2-40B4-BE49-F238E27FC236}">
                  <a16:creationId xmlns:a16="http://schemas.microsoft.com/office/drawing/2014/main" id="{CC0C81B7-7112-4A95-9CC0-08D4F6DD1160}"/>
                </a:ext>
              </a:extLst>
            </p:cNvPr>
            <p:cNvSpPr txBox="1"/>
            <p:nvPr/>
          </p:nvSpPr>
          <p:spPr>
            <a:xfrm>
              <a:off x="2387822" y="2466878"/>
              <a:ext cx="994813"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2*32B load</a:t>
              </a:r>
            </a:p>
          </p:txBody>
        </p:sp>
        <p:sp>
          <p:nvSpPr>
            <p:cNvPr id="101" name="TextBox 100">
              <a:extLst>
                <a:ext uri="{FF2B5EF4-FFF2-40B4-BE49-F238E27FC236}">
                  <a16:creationId xmlns:a16="http://schemas.microsoft.com/office/drawing/2014/main" id="{C4FC2F74-7444-4475-985F-F199EDD36AD9}"/>
                </a:ext>
              </a:extLst>
            </p:cNvPr>
            <p:cNvSpPr txBox="1"/>
            <p:nvPr/>
          </p:nvSpPr>
          <p:spPr>
            <a:xfrm>
              <a:off x="2364588" y="2912765"/>
              <a:ext cx="1043071"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1*32B store</a:t>
              </a:r>
            </a:p>
          </p:txBody>
        </p:sp>
      </p:grpSp>
      <p:sp>
        <p:nvSpPr>
          <p:cNvPr id="102" name="Flowchart: Process 101">
            <a:extLst>
              <a:ext uri="{FF2B5EF4-FFF2-40B4-BE49-F238E27FC236}">
                <a16:creationId xmlns:a16="http://schemas.microsoft.com/office/drawing/2014/main" id="{D1E367AF-7BA2-4121-846C-CD1D90E3CCFD}"/>
              </a:ext>
              <a:ext uri="{C183D7F6-B498-43B3-948B-1728B52AA6E4}">
                <adec:decorative xmlns:adec="http://schemas.microsoft.com/office/drawing/2017/decorative" val="1"/>
              </a:ext>
            </a:extLst>
          </p:cNvPr>
          <p:cNvSpPr/>
          <p:nvPr/>
        </p:nvSpPr>
        <p:spPr>
          <a:xfrm>
            <a:off x="8664897" y="1704107"/>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674" kern="0">
              <a:solidFill>
                <a:prstClr val="white"/>
              </a:solidFill>
            </a:endParaRPr>
          </a:p>
        </p:txBody>
      </p:sp>
      <p:sp>
        <p:nvSpPr>
          <p:cNvPr id="103" name="Flowchart: Process 102">
            <a:extLst>
              <a:ext uri="{FF2B5EF4-FFF2-40B4-BE49-F238E27FC236}">
                <a16:creationId xmlns:a16="http://schemas.microsoft.com/office/drawing/2014/main" id="{8C0543EF-F24E-41D2-B411-C2E9FBE75FA1}"/>
              </a:ext>
              <a:ext uri="{C183D7F6-B498-43B3-948B-1728B52AA6E4}">
                <adec:decorative xmlns:adec="http://schemas.microsoft.com/office/drawing/2017/decorative" val="1"/>
              </a:ext>
            </a:extLst>
          </p:cNvPr>
          <p:cNvSpPr/>
          <p:nvPr/>
        </p:nvSpPr>
        <p:spPr>
          <a:xfrm>
            <a:off x="8523154" y="1562363"/>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674" kern="0">
              <a:solidFill>
                <a:prstClr val="white"/>
              </a:solidFill>
            </a:endParaRPr>
          </a:p>
        </p:txBody>
      </p:sp>
      <p:sp>
        <p:nvSpPr>
          <p:cNvPr id="104" name="Flowchart: Process 103">
            <a:extLst>
              <a:ext uri="{FF2B5EF4-FFF2-40B4-BE49-F238E27FC236}">
                <a16:creationId xmlns:a16="http://schemas.microsoft.com/office/drawing/2014/main" id="{432D5633-A144-426B-81E9-1279AD91FCFC}"/>
              </a:ext>
              <a:ext uri="{C183D7F6-B498-43B3-948B-1728B52AA6E4}">
                <adec:decorative xmlns:adec="http://schemas.microsoft.com/office/drawing/2017/decorative" val="1"/>
              </a:ext>
            </a:extLst>
          </p:cNvPr>
          <p:cNvSpPr/>
          <p:nvPr/>
        </p:nvSpPr>
        <p:spPr>
          <a:xfrm>
            <a:off x="8582322" y="1629526"/>
            <a:ext cx="853997"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rPr>
              <a:t>Unified Memory Controller</a:t>
            </a:r>
          </a:p>
        </p:txBody>
      </p:sp>
      <p:sp>
        <p:nvSpPr>
          <p:cNvPr id="105" name="Flowchart: Process 104">
            <a:extLst>
              <a:ext uri="{FF2B5EF4-FFF2-40B4-BE49-F238E27FC236}">
                <a16:creationId xmlns:a16="http://schemas.microsoft.com/office/drawing/2014/main" id="{ABCEF860-BA19-4D35-98C8-083E8DC7B6F0}"/>
              </a:ext>
              <a:ext uri="{C183D7F6-B498-43B3-948B-1728B52AA6E4}">
                <adec:decorative xmlns:adec="http://schemas.microsoft.com/office/drawing/2017/decorative" val="1"/>
              </a:ext>
            </a:extLst>
          </p:cNvPr>
          <p:cNvSpPr/>
          <p:nvPr/>
        </p:nvSpPr>
        <p:spPr>
          <a:xfrm>
            <a:off x="10284927" y="1631722"/>
            <a:ext cx="850463"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rPr>
              <a:t>DRAM</a:t>
            </a:r>
          </a:p>
          <a:p>
            <a:pPr algn="ctr" defTabSz="850483" eaLnBrk="0" fontAlgn="base" hangingPunct="0">
              <a:spcBef>
                <a:spcPct val="0"/>
              </a:spcBef>
              <a:spcAft>
                <a:spcPct val="0"/>
              </a:spcAft>
              <a:defRPr/>
            </a:pPr>
            <a:r>
              <a:rPr lang="en-US" sz="1200" kern="0" dirty="0">
                <a:solidFill>
                  <a:prstClr val="white"/>
                </a:solidFill>
              </a:rPr>
              <a:t>Channel</a:t>
            </a:r>
          </a:p>
        </p:txBody>
      </p:sp>
      <p:grpSp>
        <p:nvGrpSpPr>
          <p:cNvPr id="106" name="Group 105">
            <a:extLst>
              <a:ext uri="{FF2B5EF4-FFF2-40B4-BE49-F238E27FC236}">
                <a16:creationId xmlns:a16="http://schemas.microsoft.com/office/drawing/2014/main" id="{F52AB772-0ABE-430D-9ED3-2958C0B63C41}"/>
              </a:ext>
              <a:ext uri="{C183D7F6-B498-43B3-948B-1728B52AA6E4}">
                <adec:decorative xmlns:adec="http://schemas.microsoft.com/office/drawing/2017/decorative" val="1"/>
              </a:ext>
            </a:extLst>
          </p:cNvPr>
          <p:cNvGrpSpPr/>
          <p:nvPr/>
        </p:nvGrpSpPr>
        <p:grpSpPr>
          <a:xfrm>
            <a:off x="9426938" y="1896514"/>
            <a:ext cx="850463" cy="311926"/>
            <a:chOff x="9753081" y="1427292"/>
            <a:chExt cx="914400" cy="335376"/>
          </a:xfrm>
        </p:grpSpPr>
        <p:cxnSp>
          <p:nvCxnSpPr>
            <p:cNvPr id="107" name="Straight Arrow Connector 106">
              <a:extLst>
                <a:ext uri="{FF2B5EF4-FFF2-40B4-BE49-F238E27FC236}">
                  <a16:creationId xmlns:a16="http://schemas.microsoft.com/office/drawing/2014/main" id="{BC77EA52-FFF3-459D-AEB1-58B73D480941}"/>
                </a:ext>
              </a:extLst>
            </p:cNvPr>
            <p:cNvCxnSpPr>
              <a:cxnSpLocks/>
            </p:cNvCxnSpPr>
            <p:nvPr/>
          </p:nvCxnSpPr>
          <p:spPr>
            <a:xfrm flipH="1">
              <a:off x="9753081" y="1762668"/>
              <a:ext cx="914400" cy="0"/>
            </a:xfrm>
            <a:prstGeom prst="straightConnector1">
              <a:avLst/>
            </a:prstGeom>
            <a:noFill/>
            <a:ln w="38100" cap="flat" cmpd="sng" algn="ctr">
              <a:solidFill>
                <a:srgbClr val="003D4C"/>
              </a:solidFill>
              <a:prstDash val="solid"/>
              <a:headEnd type="triangle"/>
              <a:tailEnd type="triangle"/>
            </a:ln>
            <a:effectLst>
              <a:outerShdw blurRad="40000" dist="23000" dir="5400000" rotWithShape="0">
                <a:srgbClr val="000000">
                  <a:alpha val="35000"/>
                </a:srgbClr>
              </a:outerShdw>
            </a:effectLst>
          </p:spPr>
        </p:cxnSp>
        <p:sp>
          <p:nvSpPr>
            <p:cNvPr id="108" name="TextBox 107">
              <a:extLst>
                <a:ext uri="{FF2B5EF4-FFF2-40B4-BE49-F238E27FC236}">
                  <a16:creationId xmlns:a16="http://schemas.microsoft.com/office/drawing/2014/main" id="{09ADC81A-D414-49F3-A29C-5A7736BFD21F}"/>
                </a:ext>
              </a:extLst>
            </p:cNvPr>
            <p:cNvSpPr txBox="1"/>
            <p:nvPr/>
          </p:nvSpPr>
          <p:spPr>
            <a:xfrm>
              <a:off x="9762815" y="1427292"/>
              <a:ext cx="893126"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16B/cycle</a:t>
              </a:r>
            </a:p>
          </p:txBody>
        </p:sp>
      </p:grpSp>
      <p:sp>
        <p:nvSpPr>
          <p:cNvPr id="109" name="TextBox 108">
            <a:extLst>
              <a:ext uri="{FF2B5EF4-FFF2-40B4-BE49-F238E27FC236}">
                <a16:creationId xmlns:a16="http://schemas.microsoft.com/office/drawing/2014/main" id="{060FBEC9-C131-4B0D-863B-1AFE02FD2DFE}"/>
              </a:ext>
              <a:ext uri="{C183D7F6-B498-43B3-948B-1728B52AA6E4}">
                <adec:decorative xmlns:adec="http://schemas.microsoft.com/office/drawing/2017/decorative" val="1"/>
              </a:ext>
            </a:extLst>
          </p:cNvPr>
          <p:cNvSpPr txBox="1"/>
          <p:nvPr/>
        </p:nvSpPr>
        <p:spPr>
          <a:xfrm>
            <a:off x="7747146" y="1832682"/>
            <a:ext cx="829906" cy="276999"/>
          </a:xfrm>
          <a:prstGeom prst="rect">
            <a:avLst/>
          </a:prstGeom>
          <a:noFill/>
        </p:spPr>
        <p:txBody>
          <a:bodyPr wrap="none" rtlCol="0">
            <a:spAutoFit/>
          </a:bodyPr>
          <a:lstStyle/>
          <a:p>
            <a:pPr algn="ctr" defTabSz="850453" eaLnBrk="0" fontAlgn="base" hangingPunct="0">
              <a:spcBef>
                <a:spcPct val="0"/>
              </a:spcBef>
              <a:spcAft>
                <a:spcPts val="558"/>
              </a:spcAft>
              <a:buClr>
                <a:srgbClr val="000000"/>
              </a:buClr>
            </a:pPr>
            <a:r>
              <a:rPr lang="en-US" sz="1200">
                <a:solidFill>
                  <a:srgbClr val="000000"/>
                </a:solidFill>
                <a:cs typeface="Arial" panose="020B0604020202020204" pitchFamily="34" charset="0"/>
              </a:rPr>
              <a:t>32B/cycle</a:t>
            </a:r>
          </a:p>
        </p:txBody>
      </p:sp>
      <p:grpSp>
        <p:nvGrpSpPr>
          <p:cNvPr id="110" name="Group 109">
            <a:extLst>
              <a:ext uri="{FF2B5EF4-FFF2-40B4-BE49-F238E27FC236}">
                <a16:creationId xmlns:a16="http://schemas.microsoft.com/office/drawing/2014/main" id="{B328B352-02B6-423F-940C-050A04507609}"/>
              </a:ext>
              <a:ext uri="{C183D7F6-B498-43B3-948B-1728B52AA6E4}">
                <adec:decorative xmlns:adec="http://schemas.microsoft.com/office/drawing/2017/decorative" val="1"/>
              </a:ext>
            </a:extLst>
          </p:cNvPr>
          <p:cNvGrpSpPr/>
          <p:nvPr/>
        </p:nvGrpSpPr>
        <p:grpSpPr>
          <a:xfrm flipV="1">
            <a:off x="7731020" y="2147563"/>
            <a:ext cx="850463" cy="99038"/>
            <a:chOff x="7909727" y="2456199"/>
            <a:chExt cx="914400" cy="106483"/>
          </a:xfrm>
        </p:grpSpPr>
        <p:cxnSp>
          <p:nvCxnSpPr>
            <p:cNvPr id="111" name="Straight Arrow Connector 110">
              <a:extLst>
                <a:ext uri="{FF2B5EF4-FFF2-40B4-BE49-F238E27FC236}">
                  <a16:creationId xmlns:a16="http://schemas.microsoft.com/office/drawing/2014/main" id="{5A0094F9-24E8-476F-A07E-49470C9E36EE}"/>
                </a:ext>
              </a:extLst>
            </p:cNvPr>
            <p:cNvCxnSpPr/>
            <p:nvPr/>
          </p:nvCxnSpPr>
          <p:spPr>
            <a:xfrm>
              <a:off x="7909727" y="2456199"/>
              <a:ext cx="914400"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cxnSp>
          <p:nvCxnSpPr>
            <p:cNvPr id="112" name="Straight Arrow Connector 111">
              <a:extLst>
                <a:ext uri="{FF2B5EF4-FFF2-40B4-BE49-F238E27FC236}">
                  <a16:creationId xmlns:a16="http://schemas.microsoft.com/office/drawing/2014/main" id="{7D93EF08-45DD-4FEF-AA9D-D29B305AEF75}"/>
                </a:ext>
              </a:extLst>
            </p:cNvPr>
            <p:cNvCxnSpPr/>
            <p:nvPr/>
          </p:nvCxnSpPr>
          <p:spPr>
            <a:xfrm flipH="1">
              <a:off x="7909727" y="2562682"/>
              <a:ext cx="914400"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grpSp>
      <p:sp>
        <p:nvSpPr>
          <p:cNvPr id="113" name="TextBox 112">
            <a:extLst>
              <a:ext uri="{FF2B5EF4-FFF2-40B4-BE49-F238E27FC236}">
                <a16:creationId xmlns:a16="http://schemas.microsoft.com/office/drawing/2014/main" id="{C4B45FBD-CB99-48D3-A51A-A509A481EDEE}"/>
              </a:ext>
              <a:ext uri="{C183D7F6-B498-43B3-948B-1728B52AA6E4}">
                <adec:decorative xmlns:adec="http://schemas.microsoft.com/office/drawing/2017/decorative" val="1"/>
              </a:ext>
            </a:extLst>
          </p:cNvPr>
          <p:cNvSpPr txBox="1"/>
          <p:nvPr/>
        </p:nvSpPr>
        <p:spPr>
          <a:xfrm>
            <a:off x="10206219" y="2268001"/>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memclk</a:t>
            </a:r>
            <a:endParaRPr lang="en-US" sz="1200" dirty="0">
              <a:solidFill>
                <a:prstClr val="white"/>
              </a:solidFill>
              <a:cs typeface="Arial" panose="020B0604020202020204" pitchFamily="34" charset="0"/>
            </a:endParaRPr>
          </a:p>
        </p:txBody>
      </p:sp>
      <p:sp>
        <p:nvSpPr>
          <p:cNvPr id="114" name="Flowchart: Process 113">
            <a:extLst>
              <a:ext uri="{FF2B5EF4-FFF2-40B4-BE49-F238E27FC236}">
                <a16:creationId xmlns:a16="http://schemas.microsoft.com/office/drawing/2014/main" id="{C1826320-D021-4117-B6C1-6BFF113C8F5C}"/>
              </a:ext>
              <a:ext uri="{C183D7F6-B498-43B3-948B-1728B52AA6E4}">
                <adec:decorative xmlns:adec="http://schemas.microsoft.com/office/drawing/2017/decorative" val="1"/>
              </a:ext>
            </a:extLst>
          </p:cNvPr>
          <p:cNvSpPr/>
          <p:nvPr/>
        </p:nvSpPr>
        <p:spPr>
          <a:xfrm>
            <a:off x="8567731" y="3945434"/>
            <a:ext cx="859208" cy="566874"/>
          </a:xfrm>
          <a:prstGeom prst="flowChartProcess">
            <a:avLst/>
          </a:prstGeom>
          <a:solidFill>
            <a:srgbClr val="9D9FA2"/>
          </a:solidFill>
          <a:ln>
            <a:noFill/>
          </a:ln>
          <a:effectLst/>
        </p:spPr>
        <p:txBody>
          <a:bodyPr rIns="85046" bIns="212616" rtlCol="0" anchor="ctr"/>
          <a:lstStyle/>
          <a:p>
            <a:pPr algn="ctr" defTabSz="850483" eaLnBrk="0" fontAlgn="base" hangingPunct="0">
              <a:spcBef>
                <a:spcPct val="0"/>
              </a:spcBef>
              <a:spcAft>
                <a:spcPct val="0"/>
              </a:spcAft>
              <a:defRPr/>
            </a:pPr>
            <a:r>
              <a:rPr lang="en-US" sz="1200" kern="0">
                <a:solidFill>
                  <a:prstClr val="white"/>
                </a:solidFill>
              </a:rPr>
              <a:t>IO Hub</a:t>
            </a:r>
          </a:p>
          <a:p>
            <a:pPr algn="ctr" defTabSz="850483" eaLnBrk="0" fontAlgn="base" hangingPunct="0">
              <a:spcBef>
                <a:spcPct val="0"/>
              </a:spcBef>
              <a:spcAft>
                <a:spcPct val="0"/>
              </a:spcAft>
              <a:defRPr/>
            </a:pPr>
            <a:r>
              <a:rPr lang="en-US" sz="1200" kern="0">
                <a:solidFill>
                  <a:prstClr val="white"/>
                </a:solidFill>
              </a:rPr>
              <a:t>Controller</a:t>
            </a:r>
          </a:p>
        </p:txBody>
      </p:sp>
      <p:sp>
        <p:nvSpPr>
          <p:cNvPr id="115" name="TextBox 114">
            <a:extLst>
              <a:ext uri="{FF2B5EF4-FFF2-40B4-BE49-F238E27FC236}">
                <a16:creationId xmlns:a16="http://schemas.microsoft.com/office/drawing/2014/main" id="{78382410-E349-4BB2-9A79-454A3AF10D84}"/>
              </a:ext>
              <a:ext uri="{C183D7F6-B498-43B3-948B-1728B52AA6E4}">
                <adec:decorative xmlns:adec="http://schemas.microsoft.com/office/drawing/2017/decorative" val="1"/>
              </a:ext>
            </a:extLst>
          </p:cNvPr>
          <p:cNvSpPr txBox="1"/>
          <p:nvPr/>
        </p:nvSpPr>
        <p:spPr>
          <a:xfrm>
            <a:off x="7737379" y="3994419"/>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32B/cycle</a:t>
            </a:r>
          </a:p>
        </p:txBody>
      </p:sp>
      <p:grpSp>
        <p:nvGrpSpPr>
          <p:cNvPr id="116" name="Group 115">
            <a:extLst>
              <a:ext uri="{FF2B5EF4-FFF2-40B4-BE49-F238E27FC236}">
                <a16:creationId xmlns:a16="http://schemas.microsoft.com/office/drawing/2014/main" id="{91C13A14-A816-48BD-8738-1BA7637A5725}"/>
              </a:ext>
              <a:ext uri="{C183D7F6-B498-43B3-948B-1728B52AA6E4}">
                <adec:decorative xmlns:adec="http://schemas.microsoft.com/office/drawing/2017/decorative" val="1"/>
              </a:ext>
            </a:extLst>
          </p:cNvPr>
          <p:cNvGrpSpPr/>
          <p:nvPr/>
        </p:nvGrpSpPr>
        <p:grpSpPr>
          <a:xfrm flipV="1">
            <a:off x="7721639" y="4228994"/>
            <a:ext cx="850463" cy="73779"/>
            <a:chOff x="7899641" y="4694109"/>
            <a:chExt cx="914400" cy="79326"/>
          </a:xfrm>
        </p:grpSpPr>
        <p:cxnSp>
          <p:nvCxnSpPr>
            <p:cNvPr id="117" name="Straight Arrow Connector 116">
              <a:extLst>
                <a:ext uri="{FF2B5EF4-FFF2-40B4-BE49-F238E27FC236}">
                  <a16:creationId xmlns:a16="http://schemas.microsoft.com/office/drawing/2014/main" id="{6A1062AB-27BF-4534-A897-C4B47ADCE833}"/>
                </a:ext>
              </a:extLst>
            </p:cNvPr>
            <p:cNvCxnSpPr/>
            <p:nvPr/>
          </p:nvCxnSpPr>
          <p:spPr>
            <a:xfrm>
              <a:off x="7899641" y="4694109"/>
              <a:ext cx="914400" cy="0"/>
            </a:xfrm>
            <a:prstGeom prst="straightConnector1">
              <a:avLst/>
            </a:prstGeom>
            <a:noFill/>
            <a:ln w="38100" cap="flat" cmpd="sng" algn="ctr">
              <a:gradFill>
                <a:gsLst>
                  <a:gs pos="0">
                    <a:srgbClr val="007C97"/>
                  </a:gs>
                  <a:gs pos="100000">
                    <a:srgbClr val="9D9FA2"/>
                  </a:gs>
                </a:gsLst>
                <a:lin ang="0" scaled="0"/>
              </a:gradFill>
              <a:prstDash val="solid"/>
              <a:tailEnd type="triangle"/>
            </a:ln>
            <a:effectLst>
              <a:outerShdw blurRad="40000" dist="23000" dir="5400000" rotWithShape="0">
                <a:srgbClr val="000000">
                  <a:alpha val="35000"/>
                </a:srgbClr>
              </a:outerShdw>
            </a:effectLst>
          </p:spPr>
        </p:cxnSp>
        <p:cxnSp>
          <p:nvCxnSpPr>
            <p:cNvPr id="118" name="Straight Arrow Connector 117">
              <a:extLst>
                <a:ext uri="{FF2B5EF4-FFF2-40B4-BE49-F238E27FC236}">
                  <a16:creationId xmlns:a16="http://schemas.microsoft.com/office/drawing/2014/main" id="{341C4E3A-80DD-496E-8985-6A5A46B82F7E}"/>
                </a:ext>
              </a:extLst>
            </p:cNvPr>
            <p:cNvCxnSpPr/>
            <p:nvPr/>
          </p:nvCxnSpPr>
          <p:spPr>
            <a:xfrm flipH="1">
              <a:off x="7899641" y="4773435"/>
              <a:ext cx="914400" cy="0"/>
            </a:xfrm>
            <a:prstGeom prst="straightConnector1">
              <a:avLst/>
            </a:prstGeom>
            <a:noFill/>
            <a:ln w="38100" cap="flat" cmpd="sng" algn="ctr">
              <a:gradFill>
                <a:gsLst>
                  <a:gs pos="0">
                    <a:srgbClr val="9D9FA2"/>
                  </a:gs>
                  <a:gs pos="98000">
                    <a:srgbClr val="007C97"/>
                  </a:gs>
                </a:gsLst>
                <a:lin ang="0" scaled="0"/>
              </a:gradFill>
              <a:prstDash val="solid"/>
              <a:tailEnd type="triangle"/>
            </a:ln>
            <a:effectLst>
              <a:outerShdw blurRad="40000" dist="23000" dir="5400000" rotWithShape="0">
                <a:srgbClr val="000000">
                  <a:alpha val="35000"/>
                </a:srgbClr>
              </a:outerShdw>
            </a:effectLst>
          </p:spPr>
        </p:cxnSp>
      </p:grpSp>
      <p:sp>
        <p:nvSpPr>
          <p:cNvPr id="119" name="TextBox 118">
            <a:extLst>
              <a:ext uri="{FF2B5EF4-FFF2-40B4-BE49-F238E27FC236}">
                <a16:creationId xmlns:a16="http://schemas.microsoft.com/office/drawing/2014/main" id="{CCCE913D-8AE3-40F8-87AC-3B27E0316C05}"/>
              </a:ext>
              <a:ext uri="{C183D7F6-B498-43B3-948B-1728B52AA6E4}">
                <adec:decorative xmlns:adec="http://schemas.microsoft.com/office/drawing/2017/decorative" val="1"/>
              </a:ext>
            </a:extLst>
          </p:cNvPr>
          <p:cNvSpPr txBox="1"/>
          <p:nvPr/>
        </p:nvSpPr>
        <p:spPr>
          <a:xfrm>
            <a:off x="8483936" y="4293314"/>
            <a:ext cx="805469"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lclk</a:t>
            </a:r>
            <a:endParaRPr lang="en-US" sz="1200" dirty="0">
              <a:solidFill>
                <a:prstClr val="white"/>
              </a:solidFill>
              <a:cs typeface="Arial" panose="020B0604020202020204" pitchFamily="34" charset="0"/>
            </a:endParaRPr>
          </a:p>
        </p:txBody>
      </p:sp>
      <p:sp>
        <p:nvSpPr>
          <p:cNvPr id="120" name="TextBox 119">
            <a:extLst>
              <a:ext uri="{FF2B5EF4-FFF2-40B4-BE49-F238E27FC236}">
                <a16:creationId xmlns:a16="http://schemas.microsoft.com/office/drawing/2014/main" id="{AA5EA234-268A-4FBB-BD92-3D231E6AB505}"/>
              </a:ext>
              <a:ext uri="{C183D7F6-B498-43B3-948B-1728B52AA6E4}">
                <adec:decorative xmlns:adec="http://schemas.microsoft.com/office/drawing/2017/decorative" val="1"/>
              </a:ext>
            </a:extLst>
          </p:cNvPr>
          <p:cNvSpPr txBox="1"/>
          <p:nvPr/>
        </p:nvSpPr>
        <p:spPr>
          <a:xfrm>
            <a:off x="6798158" y="4293314"/>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fclk</a:t>
            </a:r>
            <a:endParaRPr lang="en-US" sz="1200" dirty="0">
              <a:solidFill>
                <a:prstClr val="white"/>
              </a:solidFill>
              <a:cs typeface="Arial" panose="020B0604020202020204" pitchFamily="34" charset="0"/>
            </a:endParaRPr>
          </a:p>
        </p:txBody>
      </p:sp>
      <p:sp>
        <p:nvSpPr>
          <p:cNvPr id="121" name="TextBox 120">
            <a:extLst>
              <a:ext uri="{FF2B5EF4-FFF2-40B4-BE49-F238E27FC236}">
                <a16:creationId xmlns:a16="http://schemas.microsoft.com/office/drawing/2014/main" id="{95B602EB-AFFB-44F6-8EAE-A0C94F70130D}"/>
              </a:ext>
              <a:ext uri="{C183D7F6-B498-43B3-948B-1728B52AA6E4}">
                <adec:decorative xmlns:adec="http://schemas.microsoft.com/office/drawing/2017/decorative" val="1"/>
              </a:ext>
            </a:extLst>
          </p:cNvPr>
          <p:cNvSpPr txBox="1"/>
          <p:nvPr/>
        </p:nvSpPr>
        <p:spPr>
          <a:xfrm>
            <a:off x="8496282" y="2260896"/>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uclk</a:t>
            </a:r>
            <a:endParaRPr lang="en-US" sz="1200" dirty="0">
              <a:solidFill>
                <a:prstClr val="white"/>
              </a:solidFill>
              <a:cs typeface="Arial" panose="020B0604020202020204" pitchFamily="34" charset="0"/>
            </a:endParaRPr>
          </a:p>
        </p:txBody>
      </p:sp>
      <p:sp>
        <p:nvSpPr>
          <p:cNvPr id="122" name="TextBox 121">
            <a:extLst>
              <a:ext uri="{FF2B5EF4-FFF2-40B4-BE49-F238E27FC236}">
                <a16:creationId xmlns:a16="http://schemas.microsoft.com/office/drawing/2014/main" id="{617B5470-BC97-40FA-9A9A-C8726B72C17C}"/>
              </a:ext>
              <a:ext uri="{C183D7F6-B498-43B3-948B-1728B52AA6E4}">
                <adec:decorative xmlns:adec="http://schemas.microsoft.com/office/drawing/2017/decorative" val="1"/>
              </a:ext>
            </a:extLst>
          </p:cNvPr>
          <p:cNvSpPr txBox="1"/>
          <p:nvPr/>
        </p:nvSpPr>
        <p:spPr>
          <a:xfrm>
            <a:off x="783925" y="3422224"/>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dirty="0">
                <a:latin typeface="Wingdings" panose="05000000000000000000" pitchFamily="2" charset="2"/>
                <a:cs typeface="Arial" panose="020B0604020202020204" pitchFamily="34" charset="0"/>
              </a:rPr>
              <a:t>¸</a:t>
            </a:r>
            <a:r>
              <a:rPr lang="en-US" sz="1200" kern="0" dirty="0" err="1">
                <a:solidFill>
                  <a:srgbClr val="000000"/>
                </a:solidFill>
                <a:cs typeface="Arial" panose="020B0604020202020204" pitchFamily="34" charset="0"/>
              </a:rPr>
              <a:t>cclk</a:t>
            </a:r>
            <a:endParaRPr lang="en-US" sz="1200" kern="0" dirty="0">
              <a:solidFill>
                <a:srgbClr val="000000"/>
              </a:solidFill>
              <a:cs typeface="Arial" panose="020B0604020202020204" pitchFamily="34" charset="0"/>
            </a:endParaRPr>
          </a:p>
        </p:txBody>
      </p:sp>
      <p:sp>
        <p:nvSpPr>
          <p:cNvPr id="123" name="TextBox 122">
            <a:extLst>
              <a:ext uri="{FF2B5EF4-FFF2-40B4-BE49-F238E27FC236}">
                <a16:creationId xmlns:a16="http://schemas.microsoft.com/office/drawing/2014/main" id="{6036864A-97A9-4399-BDE6-15617A3182DA}"/>
              </a:ext>
              <a:ext uri="{C183D7F6-B498-43B3-948B-1728B52AA6E4}">
                <adec:decorative xmlns:adec="http://schemas.microsoft.com/office/drawing/2017/decorative" val="1"/>
              </a:ext>
            </a:extLst>
          </p:cNvPr>
          <p:cNvSpPr txBox="1"/>
          <p:nvPr/>
        </p:nvSpPr>
        <p:spPr>
          <a:xfrm>
            <a:off x="5090863" y="3422224"/>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dirty="0">
                <a:solidFill>
                  <a:prstClr val="white"/>
                </a:solidFill>
                <a:latin typeface="Wingdings" panose="05000000000000000000" pitchFamily="2" charset="2"/>
                <a:cs typeface="Arial" panose="020B0604020202020204" pitchFamily="34" charset="0"/>
              </a:rPr>
              <a:t>¸</a:t>
            </a:r>
            <a:r>
              <a:rPr lang="en-US" sz="1200" kern="0" dirty="0">
                <a:solidFill>
                  <a:prstClr val="white"/>
                </a:solidFill>
                <a:cs typeface="Arial" panose="020B0604020202020204" pitchFamily="34" charset="0"/>
              </a:rPr>
              <a:t>l3clk</a:t>
            </a:r>
          </a:p>
        </p:txBody>
      </p:sp>
      <p:sp>
        <p:nvSpPr>
          <p:cNvPr id="124" name="Flowchart: Process 123">
            <a:extLst>
              <a:ext uri="{FF2B5EF4-FFF2-40B4-BE49-F238E27FC236}">
                <a16:creationId xmlns:a16="http://schemas.microsoft.com/office/drawing/2014/main" id="{630CDA2E-216E-419F-B8F2-0BD5D9CB21C7}"/>
              </a:ext>
              <a:ext uri="{C183D7F6-B498-43B3-948B-1728B52AA6E4}">
                <adec:decorative xmlns:adec="http://schemas.microsoft.com/office/drawing/2017/decorative" val="1"/>
              </a:ext>
            </a:extLst>
          </p:cNvPr>
          <p:cNvSpPr/>
          <p:nvPr/>
        </p:nvSpPr>
        <p:spPr>
          <a:xfrm>
            <a:off x="8581305" y="2836314"/>
            <a:ext cx="850463" cy="425232"/>
          </a:xfrm>
          <a:prstGeom prst="flowChartProcess">
            <a:avLst/>
          </a:prstGeom>
          <a:solidFill>
            <a:srgbClr val="ED1C24"/>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GFX9</a:t>
            </a:r>
          </a:p>
        </p:txBody>
      </p:sp>
      <p:sp>
        <p:nvSpPr>
          <p:cNvPr id="125" name="Flowchart: Process 124">
            <a:extLst>
              <a:ext uri="{FF2B5EF4-FFF2-40B4-BE49-F238E27FC236}">
                <a16:creationId xmlns:a16="http://schemas.microsoft.com/office/drawing/2014/main" id="{EA87843E-22AE-48B9-B56D-81C189A8887A}"/>
              </a:ext>
              <a:ext uri="{C183D7F6-B498-43B3-948B-1728B52AA6E4}">
                <adec:decorative xmlns:adec="http://schemas.microsoft.com/office/drawing/2017/decorative" val="1"/>
              </a:ext>
            </a:extLst>
          </p:cNvPr>
          <p:cNvSpPr/>
          <p:nvPr/>
        </p:nvSpPr>
        <p:spPr>
          <a:xfrm>
            <a:off x="8581305" y="3394440"/>
            <a:ext cx="850463" cy="425232"/>
          </a:xfrm>
          <a:prstGeom prst="flowChartProcess">
            <a:avLst/>
          </a:prstGeom>
          <a:solidFill>
            <a:srgbClr val="ED1C24"/>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Media</a:t>
            </a:r>
          </a:p>
        </p:txBody>
      </p:sp>
      <p:sp>
        <p:nvSpPr>
          <p:cNvPr id="126" name="TextBox 125">
            <a:extLst>
              <a:ext uri="{FF2B5EF4-FFF2-40B4-BE49-F238E27FC236}">
                <a16:creationId xmlns:a16="http://schemas.microsoft.com/office/drawing/2014/main" id="{05AAC664-8256-45CF-ABA5-F932F4BE7F9B}"/>
              </a:ext>
              <a:ext uri="{C183D7F6-B498-43B3-948B-1728B52AA6E4}">
                <adec:decorative xmlns:adec="http://schemas.microsoft.com/office/drawing/2017/decorative" val="1"/>
              </a:ext>
            </a:extLst>
          </p:cNvPr>
          <p:cNvSpPr txBox="1"/>
          <p:nvPr/>
        </p:nvSpPr>
        <p:spPr>
          <a:xfrm>
            <a:off x="7746582" y="2800478"/>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32B/cycle</a:t>
            </a:r>
          </a:p>
        </p:txBody>
      </p:sp>
      <p:grpSp>
        <p:nvGrpSpPr>
          <p:cNvPr id="127" name="Group 126">
            <a:extLst>
              <a:ext uri="{FF2B5EF4-FFF2-40B4-BE49-F238E27FC236}">
                <a16:creationId xmlns:a16="http://schemas.microsoft.com/office/drawing/2014/main" id="{2B38C678-80E1-45E1-84B5-A7EFF6424245}"/>
              </a:ext>
              <a:ext uri="{C183D7F6-B498-43B3-948B-1728B52AA6E4}">
                <adec:decorative xmlns:adec="http://schemas.microsoft.com/office/drawing/2017/decorative" val="1"/>
              </a:ext>
            </a:extLst>
          </p:cNvPr>
          <p:cNvGrpSpPr/>
          <p:nvPr/>
        </p:nvGrpSpPr>
        <p:grpSpPr>
          <a:xfrm flipV="1">
            <a:off x="7730841" y="3115360"/>
            <a:ext cx="850463" cy="99038"/>
            <a:chOff x="7909535" y="3496753"/>
            <a:chExt cx="914400" cy="106483"/>
          </a:xfrm>
        </p:grpSpPr>
        <p:cxnSp>
          <p:nvCxnSpPr>
            <p:cNvPr id="128" name="Straight Arrow Connector 127">
              <a:extLst>
                <a:ext uri="{FF2B5EF4-FFF2-40B4-BE49-F238E27FC236}">
                  <a16:creationId xmlns:a16="http://schemas.microsoft.com/office/drawing/2014/main" id="{338D6714-2742-40FF-899F-A48924F09375}"/>
                </a:ext>
              </a:extLst>
            </p:cNvPr>
            <p:cNvCxnSpPr/>
            <p:nvPr/>
          </p:nvCxnSpPr>
          <p:spPr>
            <a:xfrm>
              <a:off x="7909535" y="3496753"/>
              <a:ext cx="914400" cy="0"/>
            </a:xfrm>
            <a:prstGeom prst="straightConnector1">
              <a:avLst/>
            </a:prstGeom>
            <a:noFill/>
            <a:ln w="38100" cap="flat" cmpd="sng" algn="ctr">
              <a:gradFill>
                <a:gsLst>
                  <a:gs pos="0">
                    <a:srgbClr val="007C97"/>
                  </a:gs>
                  <a:gs pos="100000">
                    <a:srgbClr val="ED1C24"/>
                  </a:gs>
                </a:gsLst>
                <a:lin ang="0" scaled="0"/>
              </a:gradFill>
              <a:prstDash val="solid"/>
              <a:tailEnd type="triangle"/>
            </a:ln>
            <a:effectLst>
              <a:outerShdw blurRad="40000" dist="23000" dir="5400000" rotWithShape="0">
                <a:srgbClr val="000000">
                  <a:alpha val="35000"/>
                </a:srgbClr>
              </a:outerShdw>
            </a:effectLst>
          </p:spPr>
        </p:cxnSp>
        <p:cxnSp>
          <p:nvCxnSpPr>
            <p:cNvPr id="129" name="Straight Arrow Connector 128">
              <a:extLst>
                <a:ext uri="{FF2B5EF4-FFF2-40B4-BE49-F238E27FC236}">
                  <a16:creationId xmlns:a16="http://schemas.microsoft.com/office/drawing/2014/main" id="{C10FD34C-F0E5-4EA1-A724-976716F177C9}"/>
                </a:ext>
              </a:extLst>
            </p:cNvPr>
            <p:cNvCxnSpPr/>
            <p:nvPr/>
          </p:nvCxnSpPr>
          <p:spPr>
            <a:xfrm flipH="1">
              <a:off x="7909535" y="3603236"/>
              <a:ext cx="914400" cy="0"/>
            </a:xfrm>
            <a:prstGeom prst="straightConnector1">
              <a:avLst/>
            </a:prstGeom>
            <a:noFill/>
            <a:ln w="38100" cap="flat" cmpd="sng" algn="ctr">
              <a:gradFill>
                <a:gsLst>
                  <a:gs pos="0">
                    <a:srgbClr val="007C97"/>
                  </a:gs>
                  <a:gs pos="100000">
                    <a:srgbClr val="ED1C24"/>
                  </a:gs>
                </a:gsLst>
                <a:lin ang="10800000" scaled="0"/>
              </a:gradFill>
              <a:prstDash val="solid"/>
              <a:tailEnd type="triangle"/>
            </a:ln>
            <a:effectLst>
              <a:outerShdw blurRad="40000" dist="23000" dir="5400000" rotWithShape="0">
                <a:srgbClr val="000000">
                  <a:alpha val="35000"/>
                </a:srgbClr>
              </a:outerShdw>
            </a:effectLst>
          </p:spPr>
        </p:cxnSp>
      </p:grpSp>
      <p:sp>
        <p:nvSpPr>
          <p:cNvPr id="130" name="TextBox 129">
            <a:extLst>
              <a:ext uri="{FF2B5EF4-FFF2-40B4-BE49-F238E27FC236}">
                <a16:creationId xmlns:a16="http://schemas.microsoft.com/office/drawing/2014/main" id="{B7DCCB01-4BD4-4999-A8ED-C18941C8FC42}"/>
              </a:ext>
              <a:ext uri="{C183D7F6-B498-43B3-948B-1728B52AA6E4}">
                <adec:decorative xmlns:adec="http://schemas.microsoft.com/office/drawing/2017/decorative" val="1"/>
              </a:ext>
            </a:extLst>
          </p:cNvPr>
          <p:cNvSpPr txBox="1"/>
          <p:nvPr/>
        </p:nvSpPr>
        <p:spPr>
          <a:xfrm>
            <a:off x="7742210" y="3346490"/>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32B/cycle</a:t>
            </a:r>
          </a:p>
        </p:txBody>
      </p:sp>
      <p:grpSp>
        <p:nvGrpSpPr>
          <p:cNvPr id="131" name="Group 130">
            <a:extLst>
              <a:ext uri="{FF2B5EF4-FFF2-40B4-BE49-F238E27FC236}">
                <a16:creationId xmlns:a16="http://schemas.microsoft.com/office/drawing/2014/main" id="{7AE96BA7-57BD-4417-95D7-AF88D7903CFA}"/>
              </a:ext>
              <a:ext uri="{C183D7F6-B498-43B3-948B-1728B52AA6E4}">
                <adec:decorative xmlns:adec="http://schemas.microsoft.com/office/drawing/2017/decorative" val="1"/>
              </a:ext>
            </a:extLst>
          </p:cNvPr>
          <p:cNvGrpSpPr/>
          <p:nvPr/>
        </p:nvGrpSpPr>
        <p:grpSpPr>
          <a:xfrm flipV="1">
            <a:off x="7726469" y="3661371"/>
            <a:ext cx="850463" cy="99038"/>
            <a:chOff x="7904834" y="4083813"/>
            <a:chExt cx="914400" cy="106483"/>
          </a:xfrm>
        </p:grpSpPr>
        <p:cxnSp>
          <p:nvCxnSpPr>
            <p:cNvPr id="132" name="Straight Arrow Connector 131">
              <a:extLst>
                <a:ext uri="{FF2B5EF4-FFF2-40B4-BE49-F238E27FC236}">
                  <a16:creationId xmlns:a16="http://schemas.microsoft.com/office/drawing/2014/main" id="{F389C271-CE2E-4197-8D1F-924BC21FDE55}"/>
                </a:ext>
              </a:extLst>
            </p:cNvPr>
            <p:cNvCxnSpPr/>
            <p:nvPr/>
          </p:nvCxnSpPr>
          <p:spPr>
            <a:xfrm>
              <a:off x="7904834" y="4083813"/>
              <a:ext cx="914400" cy="0"/>
            </a:xfrm>
            <a:prstGeom prst="straightConnector1">
              <a:avLst/>
            </a:prstGeom>
            <a:noFill/>
            <a:ln w="38100" cap="flat" cmpd="sng" algn="ctr">
              <a:gradFill>
                <a:gsLst>
                  <a:gs pos="0">
                    <a:srgbClr val="007C97"/>
                  </a:gs>
                  <a:gs pos="100000">
                    <a:srgbClr val="ED1C24"/>
                  </a:gs>
                </a:gsLst>
                <a:lin ang="0" scaled="0"/>
              </a:gradFill>
              <a:prstDash val="solid"/>
              <a:tailEnd type="triangle"/>
            </a:ln>
            <a:effectLst>
              <a:outerShdw blurRad="40000" dist="23000" dir="5400000" rotWithShape="0">
                <a:srgbClr val="000000">
                  <a:alpha val="35000"/>
                </a:srgbClr>
              </a:outerShdw>
            </a:effectLst>
          </p:spPr>
        </p:cxnSp>
        <p:cxnSp>
          <p:nvCxnSpPr>
            <p:cNvPr id="133" name="Straight Arrow Connector 132">
              <a:extLst>
                <a:ext uri="{FF2B5EF4-FFF2-40B4-BE49-F238E27FC236}">
                  <a16:creationId xmlns:a16="http://schemas.microsoft.com/office/drawing/2014/main" id="{193F5035-AC8D-451D-9867-F5D792473766}"/>
                </a:ext>
              </a:extLst>
            </p:cNvPr>
            <p:cNvCxnSpPr/>
            <p:nvPr/>
          </p:nvCxnSpPr>
          <p:spPr>
            <a:xfrm flipH="1">
              <a:off x="7904834" y="4190296"/>
              <a:ext cx="914400" cy="0"/>
            </a:xfrm>
            <a:prstGeom prst="straightConnector1">
              <a:avLst/>
            </a:prstGeom>
            <a:noFill/>
            <a:ln w="38100" cap="flat" cmpd="sng" algn="ctr">
              <a:gradFill>
                <a:gsLst>
                  <a:gs pos="0">
                    <a:srgbClr val="007C97"/>
                  </a:gs>
                  <a:gs pos="100000">
                    <a:srgbClr val="ED1C24"/>
                  </a:gs>
                </a:gsLst>
                <a:lin ang="10800000" scaled="0"/>
              </a:gradFill>
              <a:prstDash val="solid"/>
              <a:tailEnd type="triangle"/>
            </a:ln>
            <a:effectLst>
              <a:outerShdw blurRad="40000" dist="23000" dir="5400000" rotWithShape="0">
                <a:srgbClr val="000000">
                  <a:alpha val="35000"/>
                </a:srgbClr>
              </a:outerShdw>
            </a:effectLst>
          </p:spPr>
        </p:cxnSp>
      </p:grpSp>
      <p:sp>
        <p:nvSpPr>
          <p:cNvPr id="134" name="TextBox 133">
            <a:extLst>
              <a:ext uri="{FF2B5EF4-FFF2-40B4-BE49-F238E27FC236}">
                <a16:creationId xmlns:a16="http://schemas.microsoft.com/office/drawing/2014/main" id="{9DC96E97-51F5-4419-95A2-8099A5821AB8}"/>
              </a:ext>
              <a:ext uri="{C183D7F6-B498-43B3-948B-1728B52AA6E4}">
                <adec:decorative xmlns:adec="http://schemas.microsoft.com/office/drawing/2017/decorative" val="1"/>
              </a:ext>
            </a:extLst>
          </p:cNvPr>
          <p:cNvSpPr txBox="1"/>
          <p:nvPr/>
        </p:nvSpPr>
        <p:spPr>
          <a:xfrm>
            <a:off x="8497668" y="3046635"/>
            <a:ext cx="643600"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dirty="0">
                <a:solidFill>
                  <a:prstClr val="white"/>
                </a:solidFill>
                <a:latin typeface="Wingdings" panose="05000000000000000000" pitchFamily="2" charset="2"/>
                <a:cs typeface="Arial" panose="020B0604020202020204" pitchFamily="34" charset="0"/>
              </a:rPr>
              <a:t>¸</a:t>
            </a:r>
          </a:p>
        </p:txBody>
      </p:sp>
      <p:sp>
        <p:nvSpPr>
          <p:cNvPr id="135" name="TextBox 134">
            <a:extLst>
              <a:ext uri="{FF2B5EF4-FFF2-40B4-BE49-F238E27FC236}">
                <a16:creationId xmlns:a16="http://schemas.microsoft.com/office/drawing/2014/main" id="{8685A05C-853F-4173-A92C-5DA2DCE5EB40}"/>
              </a:ext>
              <a:ext uri="{C183D7F6-B498-43B3-948B-1728B52AA6E4}">
                <adec:decorative xmlns:adec="http://schemas.microsoft.com/office/drawing/2017/decorative" val="1"/>
              </a:ext>
            </a:extLst>
          </p:cNvPr>
          <p:cNvSpPr txBox="1"/>
          <p:nvPr/>
        </p:nvSpPr>
        <p:spPr>
          <a:xfrm>
            <a:off x="8497668" y="3604735"/>
            <a:ext cx="643600"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dirty="0">
                <a:solidFill>
                  <a:prstClr val="white"/>
                </a:solidFill>
                <a:latin typeface="Wingdings" panose="05000000000000000000" pitchFamily="2" charset="2"/>
                <a:cs typeface="Arial" panose="020B0604020202020204" pitchFamily="34" charset="0"/>
              </a:rPr>
              <a:t>¸</a:t>
            </a:r>
          </a:p>
        </p:txBody>
      </p:sp>
      <p:grpSp>
        <p:nvGrpSpPr>
          <p:cNvPr id="136" name="Group 135">
            <a:extLst>
              <a:ext uri="{FF2B5EF4-FFF2-40B4-BE49-F238E27FC236}">
                <a16:creationId xmlns:a16="http://schemas.microsoft.com/office/drawing/2014/main" id="{06A3790B-3404-4A1D-96E2-81C1F9ABAEDD}"/>
              </a:ext>
              <a:ext uri="{C183D7F6-B498-43B3-948B-1728B52AA6E4}">
                <adec:decorative xmlns:adec="http://schemas.microsoft.com/office/drawing/2017/decorative" val="1"/>
              </a:ext>
            </a:extLst>
          </p:cNvPr>
          <p:cNvGrpSpPr/>
          <p:nvPr/>
        </p:nvGrpSpPr>
        <p:grpSpPr>
          <a:xfrm>
            <a:off x="2614708" y="1794534"/>
            <a:ext cx="863606" cy="324405"/>
            <a:chOff x="4251230" y="1284028"/>
            <a:chExt cx="928531" cy="348793"/>
          </a:xfrm>
        </p:grpSpPr>
        <p:sp>
          <p:nvSpPr>
            <p:cNvPr id="137" name="TextBox 136">
              <a:extLst>
                <a:ext uri="{FF2B5EF4-FFF2-40B4-BE49-F238E27FC236}">
                  <a16:creationId xmlns:a16="http://schemas.microsoft.com/office/drawing/2014/main" id="{000F2250-1D1B-442B-BBBD-D9038FCC060E}"/>
                </a:ext>
              </a:extLst>
            </p:cNvPr>
            <p:cNvSpPr txBox="1"/>
            <p:nvPr/>
          </p:nvSpPr>
          <p:spPr>
            <a:xfrm>
              <a:off x="4272854" y="1284028"/>
              <a:ext cx="893126"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32B/cycle</a:t>
              </a:r>
            </a:p>
          </p:txBody>
        </p:sp>
        <p:cxnSp>
          <p:nvCxnSpPr>
            <p:cNvPr id="138" name="Straight Arrow Connector 137">
              <a:extLst>
                <a:ext uri="{FF2B5EF4-FFF2-40B4-BE49-F238E27FC236}">
                  <a16:creationId xmlns:a16="http://schemas.microsoft.com/office/drawing/2014/main" id="{46DED35D-BDA2-4F53-8C4A-0666C5CAB845}"/>
                </a:ext>
              </a:extLst>
            </p:cNvPr>
            <p:cNvCxnSpPr>
              <a:cxnSpLocks/>
            </p:cNvCxnSpPr>
            <p:nvPr/>
          </p:nvCxnSpPr>
          <p:spPr>
            <a:xfrm flipH="1">
              <a:off x="4251230" y="1632821"/>
              <a:ext cx="928531"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39" name="TextBox 138">
            <a:extLst>
              <a:ext uri="{FF2B5EF4-FFF2-40B4-BE49-F238E27FC236}">
                <a16:creationId xmlns:a16="http://schemas.microsoft.com/office/drawing/2014/main" id="{0B54A828-E626-40C1-B147-4E0B3065A300}"/>
              </a:ext>
              <a:ext uri="{C183D7F6-B498-43B3-948B-1728B52AA6E4}">
                <adec:decorative xmlns:adec="http://schemas.microsoft.com/office/drawing/2017/decorative" val="1"/>
              </a:ext>
            </a:extLst>
          </p:cNvPr>
          <p:cNvSpPr txBox="1"/>
          <p:nvPr/>
        </p:nvSpPr>
        <p:spPr>
          <a:xfrm>
            <a:off x="935325" y="1772965"/>
            <a:ext cx="819455"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32B fetch</a:t>
            </a:r>
          </a:p>
        </p:txBody>
      </p:sp>
      <p:cxnSp>
        <p:nvCxnSpPr>
          <p:cNvPr id="140" name="Straight Arrow Connector 139">
            <a:extLst>
              <a:ext uri="{FF2B5EF4-FFF2-40B4-BE49-F238E27FC236}">
                <a16:creationId xmlns:a16="http://schemas.microsoft.com/office/drawing/2014/main" id="{C7FE2DCF-B046-400F-A56B-9F6C350DD9C9}"/>
              </a:ext>
              <a:ext uri="{C183D7F6-B498-43B3-948B-1728B52AA6E4}">
                <adec:decorative xmlns:adec="http://schemas.microsoft.com/office/drawing/2017/decorative" val="1"/>
              </a:ext>
            </a:extLst>
          </p:cNvPr>
          <p:cNvCxnSpPr/>
          <p:nvPr/>
        </p:nvCxnSpPr>
        <p:spPr>
          <a:xfrm flipH="1">
            <a:off x="918987" y="2118938"/>
            <a:ext cx="850463"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nvGrpSpPr>
          <p:cNvPr id="141" name="Group 140">
            <a:extLst>
              <a:ext uri="{FF2B5EF4-FFF2-40B4-BE49-F238E27FC236}">
                <a16:creationId xmlns:a16="http://schemas.microsoft.com/office/drawing/2014/main" id="{23DF9468-A499-4983-A620-99D1606F5B72}"/>
              </a:ext>
              <a:ext uri="{C183D7F6-B498-43B3-948B-1728B52AA6E4}">
                <adec:decorative xmlns:adec="http://schemas.microsoft.com/office/drawing/2017/decorative" val="1"/>
              </a:ext>
            </a:extLst>
          </p:cNvPr>
          <p:cNvGrpSpPr/>
          <p:nvPr/>
        </p:nvGrpSpPr>
        <p:grpSpPr>
          <a:xfrm flipV="1">
            <a:off x="923385" y="3130585"/>
            <a:ext cx="850463" cy="99038"/>
            <a:chOff x="590304" y="3513123"/>
            <a:chExt cx="914400" cy="106483"/>
          </a:xfrm>
        </p:grpSpPr>
        <p:cxnSp>
          <p:nvCxnSpPr>
            <p:cNvPr id="142" name="Straight Arrow Connector 141">
              <a:extLst>
                <a:ext uri="{FF2B5EF4-FFF2-40B4-BE49-F238E27FC236}">
                  <a16:creationId xmlns:a16="http://schemas.microsoft.com/office/drawing/2014/main" id="{3647164A-2D07-4405-B3CB-4F13D9FD0B81}"/>
                </a:ext>
              </a:extLst>
            </p:cNvPr>
            <p:cNvCxnSpPr/>
            <p:nvPr/>
          </p:nvCxnSpPr>
          <p:spPr>
            <a:xfrm>
              <a:off x="590304" y="3513123"/>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43" name="Straight Arrow Connector 142">
              <a:extLst>
                <a:ext uri="{FF2B5EF4-FFF2-40B4-BE49-F238E27FC236}">
                  <a16:creationId xmlns:a16="http://schemas.microsoft.com/office/drawing/2014/main" id="{888DB4D2-BE8C-41E3-AB60-5C60571EFA9A}"/>
                </a:ext>
              </a:extLst>
            </p:cNvPr>
            <p:cNvCxnSpPr/>
            <p:nvPr/>
          </p:nvCxnSpPr>
          <p:spPr>
            <a:xfrm flipH="1">
              <a:off x="590304" y="3619606"/>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grpSp>
        <p:nvGrpSpPr>
          <p:cNvPr id="144" name="Group 143">
            <a:extLst>
              <a:ext uri="{FF2B5EF4-FFF2-40B4-BE49-F238E27FC236}">
                <a16:creationId xmlns:a16="http://schemas.microsoft.com/office/drawing/2014/main" id="{688AEFE6-E08C-44A0-965A-79AB681E30ED}"/>
              </a:ext>
              <a:ext uri="{C183D7F6-B498-43B3-948B-1728B52AA6E4}">
                <adec:decorative xmlns:adec="http://schemas.microsoft.com/office/drawing/2017/decorative" val="1"/>
              </a:ext>
            </a:extLst>
          </p:cNvPr>
          <p:cNvGrpSpPr/>
          <p:nvPr/>
        </p:nvGrpSpPr>
        <p:grpSpPr>
          <a:xfrm flipV="1">
            <a:off x="2624927" y="3127565"/>
            <a:ext cx="856890" cy="99038"/>
            <a:chOff x="2419766" y="3509876"/>
            <a:chExt cx="921310" cy="106483"/>
          </a:xfrm>
        </p:grpSpPr>
        <p:cxnSp>
          <p:nvCxnSpPr>
            <p:cNvPr id="145" name="Straight Arrow Connector 144">
              <a:extLst>
                <a:ext uri="{FF2B5EF4-FFF2-40B4-BE49-F238E27FC236}">
                  <a16:creationId xmlns:a16="http://schemas.microsoft.com/office/drawing/2014/main" id="{C5BBC253-BDB4-412B-AC65-9947302EABA9}"/>
                </a:ext>
              </a:extLst>
            </p:cNvPr>
            <p:cNvCxnSpPr>
              <a:cxnSpLocks/>
            </p:cNvCxnSpPr>
            <p:nvPr/>
          </p:nvCxnSpPr>
          <p:spPr>
            <a:xfrm>
              <a:off x="2419766" y="3509876"/>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46" name="Straight Arrow Connector 145">
              <a:extLst>
                <a:ext uri="{FF2B5EF4-FFF2-40B4-BE49-F238E27FC236}">
                  <a16:creationId xmlns:a16="http://schemas.microsoft.com/office/drawing/2014/main" id="{2FE572FD-0F74-4481-897B-6CDE89EBF64B}"/>
                </a:ext>
              </a:extLst>
            </p:cNvPr>
            <p:cNvCxnSpPr>
              <a:cxnSpLocks/>
            </p:cNvCxnSpPr>
            <p:nvPr/>
          </p:nvCxnSpPr>
          <p:spPr>
            <a:xfrm flipH="1">
              <a:off x="2419766" y="3616359"/>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grpSp>
        <p:nvGrpSpPr>
          <p:cNvPr id="147" name="Group 146">
            <a:extLst>
              <a:ext uri="{FF2B5EF4-FFF2-40B4-BE49-F238E27FC236}">
                <a16:creationId xmlns:a16="http://schemas.microsoft.com/office/drawing/2014/main" id="{02028BCE-8275-41E4-8209-A6A41B6EE89C}"/>
              </a:ext>
              <a:ext uri="{C183D7F6-B498-43B3-948B-1728B52AA6E4}">
                <adec:decorative xmlns:adec="http://schemas.microsoft.com/office/drawing/2017/decorative" val="1"/>
              </a:ext>
            </a:extLst>
          </p:cNvPr>
          <p:cNvGrpSpPr/>
          <p:nvPr/>
        </p:nvGrpSpPr>
        <p:grpSpPr>
          <a:xfrm flipV="1">
            <a:off x="4328777" y="2768800"/>
            <a:ext cx="857807" cy="99038"/>
            <a:chOff x="6087874" y="1769416"/>
            <a:chExt cx="922296" cy="106483"/>
          </a:xfrm>
        </p:grpSpPr>
        <p:cxnSp>
          <p:nvCxnSpPr>
            <p:cNvPr id="148" name="Straight Arrow Connector 147">
              <a:extLst>
                <a:ext uri="{FF2B5EF4-FFF2-40B4-BE49-F238E27FC236}">
                  <a16:creationId xmlns:a16="http://schemas.microsoft.com/office/drawing/2014/main" id="{8E1DC5B3-D595-496A-BC43-E598632B796D}"/>
                </a:ext>
              </a:extLst>
            </p:cNvPr>
            <p:cNvCxnSpPr>
              <a:cxnSpLocks/>
            </p:cNvCxnSpPr>
            <p:nvPr/>
          </p:nvCxnSpPr>
          <p:spPr>
            <a:xfrm>
              <a:off x="6087874" y="1769416"/>
              <a:ext cx="922296" cy="0"/>
            </a:xfrm>
            <a:prstGeom prst="straightConnector1">
              <a:avLst/>
            </a:prstGeom>
            <a:noFill/>
            <a:ln w="38100" cap="flat" cmpd="sng" algn="ctr">
              <a:gradFill>
                <a:gsLst>
                  <a:gs pos="0">
                    <a:srgbClr val="897450"/>
                  </a:gs>
                  <a:gs pos="100000">
                    <a:srgbClr val="F26522"/>
                  </a:gs>
                </a:gsLst>
                <a:lin ang="0" scaled="0"/>
              </a:gradFill>
              <a:prstDash val="solid"/>
              <a:tailEnd type="triangle"/>
            </a:ln>
            <a:effectLst>
              <a:outerShdw blurRad="40000" dist="23000" dir="5400000" rotWithShape="0">
                <a:srgbClr val="000000">
                  <a:alpha val="35000"/>
                </a:srgbClr>
              </a:outerShdw>
            </a:effectLst>
          </p:spPr>
        </p:cxnSp>
        <p:cxnSp>
          <p:nvCxnSpPr>
            <p:cNvPr id="149" name="Straight Arrow Connector 148">
              <a:extLst>
                <a:ext uri="{FF2B5EF4-FFF2-40B4-BE49-F238E27FC236}">
                  <a16:creationId xmlns:a16="http://schemas.microsoft.com/office/drawing/2014/main" id="{051CAE7B-EAA8-493B-B355-5BF4E893C8AE}"/>
                </a:ext>
              </a:extLst>
            </p:cNvPr>
            <p:cNvCxnSpPr>
              <a:cxnSpLocks/>
            </p:cNvCxnSpPr>
            <p:nvPr/>
          </p:nvCxnSpPr>
          <p:spPr>
            <a:xfrm flipH="1">
              <a:off x="6087874" y="1875899"/>
              <a:ext cx="922296" cy="0"/>
            </a:xfrm>
            <a:prstGeom prst="straightConnector1">
              <a:avLst/>
            </a:prstGeom>
            <a:noFill/>
            <a:ln w="38100" cap="flat" cmpd="sng" algn="ctr">
              <a:gradFill>
                <a:gsLst>
                  <a:gs pos="100000">
                    <a:srgbClr val="897450"/>
                  </a:gs>
                  <a:gs pos="0">
                    <a:srgbClr val="F26522"/>
                  </a:gs>
                </a:gsLst>
                <a:lin ang="0" scaled="0"/>
              </a:gradFill>
              <a:prstDash val="solid"/>
              <a:tailEnd type="triangle"/>
            </a:ln>
            <a:effectLst>
              <a:outerShdw blurRad="40000" dist="23000" dir="5400000" rotWithShape="0">
                <a:srgbClr val="000000">
                  <a:alpha val="35000"/>
                </a:srgbClr>
              </a:outerShdw>
            </a:effectLst>
          </p:spPr>
        </p:cxnSp>
      </p:grpSp>
      <p:sp>
        <p:nvSpPr>
          <p:cNvPr id="150" name="TextBox 149">
            <a:extLst>
              <a:ext uri="{FF2B5EF4-FFF2-40B4-BE49-F238E27FC236}">
                <a16:creationId xmlns:a16="http://schemas.microsoft.com/office/drawing/2014/main" id="{15787A88-148E-4B6D-A2CA-6FDE53383E24}"/>
              </a:ext>
              <a:ext uri="{C183D7F6-B498-43B3-948B-1728B52AA6E4}">
                <adec:decorative xmlns:adec="http://schemas.microsoft.com/office/drawing/2017/decorative" val="1"/>
              </a:ext>
            </a:extLst>
          </p:cNvPr>
          <p:cNvSpPr txBox="1"/>
          <p:nvPr/>
        </p:nvSpPr>
        <p:spPr>
          <a:xfrm>
            <a:off x="4328566" y="2473920"/>
            <a:ext cx="847302"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32B/cycle</a:t>
            </a:r>
          </a:p>
        </p:txBody>
      </p:sp>
      <p:sp>
        <p:nvSpPr>
          <p:cNvPr id="151" name="TextBox 150">
            <a:extLst>
              <a:ext uri="{FF2B5EF4-FFF2-40B4-BE49-F238E27FC236}">
                <a16:creationId xmlns:a16="http://schemas.microsoft.com/office/drawing/2014/main" id="{2D3EFADB-A41D-4458-9497-9FB5572166C8}"/>
              </a:ext>
              <a:ext uri="{C183D7F6-B498-43B3-948B-1728B52AA6E4}">
                <adec:decorative xmlns:adec="http://schemas.microsoft.com/office/drawing/2017/decorative" val="1"/>
              </a:ext>
            </a:extLst>
          </p:cNvPr>
          <p:cNvSpPr txBox="1"/>
          <p:nvPr/>
        </p:nvSpPr>
        <p:spPr>
          <a:xfrm>
            <a:off x="6029474" y="2482543"/>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32B/cycle</a:t>
            </a:r>
          </a:p>
        </p:txBody>
      </p:sp>
    </p:spTree>
    <p:extLst>
      <p:ext uri="{BB962C8B-B14F-4D97-AF65-F5344CB8AC3E}">
        <p14:creationId xmlns:p14="http://schemas.microsoft.com/office/powerpoint/2010/main" val="310023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F48E-2479-4563-8ED8-C8FD2187CC71}"/>
              </a:ext>
            </a:extLst>
          </p:cNvPr>
          <p:cNvSpPr>
            <a:spLocks noGrp="1"/>
          </p:cNvSpPr>
          <p:nvPr>
            <p:ph type="title"/>
          </p:nvPr>
        </p:nvSpPr>
        <p:spPr>
          <a:xfrm>
            <a:off x="588263" y="457200"/>
            <a:ext cx="11018520" cy="553998"/>
          </a:xfrm>
        </p:spPr>
        <p:txBody>
          <a:bodyPr/>
          <a:lstStyle/>
          <a:p>
            <a:r>
              <a:rPr lang="en-US" dirty="0"/>
              <a:t>“Matisse” 16-core processor</a:t>
            </a:r>
          </a:p>
        </p:txBody>
      </p:sp>
      <p:sp>
        <p:nvSpPr>
          <p:cNvPr id="3" name="Content Placeholder 2">
            <a:extLst>
              <a:ext uri="{FF2B5EF4-FFF2-40B4-BE49-F238E27FC236}">
                <a16:creationId xmlns:a16="http://schemas.microsoft.com/office/drawing/2014/main" id="{7D349E1F-81AC-49B6-95A0-78E33DC8C5CA}"/>
              </a:ext>
            </a:extLst>
          </p:cNvPr>
          <p:cNvSpPr>
            <a:spLocks noGrp="1"/>
          </p:cNvSpPr>
          <p:nvPr>
            <p:ph sz="quarter" idx="10"/>
          </p:nvPr>
        </p:nvSpPr>
        <p:spPr>
          <a:xfrm>
            <a:off x="584200" y="4745297"/>
            <a:ext cx="11018838" cy="933589"/>
          </a:xfrm>
        </p:spPr>
        <p:txBody>
          <a:bodyPr anchor="t" anchorCtr="0"/>
          <a:lstStyle/>
          <a:p>
            <a:pPr marL="0" indent="0">
              <a:buNone/>
            </a:pPr>
            <a:r>
              <a:rPr lang="en-US" sz="1800" dirty="0"/>
              <a:t>AMD Ryzen™ 9 3950X, 105W TDP, 16 Cores, 32 Threads, up to 4.7 GHz max boost clock, 3.5 GHz base clock.</a:t>
            </a:r>
          </a:p>
          <a:p>
            <a:pPr marL="210312" indent="-210312">
              <a:spcBef>
                <a:spcPts val="432"/>
              </a:spcBef>
            </a:pPr>
            <a:r>
              <a:rPr lang="en-US" sz="1800" dirty="0"/>
              <a:t>Two Core Complex Die (CCD). Each CCD has two 16M L3 Cache Clusters</a:t>
            </a:r>
          </a:p>
          <a:p>
            <a:pPr marL="210312" indent="-210312">
              <a:spcBef>
                <a:spcPts val="432"/>
              </a:spcBef>
            </a:pPr>
            <a:r>
              <a:rPr lang="en-US" sz="1800" dirty="0"/>
              <a:t>The L3 Cache Complexes within a CCD share a single link to the Data Fabric</a:t>
            </a:r>
          </a:p>
        </p:txBody>
      </p:sp>
      <p:grpSp>
        <p:nvGrpSpPr>
          <p:cNvPr id="5" name="Group 4" descr="AMD Ryzen &quot;Matisse&quot;">
            <a:extLst>
              <a:ext uri="{FF2B5EF4-FFF2-40B4-BE49-F238E27FC236}">
                <a16:creationId xmlns:a16="http://schemas.microsoft.com/office/drawing/2014/main" id="{06B38B12-147A-4384-8E01-ADBC911E1E4B}"/>
              </a:ext>
            </a:extLst>
          </p:cNvPr>
          <p:cNvGrpSpPr>
            <a:grpSpLocks noChangeAspect="1"/>
          </p:cNvGrpSpPr>
          <p:nvPr/>
        </p:nvGrpSpPr>
        <p:grpSpPr>
          <a:xfrm>
            <a:off x="10789631" y="477296"/>
            <a:ext cx="825452" cy="822960"/>
            <a:chOff x="10763839" y="446015"/>
            <a:chExt cx="1045573" cy="1042416"/>
          </a:xfrm>
        </p:grpSpPr>
        <p:pic>
          <p:nvPicPr>
            <p:cNvPr id="6" name="Picture 5">
              <a:extLst>
                <a:ext uri="{FF2B5EF4-FFF2-40B4-BE49-F238E27FC236}">
                  <a16:creationId xmlns:a16="http://schemas.microsoft.com/office/drawing/2014/main" id="{43FBEE4C-DDFE-49ED-8B25-1F9CD8F614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63839" y="446015"/>
              <a:ext cx="1045573" cy="1042416"/>
            </a:xfrm>
            <a:prstGeom prst="rect">
              <a:avLst/>
            </a:prstGeom>
          </p:spPr>
        </p:pic>
        <p:sp>
          <p:nvSpPr>
            <p:cNvPr id="7" name="Rectangle 6">
              <a:extLst>
                <a:ext uri="{FF2B5EF4-FFF2-40B4-BE49-F238E27FC236}">
                  <a16:creationId xmlns:a16="http://schemas.microsoft.com/office/drawing/2014/main" id="{F5145643-45B0-4258-8FC5-0C8D0BB45659}"/>
                </a:ext>
              </a:extLst>
            </p:cNvPr>
            <p:cNvSpPr/>
            <p:nvPr/>
          </p:nvSpPr>
          <p:spPr>
            <a:xfrm>
              <a:off x="10978116" y="685800"/>
              <a:ext cx="287079" cy="194205"/>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rtlCol="0" anchor="ctr"/>
            <a:lstStyle/>
            <a:p>
              <a:pPr algn="ctr"/>
              <a:r>
                <a:rPr lang="en-US" sz="700"/>
                <a:t>CCD</a:t>
              </a:r>
            </a:p>
          </p:txBody>
        </p:sp>
        <p:sp>
          <p:nvSpPr>
            <p:cNvPr id="8" name="Rectangle 7">
              <a:extLst>
                <a:ext uri="{FF2B5EF4-FFF2-40B4-BE49-F238E27FC236}">
                  <a16:creationId xmlns:a16="http://schemas.microsoft.com/office/drawing/2014/main" id="{ACAFC3E6-700B-40B2-A75E-46F7B239EBEB}"/>
                </a:ext>
              </a:extLst>
            </p:cNvPr>
            <p:cNvSpPr/>
            <p:nvPr/>
          </p:nvSpPr>
          <p:spPr>
            <a:xfrm>
              <a:off x="11282916" y="685800"/>
              <a:ext cx="287079" cy="194205"/>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rtlCol="0" anchor="ctr"/>
            <a:lstStyle/>
            <a:p>
              <a:pPr algn="ctr"/>
              <a:r>
                <a:rPr lang="en-US" sz="700" dirty="0"/>
                <a:t>CCD</a:t>
              </a:r>
              <a:endParaRPr lang="en-US" sz="600" dirty="0"/>
            </a:p>
          </p:txBody>
        </p:sp>
        <p:sp>
          <p:nvSpPr>
            <p:cNvPr id="9" name="Rectangle 8">
              <a:extLst>
                <a:ext uri="{FF2B5EF4-FFF2-40B4-BE49-F238E27FC236}">
                  <a16:creationId xmlns:a16="http://schemas.microsoft.com/office/drawing/2014/main" id="{2A6F089D-71BD-4AE0-9150-298BC26B95F1}"/>
                </a:ext>
              </a:extLst>
            </p:cNvPr>
            <p:cNvSpPr/>
            <p:nvPr/>
          </p:nvSpPr>
          <p:spPr>
            <a:xfrm>
              <a:off x="11112833" y="987552"/>
              <a:ext cx="343748" cy="269918"/>
            </a:xfrm>
            <a:prstGeom prst="rect">
              <a:avLst/>
            </a:prstGeom>
            <a:solidFill>
              <a:srgbClr val="007C9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rtlCol="0" anchor="ctr"/>
            <a:lstStyle/>
            <a:p>
              <a:pPr algn="ctr"/>
              <a:r>
                <a:rPr lang="en-US" sz="700"/>
                <a:t>IOD</a:t>
              </a:r>
            </a:p>
          </p:txBody>
        </p:sp>
      </p:grpSp>
      <p:sp>
        <p:nvSpPr>
          <p:cNvPr id="82" name="Flowchart: Process 81">
            <a:extLst>
              <a:ext uri="{FF2B5EF4-FFF2-40B4-BE49-F238E27FC236}">
                <a16:creationId xmlns:a16="http://schemas.microsoft.com/office/drawing/2014/main" id="{95FA1440-A29C-40CC-AF2D-03DBA1BC8BE0}"/>
              </a:ext>
              <a:ext uri="{C183D7F6-B498-43B3-948B-1728B52AA6E4}">
                <adec:decorative xmlns:adec="http://schemas.microsoft.com/office/drawing/2017/decorative" val="1"/>
              </a:ext>
            </a:extLst>
          </p:cNvPr>
          <p:cNvSpPr/>
          <p:nvPr/>
        </p:nvSpPr>
        <p:spPr>
          <a:xfrm>
            <a:off x="731067" y="1578464"/>
            <a:ext cx="5905216"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3" name="Flowchart: Process 82">
            <a:extLst>
              <a:ext uri="{FF2B5EF4-FFF2-40B4-BE49-F238E27FC236}">
                <a16:creationId xmlns:a16="http://schemas.microsoft.com/office/drawing/2014/main" id="{DB84430F-D619-489C-8DC9-D9701119CB5D}"/>
              </a:ext>
              <a:ext uri="{C183D7F6-B498-43B3-948B-1728B52AA6E4}">
                <adec:decorative xmlns:adec="http://schemas.microsoft.com/office/drawing/2017/decorative" val="1"/>
              </a:ext>
            </a:extLst>
          </p:cNvPr>
          <p:cNvSpPr/>
          <p:nvPr/>
        </p:nvSpPr>
        <p:spPr>
          <a:xfrm>
            <a:off x="6754330" y="1439401"/>
            <a:ext cx="4752227"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4" name="Flowchart: Process 83">
            <a:extLst>
              <a:ext uri="{FF2B5EF4-FFF2-40B4-BE49-F238E27FC236}">
                <a16:creationId xmlns:a16="http://schemas.microsoft.com/office/drawing/2014/main" id="{3B2EEDFC-2196-4C2F-B1EF-F1494BFC1A4B}"/>
              </a:ext>
              <a:ext uri="{C183D7F6-B498-43B3-948B-1728B52AA6E4}">
                <adec:decorative xmlns:adec="http://schemas.microsoft.com/office/drawing/2017/decorative" val="1"/>
              </a:ext>
            </a:extLst>
          </p:cNvPr>
          <p:cNvSpPr/>
          <p:nvPr/>
        </p:nvSpPr>
        <p:spPr>
          <a:xfrm>
            <a:off x="589323" y="1436720"/>
            <a:ext cx="5905216"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5" name="Flowchart: Process 84">
            <a:extLst>
              <a:ext uri="{FF2B5EF4-FFF2-40B4-BE49-F238E27FC236}">
                <a16:creationId xmlns:a16="http://schemas.microsoft.com/office/drawing/2014/main" id="{458D50FB-D9BA-4BEA-B7DE-78B60283B0B3}"/>
              </a:ext>
              <a:ext uri="{C183D7F6-B498-43B3-948B-1728B52AA6E4}">
                <adec:decorative xmlns:adec="http://schemas.microsoft.com/office/drawing/2017/decorative" val="1"/>
              </a:ext>
            </a:extLst>
          </p:cNvPr>
          <p:cNvSpPr/>
          <p:nvPr/>
        </p:nvSpPr>
        <p:spPr>
          <a:xfrm>
            <a:off x="860113" y="1704363"/>
            <a:ext cx="5386268" cy="2622262"/>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6" name="Flowchart: Process 85">
            <a:extLst>
              <a:ext uri="{FF2B5EF4-FFF2-40B4-BE49-F238E27FC236}">
                <a16:creationId xmlns:a16="http://schemas.microsoft.com/office/drawing/2014/main" id="{0E087B3A-D44C-4FE4-B3BE-C8FE487A15A5}"/>
              </a:ext>
              <a:ext uri="{C183D7F6-B498-43B3-948B-1728B52AA6E4}">
                <adec:decorative xmlns:adec="http://schemas.microsoft.com/office/drawing/2017/decorative" val="1"/>
              </a:ext>
            </a:extLst>
          </p:cNvPr>
          <p:cNvSpPr/>
          <p:nvPr/>
        </p:nvSpPr>
        <p:spPr>
          <a:xfrm>
            <a:off x="718369" y="1562619"/>
            <a:ext cx="5386268" cy="2622262"/>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7" name="Flowchart: Process 86">
            <a:extLst>
              <a:ext uri="{FF2B5EF4-FFF2-40B4-BE49-F238E27FC236}">
                <a16:creationId xmlns:a16="http://schemas.microsoft.com/office/drawing/2014/main" id="{37B29330-90F2-408A-B7C3-94AB584CD861}"/>
              </a:ext>
              <a:ext uri="{C183D7F6-B498-43B3-948B-1728B52AA6E4}">
                <adec:decorative xmlns:adec="http://schemas.microsoft.com/office/drawing/2017/decorative" val="1"/>
              </a:ext>
            </a:extLst>
          </p:cNvPr>
          <p:cNvSpPr/>
          <p:nvPr/>
        </p:nvSpPr>
        <p:spPr>
          <a:xfrm>
            <a:off x="1252801" y="2062432"/>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8" name="Flowchart: Process 87">
            <a:extLst>
              <a:ext uri="{FF2B5EF4-FFF2-40B4-BE49-F238E27FC236}">
                <a16:creationId xmlns:a16="http://schemas.microsoft.com/office/drawing/2014/main" id="{54AF6F1F-8294-4B48-8A8A-0627DDB251EE}"/>
              </a:ext>
              <a:ext uri="{C183D7F6-B498-43B3-948B-1728B52AA6E4}">
                <adec:decorative xmlns:adec="http://schemas.microsoft.com/office/drawing/2017/decorative" val="1"/>
              </a:ext>
            </a:extLst>
          </p:cNvPr>
          <p:cNvSpPr/>
          <p:nvPr/>
        </p:nvSpPr>
        <p:spPr>
          <a:xfrm>
            <a:off x="1111057" y="1920688"/>
            <a:ext cx="3591899" cy="2051577"/>
          </a:xfrm>
          <a:prstGeom prst="flowChartProcess">
            <a:avLst/>
          </a:prstGeom>
          <a:solidFill>
            <a:sysClr val="windowText" lastClr="000000"/>
          </a:solidFill>
          <a:ln w="25400" cap="flat" cmpd="sng" algn="ctr">
            <a:solidFill>
              <a:srgbClr val="812990"/>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89" name="Flowchart: Process 88">
            <a:extLst>
              <a:ext uri="{FF2B5EF4-FFF2-40B4-BE49-F238E27FC236}">
                <a16:creationId xmlns:a16="http://schemas.microsoft.com/office/drawing/2014/main" id="{5DAD0C12-48F6-49A6-B98C-CF178C5DE704}"/>
              </a:ext>
              <a:ext uri="{C183D7F6-B498-43B3-948B-1728B52AA6E4}">
                <adec:decorative xmlns:adec="http://schemas.microsoft.com/office/drawing/2017/decorative" val="1"/>
              </a:ext>
            </a:extLst>
          </p:cNvPr>
          <p:cNvSpPr/>
          <p:nvPr/>
        </p:nvSpPr>
        <p:spPr>
          <a:xfrm>
            <a:off x="1111057" y="1920688"/>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90" name="Flowchart: Process 89">
            <a:extLst>
              <a:ext uri="{FF2B5EF4-FFF2-40B4-BE49-F238E27FC236}">
                <a16:creationId xmlns:a16="http://schemas.microsoft.com/office/drawing/2014/main" id="{662B99CB-B6A3-481A-9D78-E019BBE5553F}"/>
              </a:ext>
              <a:ext uri="{C183D7F6-B498-43B3-948B-1728B52AA6E4}">
                <adec:decorative xmlns:adec="http://schemas.microsoft.com/office/drawing/2017/decorative" val="1"/>
              </a:ext>
            </a:extLst>
          </p:cNvPr>
          <p:cNvSpPr/>
          <p:nvPr/>
        </p:nvSpPr>
        <p:spPr>
          <a:xfrm>
            <a:off x="969313" y="1778944"/>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91" name="Flowchart: Process 90">
            <a:extLst>
              <a:ext uri="{FF2B5EF4-FFF2-40B4-BE49-F238E27FC236}">
                <a16:creationId xmlns:a16="http://schemas.microsoft.com/office/drawing/2014/main" id="{1D5D92C0-EAA5-4AC9-A200-3DD47592F08C}"/>
              </a:ext>
              <a:ext uri="{C183D7F6-B498-43B3-948B-1728B52AA6E4}">
                <adec:decorative xmlns:adec="http://schemas.microsoft.com/office/drawing/2017/decorative" val="1"/>
              </a:ext>
            </a:extLst>
          </p:cNvPr>
          <p:cNvSpPr/>
          <p:nvPr/>
        </p:nvSpPr>
        <p:spPr>
          <a:xfrm>
            <a:off x="6883546" y="1562619"/>
            <a:ext cx="850463" cy="2764006"/>
          </a:xfrm>
          <a:prstGeom prst="flowChartProcess">
            <a:avLst/>
          </a:prstGeom>
          <a:solidFill>
            <a:srgbClr val="007C97"/>
          </a:solidFill>
          <a:ln w="25400" cap="flat" cmpd="sng" algn="ctr">
            <a:noFill/>
            <a:prstDash val="solid"/>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Data Fabric</a:t>
            </a:r>
          </a:p>
        </p:txBody>
      </p:sp>
      <p:sp>
        <p:nvSpPr>
          <p:cNvPr id="92" name="Flowchart: Process 91">
            <a:extLst>
              <a:ext uri="{FF2B5EF4-FFF2-40B4-BE49-F238E27FC236}">
                <a16:creationId xmlns:a16="http://schemas.microsoft.com/office/drawing/2014/main" id="{B11B13C3-6DBF-44C5-A4C1-D7392D8AC339}"/>
              </a:ext>
              <a:ext uri="{C183D7F6-B498-43B3-948B-1728B52AA6E4}">
                <adec:decorative xmlns:adec="http://schemas.microsoft.com/office/drawing/2017/decorative" val="1"/>
              </a:ext>
            </a:extLst>
          </p:cNvPr>
          <p:cNvSpPr/>
          <p:nvPr/>
        </p:nvSpPr>
        <p:spPr>
          <a:xfrm>
            <a:off x="5179696" y="1637200"/>
            <a:ext cx="850463" cy="2476809"/>
          </a:xfrm>
          <a:prstGeom prst="flowChartProcess">
            <a:avLst/>
          </a:prstGeom>
          <a:solidFill>
            <a:srgbClr val="F26522"/>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16M L3</a:t>
            </a:r>
          </a:p>
          <a:p>
            <a:pPr algn="ctr" defTabSz="850483" eaLnBrk="0" fontAlgn="base" hangingPunct="0">
              <a:spcBef>
                <a:spcPct val="0"/>
              </a:spcBef>
              <a:spcAft>
                <a:spcPct val="0"/>
              </a:spcAft>
              <a:defRPr/>
            </a:pPr>
            <a:endParaRPr lang="en-US" sz="1200" kern="0">
              <a:solidFill>
                <a:prstClr val="white"/>
              </a:solidFill>
            </a:endParaRPr>
          </a:p>
          <a:p>
            <a:pPr algn="ctr" defTabSz="850483" eaLnBrk="0" fontAlgn="base" hangingPunct="0">
              <a:spcBef>
                <a:spcPct val="0"/>
              </a:spcBef>
              <a:spcAft>
                <a:spcPct val="0"/>
              </a:spcAft>
              <a:defRPr/>
            </a:pPr>
            <a:r>
              <a:rPr lang="en-US" sz="1200" kern="0">
                <a:solidFill>
                  <a:prstClr val="white"/>
                </a:solidFill>
              </a:rPr>
              <a:t>I+D Cache 16-way</a:t>
            </a:r>
          </a:p>
        </p:txBody>
      </p:sp>
      <p:sp>
        <p:nvSpPr>
          <p:cNvPr id="93" name="TextBox 92">
            <a:extLst>
              <a:ext uri="{FF2B5EF4-FFF2-40B4-BE49-F238E27FC236}">
                <a16:creationId xmlns:a16="http://schemas.microsoft.com/office/drawing/2014/main" id="{DC142122-0BED-413C-A4B3-494E9A582E12}"/>
              </a:ext>
              <a:ext uri="{C183D7F6-B498-43B3-948B-1728B52AA6E4}">
                <adec:decorative xmlns:adec="http://schemas.microsoft.com/office/drawing/2017/decorative" val="1"/>
              </a:ext>
            </a:extLst>
          </p:cNvPr>
          <p:cNvSpPr txBox="1"/>
          <p:nvPr/>
        </p:nvSpPr>
        <p:spPr>
          <a:xfrm>
            <a:off x="6033302" y="2482799"/>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32B/cycle R</a:t>
            </a:r>
          </a:p>
        </p:txBody>
      </p:sp>
      <p:sp>
        <p:nvSpPr>
          <p:cNvPr id="94" name="Flowchart: Process 93">
            <a:extLst>
              <a:ext uri="{FF2B5EF4-FFF2-40B4-BE49-F238E27FC236}">
                <a16:creationId xmlns:a16="http://schemas.microsoft.com/office/drawing/2014/main" id="{A4B22B32-8F43-429B-85A9-E087B9319DD9}"/>
              </a:ext>
              <a:ext uri="{C183D7F6-B498-43B3-948B-1728B52AA6E4}">
                <adec:decorative xmlns:adec="http://schemas.microsoft.com/office/drawing/2017/decorative" val="1"/>
              </a:ext>
            </a:extLst>
          </p:cNvPr>
          <p:cNvSpPr/>
          <p:nvPr/>
        </p:nvSpPr>
        <p:spPr>
          <a:xfrm>
            <a:off x="827569" y="1637200"/>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grpSp>
        <p:nvGrpSpPr>
          <p:cNvPr id="95" name="Group 94">
            <a:extLst>
              <a:ext uri="{FF2B5EF4-FFF2-40B4-BE49-F238E27FC236}">
                <a16:creationId xmlns:a16="http://schemas.microsoft.com/office/drawing/2014/main" id="{2975963A-32C8-441B-ABD8-16CD3CE8102A}"/>
              </a:ext>
              <a:ext uri="{C183D7F6-B498-43B3-948B-1728B52AA6E4}">
                <adec:decorative xmlns:adec="http://schemas.microsoft.com/office/drawing/2017/decorative" val="1"/>
              </a:ext>
            </a:extLst>
          </p:cNvPr>
          <p:cNvGrpSpPr/>
          <p:nvPr/>
        </p:nvGrpSpPr>
        <p:grpSpPr>
          <a:xfrm flipV="1">
            <a:off x="4332605" y="2769056"/>
            <a:ext cx="857807" cy="99038"/>
            <a:chOff x="6087874" y="1769416"/>
            <a:chExt cx="922296" cy="106483"/>
          </a:xfrm>
        </p:grpSpPr>
        <p:cxnSp>
          <p:nvCxnSpPr>
            <p:cNvPr id="96" name="Straight Arrow Connector 95">
              <a:extLst>
                <a:ext uri="{FF2B5EF4-FFF2-40B4-BE49-F238E27FC236}">
                  <a16:creationId xmlns:a16="http://schemas.microsoft.com/office/drawing/2014/main" id="{6AE8198F-3715-4298-847E-34DB0FAC9D4C}"/>
                </a:ext>
              </a:extLst>
            </p:cNvPr>
            <p:cNvCxnSpPr>
              <a:cxnSpLocks/>
            </p:cNvCxnSpPr>
            <p:nvPr/>
          </p:nvCxnSpPr>
          <p:spPr>
            <a:xfrm>
              <a:off x="6087874" y="1769416"/>
              <a:ext cx="922296" cy="0"/>
            </a:xfrm>
            <a:prstGeom prst="straightConnector1">
              <a:avLst/>
            </a:prstGeom>
            <a:noFill/>
            <a:ln w="38100" cap="flat" cmpd="sng" algn="ctr">
              <a:gradFill>
                <a:gsLst>
                  <a:gs pos="0">
                    <a:srgbClr val="897450"/>
                  </a:gs>
                  <a:gs pos="100000">
                    <a:srgbClr val="F26522"/>
                  </a:gs>
                </a:gsLst>
                <a:lin ang="0" scaled="0"/>
              </a:gradFill>
              <a:prstDash val="solid"/>
              <a:tailEnd type="triangle"/>
            </a:ln>
            <a:effectLst>
              <a:outerShdw blurRad="40000" dist="23000" dir="5400000" rotWithShape="0">
                <a:srgbClr val="000000">
                  <a:alpha val="35000"/>
                </a:srgbClr>
              </a:outerShdw>
            </a:effectLst>
          </p:spPr>
        </p:cxnSp>
        <p:cxnSp>
          <p:nvCxnSpPr>
            <p:cNvPr id="97" name="Straight Arrow Connector 96">
              <a:extLst>
                <a:ext uri="{FF2B5EF4-FFF2-40B4-BE49-F238E27FC236}">
                  <a16:creationId xmlns:a16="http://schemas.microsoft.com/office/drawing/2014/main" id="{5E17BDDF-FCBD-4FE8-897C-0B3316F59660}"/>
                </a:ext>
              </a:extLst>
            </p:cNvPr>
            <p:cNvCxnSpPr>
              <a:cxnSpLocks/>
            </p:cNvCxnSpPr>
            <p:nvPr/>
          </p:nvCxnSpPr>
          <p:spPr>
            <a:xfrm flipH="1">
              <a:off x="6087874" y="1875899"/>
              <a:ext cx="922296" cy="0"/>
            </a:xfrm>
            <a:prstGeom prst="straightConnector1">
              <a:avLst/>
            </a:prstGeom>
            <a:noFill/>
            <a:ln w="38100" cap="flat" cmpd="sng" algn="ctr">
              <a:gradFill>
                <a:gsLst>
                  <a:gs pos="100000">
                    <a:srgbClr val="897450"/>
                  </a:gs>
                  <a:gs pos="0">
                    <a:srgbClr val="F26522"/>
                  </a:gs>
                </a:gsLst>
                <a:lin ang="0" scaled="0"/>
              </a:gradFill>
              <a:prstDash val="solid"/>
              <a:tailEnd type="triangle"/>
            </a:ln>
            <a:effectLst>
              <a:outerShdw blurRad="40000" dist="23000" dir="5400000" rotWithShape="0">
                <a:srgbClr val="000000">
                  <a:alpha val="35000"/>
                </a:srgbClr>
              </a:outerShdw>
            </a:effectLst>
          </p:spPr>
        </p:cxnSp>
      </p:grpSp>
      <p:sp>
        <p:nvSpPr>
          <p:cNvPr id="98" name="Flowchart: Process 97">
            <a:extLst>
              <a:ext uri="{FF2B5EF4-FFF2-40B4-BE49-F238E27FC236}">
                <a16:creationId xmlns:a16="http://schemas.microsoft.com/office/drawing/2014/main" id="{C5836A24-4922-481E-8D8F-2D5A0D7C58A2}"/>
              </a:ext>
              <a:ext uri="{C183D7F6-B498-43B3-948B-1728B52AA6E4}">
                <adec:decorative xmlns:adec="http://schemas.microsoft.com/office/drawing/2017/decorative" val="1"/>
              </a:ext>
            </a:extLst>
          </p:cNvPr>
          <p:cNvSpPr/>
          <p:nvPr/>
        </p:nvSpPr>
        <p:spPr>
          <a:xfrm>
            <a:off x="3482142" y="1704362"/>
            <a:ext cx="850463" cy="191354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512K L2</a:t>
            </a:r>
          </a:p>
          <a:p>
            <a:pPr algn="ctr" defTabSz="850483" eaLnBrk="0" fontAlgn="base" hangingPunct="0">
              <a:spcBef>
                <a:spcPct val="0"/>
              </a:spcBef>
              <a:spcAft>
                <a:spcPct val="0"/>
              </a:spcAft>
              <a:defRPr/>
            </a:pPr>
            <a:endParaRPr lang="en-US" sz="1200" kern="0">
              <a:solidFill>
                <a:prstClr val="white"/>
              </a:solidFill>
            </a:endParaRPr>
          </a:p>
          <a:p>
            <a:pPr algn="ctr" defTabSz="850483" eaLnBrk="0" fontAlgn="base" hangingPunct="0">
              <a:spcBef>
                <a:spcPct val="0"/>
              </a:spcBef>
              <a:spcAft>
                <a:spcPct val="0"/>
              </a:spcAft>
              <a:defRPr/>
            </a:pPr>
            <a:r>
              <a:rPr lang="en-US" sz="1200" kern="0">
                <a:solidFill>
                  <a:prstClr val="white"/>
                </a:solidFill>
              </a:rPr>
              <a:t>I+D Cache</a:t>
            </a:r>
          </a:p>
          <a:p>
            <a:pPr algn="ctr" defTabSz="850483" eaLnBrk="0" fontAlgn="base" hangingPunct="0">
              <a:spcBef>
                <a:spcPct val="0"/>
              </a:spcBef>
              <a:spcAft>
                <a:spcPct val="0"/>
              </a:spcAft>
              <a:defRPr/>
            </a:pPr>
            <a:r>
              <a:rPr lang="en-US" sz="1200" kern="0">
                <a:solidFill>
                  <a:prstClr val="white"/>
                </a:solidFill>
              </a:rPr>
              <a:t>8-way</a:t>
            </a:r>
          </a:p>
        </p:txBody>
      </p:sp>
      <p:sp>
        <p:nvSpPr>
          <p:cNvPr id="99" name="Flowchart: Process 98">
            <a:extLst>
              <a:ext uri="{FF2B5EF4-FFF2-40B4-BE49-F238E27FC236}">
                <a16:creationId xmlns:a16="http://schemas.microsoft.com/office/drawing/2014/main" id="{997002DD-1B69-4F4D-8D87-D6BF31CF740A}"/>
              </a:ext>
              <a:ext uri="{C183D7F6-B498-43B3-948B-1728B52AA6E4}">
                <adec:decorative xmlns:adec="http://schemas.microsoft.com/office/drawing/2017/decorative" val="1"/>
              </a:ext>
            </a:extLst>
          </p:cNvPr>
          <p:cNvSpPr/>
          <p:nvPr/>
        </p:nvSpPr>
        <p:spPr>
          <a:xfrm>
            <a:off x="1771186" y="1701363"/>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32K</a:t>
            </a:r>
          </a:p>
          <a:p>
            <a:pPr algn="ctr" defTabSz="850483" eaLnBrk="0" fontAlgn="base" hangingPunct="0">
              <a:spcBef>
                <a:spcPct val="0"/>
              </a:spcBef>
              <a:spcAft>
                <a:spcPct val="0"/>
              </a:spcAft>
              <a:defRPr/>
            </a:pPr>
            <a:r>
              <a:rPr lang="en-US" sz="1200" kern="0">
                <a:solidFill>
                  <a:prstClr val="white"/>
                </a:solidFill>
              </a:rPr>
              <a:t>I-Cache</a:t>
            </a:r>
          </a:p>
          <a:p>
            <a:pPr algn="ctr" defTabSz="850483" eaLnBrk="0" fontAlgn="base" hangingPunct="0">
              <a:spcBef>
                <a:spcPct val="0"/>
              </a:spcBef>
              <a:spcAft>
                <a:spcPct val="0"/>
              </a:spcAft>
              <a:defRPr/>
            </a:pPr>
            <a:r>
              <a:rPr lang="en-US" sz="1200" kern="0">
                <a:solidFill>
                  <a:prstClr val="white"/>
                </a:solidFill>
              </a:rPr>
              <a:t>8-way</a:t>
            </a:r>
          </a:p>
        </p:txBody>
      </p:sp>
      <p:sp>
        <p:nvSpPr>
          <p:cNvPr id="100" name="Flowchart: Process 99">
            <a:extLst>
              <a:ext uri="{FF2B5EF4-FFF2-40B4-BE49-F238E27FC236}">
                <a16:creationId xmlns:a16="http://schemas.microsoft.com/office/drawing/2014/main" id="{4C7AC4BC-C59B-4BCD-928E-32AFA7397C60}"/>
              </a:ext>
              <a:ext uri="{C183D7F6-B498-43B3-948B-1728B52AA6E4}">
                <adec:decorative xmlns:adec="http://schemas.microsoft.com/office/drawing/2017/decorative" val="1"/>
              </a:ext>
            </a:extLst>
          </p:cNvPr>
          <p:cNvSpPr/>
          <p:nvPr/>
        </p:nvSpPr>
        <p:spPr>
          <a:xfrm>
            <a:off x="1778292" y="2765282"/>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32K</a:t>
            </a:r>
          </a:p>
          <a:p>
            <a:pPr algn="ctr" defTabSz="850483" eaLnBrk="0" fontAlgn="base" hangingPunct="0">
              <a:spcBef>
                <a:spcPct val="0"/>
              </a:spcBef>
              <a:spcAft>
                <a:spcPct val="0"/>
              </a:spcAft>
              <a:defRPr/>
            </a:pPr>
            <a:r>
              <a:rPr lang="en-US" sz="1200" kern="0">
                <a:solidFill>
                  <a:prstClr val="white"/>
                </a:solidFill>
              </a:rPr>
              <a:t>D-Cache 8-way</a:t>
            </a:r>
          </a:p>
        </p:txBody>
      </p:sp>
      <p:grpSp>
        <p:nvGrpSpPr>
          <p:cNvPr id="101" name="Group 100">
            <a:extLst>
              <a:ext uri="{FF2B5EF4-FFF2-40B4-BE49-F238E27FC236}">
                <a16:creationId xmlns:a16="http://schemas.microsoft.com/office/drawing/2014/main" id="{D41B721B-C72F-4547-ADA9-3B40C97C6242}"/>
              </a:ext>
              <a:ext uri="{C183D7F6-B498-43B3-948B-1728B52AA6E4}">
                <adec:decorative xmlns:adec="http://schemas.microsoft.com/office/drawing/2017/decorative" val="1"/>
              </a:ext>
            </a:extLst>
          </p:cNvPr>
          <p:cNvGrpSpPr/>
          <p:nvPr/>
        </p:nvGrpSpPr>
        <p:grpSpPr>
          <a:xfrm>
            <a:off x="2618536" y="1794790"/>
            <a:ext cx="863606" cy="324405"/>
            <a:chOff x="4251230" y="1284028"/>
            <a:chExt cx="928531" cy="348793"/>
          </a:xfrm>
        </p:grpSpPr>
        <p:sp>
          <p:nvSpPr>
            <p:cNvPr id="102" name="TextBox 101">
              <a:extLst>
                <a:ext uri="{FF2B5EF4-FFF2-40B4-BE49-F238E27FC236}">
                  <a16:creationId xmlns:a16="http://schemas.microsoft.com/office/drawing/2014/main" id="{83195963-EEF8-4787-9AA0-09A239393278}"/>
                </a:ext>
              </a:extLst>
            </p:cNvPr>
            <p:cNvSpPr txBox="1"/>
            <p:nvPr/>
          </p:nvSpPr>
          <p:spPr>
            <a:xfrm>
              <a:off x="4272854" y="1284028"/>
              <a:ext cx="893126"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32B/cycle</a:t>
              </a:r>
            </a:p>
          </p:txBody>
        </p:sp>
        <p:cxnSp>
          <p:nvCxnSpPr>
            <p:cNvPr id="103" name="Straight Arrow Connector 102">
              <a:extLst>
                <a:ext uri="{FF2B5EF4-FFF2-40B4-BE49-F238E27FC236}">
                  <a16:creationId xmlns:a16="http://schemas.microsoft.com/office/drawing/2014/main" id="{606D8502-7A6D-4863-B9BE-B98BAB6377C7}"/>
                </a:ext>
              </a:extLst>
            </p:cNvPr>
            <p:cNvCxnSpPr>
              <a:cxnSpLocks/>
            </p:cNvCxnSpPr>
            <p:nvPr/>
          </p:nvCxnSpPr>
          <p:spPr>
            <a:xfrm flipH="1">
              <a:off x="4251230" y="1632821"/>
              <a:ext cx="928531"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04" name="TextBox 103">
            <a:extLst>
              <a:ext uri="{FF2B5EF4-FFF2-40B4-BE49-F238E27FC236}">
                <a16:creationId xmlns:a16="http://schemas.microsoft.com/office/drawing/2014/main" id="{A2CFA625-3A95-45BD-9956-7D543027D57F}"/>
              </a:ext>
              <a:ext uri="{C183D7F6-B498-43B3-948B-1728B52AA6E4}">
                <adec:decorative xmlns:adec="http://schemas.microsoft.com/office/drawing/2017/decorative" val="1"/>
              </a:ext>
            </a:extLst>
          </p:cNvPr>
          <p:cNvSpPr txBox="1"/>
          <p:nvPr/>
        </p:nvSpPr>
        <p:spPr>
          <a:xfrm>
            <a:off x="939153" y="1773221"/>
            <a:ext cx="819455"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 fetch</a:t>
            </a:r>
          </a:p>
        </p:txBody>
      </p:sp>
      <p:sp>
        <p:nvSpPr>
          <p:cNvPr id="105" name="TextBox 104">
            <a:extLst>
              <a:ext uri="{FF2B5EF4-FFF2-40B4-BE49-F238E27FC236}">
                <a16:creationId xmlns:a16="http://schemas.microsoft.com/office/drawing/2014/main" id="{D0B6064B-11A9-4E2B-87C9-04BCEEC0FEE2}"/>
              </a:ext>
              <a:ext uri="{C183D7F6-B498-43B3-948B-1728B52AA6E4}">
                <adec:decorative xmlns:adec="http://schemas.microsoft.com/office/drawing/2017/decorative" val="1"/>
              </a:ext>
            </a:extLst>
          </p:cNvPr>
          <p:cNvSpPr txBox="1"/>
          <p:nvPr/>
        </p:nvSpPr>
        <p:spPr>
          <a:xfrm>
            <a:off x="2650923" y="2812940"/>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32B/cycle</a:t>
            </a:r>
          </a:p>
        </p:txBody>
      </p:sp>
      <p:grpSp>
        <p:nvGrpSpPr>
          <p:cNvPr id="106" name="Group 105">
            <a:extLst>
              <a:ext uri="{FF2B5EF4-FFF2-40B4-BE49-F238E27FC236}">
                <a16:creationId xmlns:a16="http://schemas.microsoft.com/office/drawing/2014/main" id="{1122E1A7-D2CF-43C8-9DD5-DDF5420EAA83}"/>
              </a:ext>
              <a:ext uri="{C183D7F6-B498-43B3-948B-1728B52AA6E4}">
                <adec:decorative xmlns:adec="http://schemas.microsoft.com/office/drawing/2017/decorative" val="1"/>
              </a:ext>
            </a:extLst>
          </p:cNvPr>
          <p:cNvGrpSpPr/>
          <p:nvPr/>
        </p:nvGrpSpPr>
        <p:grpSpPr>
          <a:xfrm flipV="1">
            <a:off x="2628755" y="3127821"/>
            <a:ext cx="856890" cy="99038"/>
            <a:chOff x="2419766" y="3509876"/>
            <a:chExt cx="921310" cy="106483"/>
          </a:xfrm>
        </p:grpSpPr>
        <p:cxnSp>
          <p:nvCxnSpPr>
            <p:cNvPr id="107" name="Straight Arrow Connector 106">
              <a:extLst>
                <a:ext uri="{FF2B5EF4-FFF2-40B4-BE49-F238E27FC236}">
                  <a16:creationId xmlns:a16="http://schemas.microsoft.com/office/drawing/2014/main" id="{376887D9-7B9E-482E-BFD4-931B2ED0DDC8}"/>
                </a:ext>
              </a:extLst>
            </p:cNvPr>
            <p:cNvCxnSpPr>
              <a:cxnSpLocks/>
            </p:cNvCxnSpPr>
            <p:nvPr/>
          </p:nvCxnSpPr>
          <p:spPr>
            <a:xfrm>
              <a:off x="2419766" y="3509876"/>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08" name="Straight Arrow Connector 107">
              <a:extLst>
                <a:ext uri="{FF2B5EF4-FFF2-40B4-BE49-F238E27FC236}">
                  <a16:creationId xmlns:a16="http://schemas.microsoft.com/office/drawing/2014/main" id="{5F00FAB7-0AC3-47DE-B6C2-B935F61F13CD}"/>
                </a:ext>
              </a:extLst>
            </p:cNvPr>
            <p:cNvCxnSpPr>
              <a:cxnSpLocks/>
            </p:cNvCxnSpPr>
            <p:nvPr/>
          </p:nvCxnSpPr>
          <p:spPr>
            <a:xfrm flipH="1">
              <a:off x="2419766" y="3616359"/>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09" name="TextBox 108">
            <a:extLst>
              <a:ext uri="{FF2B5EF4-FFF2-40B4-BE49-F238E27FC236}">
                <a16:creationId xmlns:a16="http://schemas.microsoft.com/office/drawing/2014/main" id="{545B24DD-A6A0-41B2-8173-4C58B9D30DE6}"/>
              </a:ext>
              <a:ext uri="{C183D7F6-B498-43B3-948B-1728B52AA6E4}">
                <adec:decorative xmlns:adec="http://schemas.microsoft.com/office/drawing/2017/decorative" val="1"/>
              </a:ext>
            </a:extLst>
          </p:cNvPr>
          <p:cNvSpPr txBox="1"/>
          <p:nvPr/>
        </p:nvSpPr>
        <p:spPr>
          <a:xfrm>
            <a:off x="885421" y="2815960"/>
            <a:ext cx="925254"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2*32B load</a:t>
            </a:r>
          </a:p>
        </p:txBody>
      </p:sp>
      <p:grpSp>
        <p:nvGrpSpPr>
          <p:cNvPr id="110" name="Group 109">
            <a:extLst>
              <a:ext uri="{FF2B5EF4-FFF2-40B4-BE49-F238E27FC236}">
                <a16:creationId xmlns:a16="http://schemas.microsoft.com/office/drawing/2014/main" id="{74A65491-30A1-4AFF-A0C5-472C0C01AA19}"/>
              </a:ext>
              <a:ext uri="{C183D7F6-B498-43B3-948B-1728B52AA6E4}">
                <adec:decorative xmlns:adec="http://schemas.microsoft.com/office/drawing/2017/decorative" val="1"/>
              </a:ext>
            </a:extLst>
          </p:cNvPr>
          <p:cNvGrpSpPr/>
          <p:nvPr/>
        </p:nvGrpSpPr>
        <p:grpSpPr>
          <a:xfrm flipV="1">
            <a:off x="927213" y="3130841"/>
            <a:ext cx="850463" cy="99038"/>
            <a:chOff x="590304" y="3513123"/>
            <a:chExt cx="914400" cy="106483"/>
          </a:xfrm>
        </p:grpSpPr>
        <p:cxnSp>
          <p:nvCxnSpPr>
            <p:cNvPr id="111" name="Straight Arrow Connector 110">
              <a:extLst>
                <a:ext uri="{FF2B5EF4-FFF2-40B4-BE49-F238E27FC236}">
                  <a16:creationId xmlns:a16="http://schemas.microsoft.com/office/drawing/2014/main" id="{31AFF03E-F92F-4F23-B610-3327AD1746FA}"/>
                </a:ext>
              </a:extLst>
            </p:cNvPr>
            <p:cNvCxnSpPr/>
            <p:nvPr/>
          </p:nvCxnSpPr>
          <p:spPr>
            <a:xfrm>
              <a:off x="590304" y="3513123"/>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12" name="Straight Arrow Connector 111">
              <a:extLst>
                <a:ext uri="{FF2B5EF4-FFF2-40B4-BE49-F238E27FC236}">
                  <a16:creationId xmlns:a16="http://schemas.microsoft.com/office/drawing/2014/main" id="{9886C7F7-BC52-497E-8AD7-3408047BCD4C}"/>
                </a:ext>
              </a:extLst>
            </p:cNvPr>
            <p:cNvCxnSpPr/>
            <p:nvPr/>
          </p:nvCxnSpPr>
          <p:spPr>
            <a:xfrm flipH="1">
              <a:off x="590304" y="3619606"/>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13" name="TextBox 112">
            <a:extLst>
              <a:ext uri="{FF2B5EF4-FFF2-40B4-BE49-F238E27FC236}">
                <a16:creationId xmlns:a16="http://schemas.microsoft.com/office/drawing/2014/main" id="{3C6506D1-0CED-4C8A-BFCD-E9136EDBC2C5}"/>
              </a:ext>
              <a:ext uri="{C183D7F6-B498-43B3-948B-1728B52AA6E4}">
                <adec:decorative xmlns:adec="http://schemas.microsoft.com/office/drawing/2017/decorative" val="1"/>
              </a:ext>
            </a:extLst>
          </p:cNvPr>
          <p:cNvSpPr txBox="1"/>
          <p:nvPr/>
        </p:nvSpPr>
        <p:spPr>
          <a:xfrm>
            <a:off x="863811" y="3230670"/>
            <a:ext cx="970138"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1*32B store</a:t>
            </a:r>
          </a:p>
        </p:txBody>
      </p:sp>
      <p:sp>
        <p:nvSpPr>
          <p:cNvPr id="114" name="Flowchart: Process 113">
            <a:extLst>
              <a:ext uri="{FF2B5EF4-FFF2-40B4-BE49-F238E27FC236}">
                <a16:creationId xmlns:a16="http://schemas.microsoft.com/office/drawing/2014/main" id="{C83612B1-46FE-467D-AA4C-CA1FD0673BD0}"/>
              </a:ext>
              <a:ext uri="{C183D7F6-B498-43B3-948B-1728B52AA6E4}">
                <adec:decorative xmlns:adec="http://schemas.microsoft.com/office/drawing/2017/decorative" val="1"/>
              </a:ext>
            </a:extLst>
          </p:cNvPr>
          <p:cNvSpPr/>
          <p:nvPr/>
        </p:nvSpPr>
        <p:spPr>
          <a:xfrm>
            <a:off x="8668725" y="1704363"/>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115" name="Flowchart: Process 114">
            <a:extLst>
              <a:ext uri="{FF2B5EF4-FFF2-40B4-BE49-F238E27FC236}">
                <a16:creationId xmlns:a16="http://schemas.microsoft.com/office/drawing/2014/main" id="{474FB192-A9D5-486C-AE55-4FDC0C076E87}"/>
              </a:ext>
              <a:ext uri="{C183D7F6-B498-43B3-948B-1728B52AA6E4}">
                <adec:decorative xmlns:adec="http://schemas.microsoft.com/office/drawing/2017/decorative" val="1"/>
              </a:ext>
            </a:extLst>
          </p:cNvPr>
          <p:cNvSpPr/>
          <p:nvPr/>
        </p:nvSpPr>
        <p:spPr>
          <a:xfrm>
            <a:off x="8526982" y="1562619"/>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200" kern="0">
              <a:solidFill>
                <a:prstClr val="white"/>
              </a:solidFill>
            </a:endParaRPr>
          </a:p>
        </p:txBody>
      </p:sp>
      <p:sp>
        <p:nvSpPr>
          <p:cNvPr id="116" name="Flowchart: Process 115">
            <a:extLst>
              <a:ext uri="{FF2B5EF4-FFF2-40B4-BE49-F238E27FC236}">
                <a16:creationId xmlns:a16="http://schemas.microsoft.com/office/drawing/2014/main" id="{1E3DE233-56FA-4811-A637-593BCB04A468}"/>
              </a:ext>
              <a:ext uri="{C183D7F6-B498-43B3-948B-1728B52AA6E4}">
                <adec:decorative xmlns:adec="http://schemas.microsoft.com/office/drawing/2017/decorative" val="1"/>
              </a:ext>
            </a:extLst>
          </p:cNvPr>
          <p:cNvSpPr/>
          <p:nvPr/>
        </p:nvSpPr>
        <p:spPr>
          <a:xfrm>
            <a:off x="8586150" y="1629782"/>
            <a:ext cx="853997"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Unified Memory Controller</a:t>
            </a:r>
          </a:p>
        </p:txBody>
      </p:sp>
      <p:sp>
        <p:nvSpPr>
          <p:cNvPr id="117" name="Flowchart: Process 116">
            <a:extLst>
              <a:ext uri="{FF2B5EF4-FFF2-40B4-BE49-F238E27FC236}">
                <a16:creationId xmlns:a16="http://schemas.microsoft.com/office/drawing/2014/main" id="{3B93C6FB-44AB-4FED-8195-CFC5AB9A80FE}"/>
              </a:ext>
              <a:ext uri="{C183D7F6-B498-43B3-948B-1728B52AA6E4}">
                <adec:decorative xmlns:adec="http://schemas.microsoft.com/office/drawing/2017/decorative" val="1"/>
              </a:ext>
            </a:extLst>
          </p:cNvPr>
          <p:cNvSpPr/>
          <p:nvPr/>
        </p:nvSpPr>
        <p:spPr>
          <a:xfrm>
            <a:off x="10288755" y="1631978"/>
            <a:ext cx="850463"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DRAM</a:t>
            </a:r>
          </a:p>
          <a:p>
            <a:pPr algn="ctr" defTabSz="850483" eaLnBrk="0" fontAlgn="base" hangingPunct="0">
              <a:spcBef>
                <a:spcPct val="0"/>
              </a:spcBef>
              <a:spcAft>
                <a:spcPct val="0"/>
              </a:spcAft>
              <a:defRPr/>
            </a:pPr>
            <a:r>
              <a:rPr lang="en-US" sz="1200" kern="0">
                <a:solidFill>
                  <a:prstClr val="white"/>
                </a:solidFill>
              </a:rPr>
              <a:t>Channel</a:t>
            </a:r>
          </a:p>
        </p:txBody>
      </p:sp>
      <p:grpSp>
        <p:nvGrpSpPr>
          <p:cNvPr id="118" name="Group 117">
            <a:extLst>
              <a:ext uri="{FF2B5EF4-FFF2-40B4-BE49-F238E27FC236}">
                <a16:creationId xmlns:a16="http://schemas.microsoft.com/office/drawing/2014/main" id="{E0E717C3-8F22-4BF5-847E-4352F646B431}"/>
              </a:ext>
              <a:ext uri="{C183D7F6-B498-43B3-948B-1728B52AA6E4}">
                <adec:decorative xmlns:adec="http://schemas.microsoft.com/office/drawing/2017/decorative" val="1"/>
              </a:ext>
            </a:extLst>
          </p:cNvPr>
          <p:cNvGrpSpPr/>
          <p:nvPr/>
        </p:nvGrpSpPr>
        <p:grpSpPr>
          <a:xfrm>
            <a:off x="9430766" y="1896770"/>
            <a:ext cx="850463" cy="311926"/>
            <a:chOff x="9753081" y="1427292"/>
            <a:chExt cx="914400" cy="335376"/>
          </a:xfrm>
        </p:grpSpPr>
        <p:cxnSp>
          <p:nvCxnSpPr>
            <p:cNvPr id="119" name="Straight Arrow Connector 118">
              <a:extLst>
                <a:ext uri="{FF2B5EF4-FFF2-40B4-BE49-F238E27FC236}">
                  <a16:creationId xmlns:a16="http://schemas.microsoft.com/office/drawing/2014/main" id="{B2AB4DB1-EFF7-4945-83BA-853F4D7DF0A1}"/>
                </a:ext>
              </a:extLst>
            </p:cNvPr>
            <p:cNvCxnSpPr>
              <a:cxnSpLocks/>
            </p:cNvCxnSpPr>
            <p:nvPr/>
          </p:nvCxnSpPr>
          <p:spPr>
            <a:xfrm flipH="1">
              <a:off x="9753081" y="1762668"/>
              <a:ext cx="914400" cy="0"/>
            </a:xfrm>
            <a:prstGeom prst="straightConnector1">
              <a:avLst/>
            </a:prstGeom>
            <a:noFill/>
            <a:ln w="38100" cap="flat" cmpd="sng" algn="ctr">
              <a:solidFill>
                <a:srgbClr val="003D4C"/>
              </a:solidFill>
              <a:prstDash val="solid"/>
              <a:headEnd type="triangle"/>
              <a:tailEnd type="triangle"/>
            </a:ln>
            <a:effectLst>
              <a:outerShdw blurRad="40000" dist="23000" dir="5400000" rotWithShape="0">
                <a:srgbClr val="000000">
                  <a:alpha val="35000"/>
                </a:srgbClr>
              </a:outerShdw>
            </a:effectLst>
          </p:spPr>
        </p:cxnSp>
        <p:sp>
          <p:nvSpPr>
            <p:cNvPr id="120" name="TextBox 119">
              <a:extLst>
                <a:ext uri="{FF2B5EF4-FFF2-40B4-BE49-F238E27FC236}">
                  <a16:creationId xmlns:a16="http://schemas.microsoft.com/office/drawing/2014/main" id="{29A717C0-644C-49A6-84C4-2F5C86558DAB}"/>
                </a:ext>
              </a:extLst>
            </p:cNvPr>
            <p:cNvSpPr txBox="1"/>
            <p:nvPr/>
          </p:nvSpPr>
          <p:spPr>
            <a:xfrm>
              <a:off x="9762815" y="1427292"/>
              <a:ext cx="893127"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a:solidFill>
                    <a:srgbClr val="000000"/>
                  </a:solidFill>
                  <a:cs typeface="Arial" panose="020B0604020202020204" pitchFamily="34" charset="0"/>
                </a:rPr>
                <a:t>16B/cycle</a:t>
              </a:r>
            </a:p>
          </p:txBody>
        </p:sp>
      </p:grpSp>
      <p:sp>
        <p:nvSpPr>
          <p:cNvPr id="121" name="TextBox 120">
            <a:extLst>
              <a:ext uri="{FF2B5EF4-FFF2-40B4-BE49-F238E27FC236}">
                <a16:creationId xmlns:a16="http://schemas.microsoft.com/office/drawing/2014/main" id="{751A2A9B-F267-4027-ACEE-3932A1A62F09}"/>
              </a:ext>
              <a:ext uri="{C183D7F6-B498-43B3-948B-1728B52AA6E4}">
                <adec:decorative xmlns:adec="http://schemas.microsoft.com/office/drawing/2017/decorative" val="1"/>
              </a:ext>
            </a:extLst>
          </p:cNvPr>
          <p:cNvSpPr txBox="1"/>
          <p:nvPr/>
        </p:nvSpPr>
        <p:spPr>
          <a:xfrm>
            <a:off x="7750974" y="1832938"/>
            <a:ext cx="829907" cy="276999"/>
          </a:xfrm>
          <a:prstGeom prst="rect">
            <a:avLst/>
          </a:prstGeom>
          <a:noFill/>
        </p:spPr>
        <p:txBody>
          <a:bodyPr wrap="none" rtlCol="0">
            <a:spAutoFit/>
          </a:bodyPr>
          <a:lstStyle/>
          <a:p>
            <a:pPr algn="ctr" defTabSz="850453" eaLnBrk="0" fontAlgn="base" hangingPunct="0">
              <a:spcBef>
                <a:spcPct val="0"/>
              </a:spcBef>
              <a:spcAft>
                <a:spcPts val="558"/>
              </a:spcAft>
              <a:buClr>
                <a:srgbClr val="000000"/>
              </a:buClr>
            </a:pPr>
            <a:r>
              <a:rPr lang="en-US" sz="1200">
                <a:solidFill>
                  <a:srgbClr val="000000"/>
                </a:solidFill>
                <a:cs typeface="Arial" panose="020B0604020202020204" pitchFamily="34" charset="0"/>
              </a:rPr>
              <a:t>32B/cycle</a:t>
            </a:r>
          </a:p>
        </p:txBody>
      </p:sp>
      <p:grpSp>
        <p:nvGrpSpPr>
          <p:cNvPr id="122" name="Group 121">
            <a:extLst>
              <a:ext uri="{FF2B5EF4-FFF2-40B4-BE49-F238E27FC236}">
                <a16:creationId xmlns:a16="http://schemas.microsoft.com/office/drawing/2014/main" id="{CE7956BD-5706-4F1B-A56F-36C75EE7F032}"/>
              </a:ext>
              <a:ext uri="{C183D7F6-B498-43B3-948B-1728B52AA6E4}">
                <adec:decorative xmlns:adec="http://schemas.microsoft.com/office/drawing/2017/decorative" val="1"/>
              </a:ext>
            </a:extLst>
          </p:cNvPr>
          <p:cNvGrpSpPr/>
          <p:nvPr/>
        </p:nvGrpSpPr>
        <p:grpSpPr>
          <a:xfrm flipV="1">
            <a:off x="7734848" y="2147819"/>
            <a:ext cx="850463" cy="99038"/>
            <a:chOff x="7909727" y="2456199"/>
            <a:chExt cx="914400" cy="106483"/>
          </a:xfrm>
        </p:grpSpPr>
        <p:cxnSp>
          <p:nvCxnSpPr>
            <p:cNvPr id="123" name="Straight Arrow Connector 122">
              <a:extLst>
                <a:ext uri="{FF2B5EF4-FFF2-40B4-BE49-F238E27FC236}">
                  <a16:creationId xmlns:a16="http://schemas.microsoft.com/office/drawing/2014/main" id="{C264339C-3F76-450B-B4F5-6B5D6899EA58}"/>
                </a:ext>
              </a:extLst>
            </p:cNvPr>
            <p:cNvCxnSpPr>
              <a:cxnSpLocks/>
            </p:cNvCxnSpPr>
            <p:nvPr/>
          </p:nvCxnSpPr>
          <p:spPr>
            <a:xfrm>
              <a:off x="7909727" y="2456199"/>
              <a:ext cx="914400"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cxnSp>
          <p:nvCxnSpPr>
            <p:cNvPr id="124" name="Straight Arrow Connector 123">
              <a:extLst>
                <a:ext uri="{FF2B5EF4-FFF2-40B4-BE49-F238E27FC236}">
                  <a16:creationId xmlns:a16="http://schemas.microsoft.com/office/drawing/2014/main" id="{3C98FB4C-5818-4E06-91CC-BD0DF5489977}"/>
                </a:ext>
              </a:extLst>
            </p:cNvPr>
            <p:cNvCxnSpPr>
              <a:cxnSpLocks/>
            </p:cNvCxnSpPr>
            <p:nvPr/>
          </p:nvCxnSpPr>
          <p:spPr>
            <a:xfrm flipH="1">
              <a:off x="7909727" y="2562682"/>
              <a:ext cx="914400"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grpSp>
      <p:sp>
        <p:nvSpPr>
          <p:cNvPr id="125" name="TextBox 124">
            <a:extLst>
              <a:ext uri="{FF2B5EF4-FFF2-40B4-BE49-F238E27FC236}">
                <a16:creationId xmlns:a16="http://schemas.microsoft.com/office/drawing/2014/main" id="{BAA56EE6-07F0-4B54-A118-7235A144A53E}"/>
              </a:ext>
              <a:ext uri="{C183D7F6-B498-43B3-948B-1728B52AA6E4}">
                <adec:decorative xmlns:adec="http://schemas.microsoft.com/office/drawing/2017/decorative" val="1"/>
              </a:ext>
            </a:extLst>
          </p:cNvPr>
          <p:cNvSpPr txBox="1"/>
          <p:nvPr/>
        </p:nvSpPr>
        <p:spPr>
          <a:xfrm>
            <a:off x="10210047" y="2268257"/>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memclk</a:t>
            </a:r>
            <a:endParaRPr lang="en-US" sz="1200" dirty="0">
              <a:solidFill>
                <a:prstClr val="white"/>
              </a:solidFill>
              <a:cs typeface="Arial" panose="020B0604020202020204" pitchFamily="34" charset="0"/>
            </a:endParaRPr>
          </a:p>
        </p:txBody>
      </p:sp>
      <p:sp>
        <p:nvSpPr>
          <p:cNvPr id="126" name="Flowchart: Process 125">
            <a:extLst>
              <a:ext uri="{FF2B5EF4-FFF2-40B4-BE49-F238E27FC236}">
                <a16:creationId xmlns:a16="http://schemas.microsoft.com/office/drawing/2014/main" id="{8218B5D7-E539-4660-AFE7-BE78AD78A3A5}"/>
              </a:ext>
              <a:ext uri="{C183D7F6-B498-43B3-948B-1728B52AA6E4}">
                <adec:decorative xmlns:adec="http://schemas.microsoft.com/office/drawing/2017/decorative" val="1"/>
              </a:ext>
            </a:extLst>
          </p:cNvPr>
          <p:cNvSpPr/>
          <p:nvPr/>
        </p:nvSpPr>
        <p:spPr>
          <a:xfrm>
            <a:off x="8571559" y="3476162"/>
            <a:ext cx="859208" cy="850463"/>
          </a:xfrm>
          <a:prstGeom prst="flowChartProcess">
            <a:avLst/>
          </a:prstGeom>
          <a:solidFill>
            <a:srgbClr val="9D9FA2"/>
          </a:solidFill>
          <a:ln>
            <a:noFill/>
          </a:ln>
          <a:effectLst/>
        </p:spPr>
        <p:txBody>
          <a:bodyPr rtlCol="0" anchor="ctr"/>
          <a:lstStyle/>
          <a:p>
            <a:pPr algn="ctr" defTabSz="850483" eaLnBrk="0" fontAlgn="base" hangingPunct="0">
              <a:spcBef>
                <a:spcPct val="0"/>
              </a:spcBef>
              <a:spcAft>
                <a:spcPct val="0"/>
              </a:spcAft>
              <a:defRPr/>
            </a:pPr>
            <a:r>
              <a:rPr lang="en-US" sz="1200" kern="0">
                <a:solidFill>
                  <a:prstClr val="white"/>
                </a:solidFill>
              </a:rPr>
              <a:t>IO Hub</a:t>
            </a:r>
          </a:p>
          <a:p>
            <a:pPr algn="ctr" defTabSz="850483" eaLnBrk="0" fontAlgn="base" hangingPunct="0">
              <a:spcBef>
                <a:spcPct val="0"/>
              </a:spcBef>
              <a:spcAft>
                <a:spcPct val="0"/>
              </a:spcAft>
              <a:defRPr/>
            </a:pPr>
            <a:r>
              <a:rPr lang="en-US" sz="1200" kern="0">
                <a:solidFill>
                  <a:prstClr val="white"/>
                </a:solidFill>
              </a:rPr>
              <a:t>Controller</a:t>
            </a:r>
          </a:p>
        </p:txBody>
      </p:sp>
      <p:sp>
        <p:nvSpPr>
          <p:cNvPr id="127" name="TextBox 126">
            <a:extLst>
              <a:ext uri="{FF2B5EF4-FFF2-40B4-BE49-F238E27FC236}">
                <a16:creationId xmlns:a16="http://schemas.microsoft.com/office/drawing/2014/main" id="{6A2DA0AD-9A61-4213-8FC8-64386F70A964}"/>
              </a:ext>
              <a:ext uri="{C183D7F6-B498-43B3-948B-1728B52AA6E4}">
                <adec:decorative xmlns:adec="http://schemas.microsoft.com/office/drawing/2017/decorative" val="1"/>
              </a:ext>
            </a:extLst>
          </p:cNvPr>
          <p:cNvSpPr txBox="1"/>
          <p:nvPr/>
        </p:nvSpPr>
        <p:spPr>
          <a:xfrm>
            <a:off x="7741208" y="3611403"/>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64B/cycle</a:t>
            </a:r>
          </a:p>
        </p:txBody>
      </p:sp>
      <p:grpSp>
        <p:nvGrpSpPr>
          <p:cNvPr id="128" name="Group 127">
            <a:extLst>
              <a:ext uri="{FF2B5EF4-FFF2-40B4-BE49-F238E27FC236}">
                <a16:creationId xmlns:a16="http://schemas.microsoft.com/office/drawing/2014/main" id="{46E5C5AF-44D9-4336-93F0-D97EF0762379}"/>
              </a:ext>
              <a:ext uri="{C183D7F6-B498-43B3-948B-1728B52AA6E4}">
                <adec:decorative xmlns:adec="http://schemas.microsoft.com/office/drawing/2017/decorative" val="1"/>
              </a:ext>
            </a:extLst>
          </p:cNvPr>
          <p:cNvGrpSpPr/>
          <p:nvPr/>
        </p:nvGrpSpPr>
        <p:grpSpPr>
          <a:xfrm flipV="1">
            <a:off x="7725467" y="3926284"/>
            <a:ext cx="850463" cy="99038"/>
            <a:chOff x="7899641" y="4368366"/>
            <a:chExt cx="914400" cy="106483"/>
          </a:xfrm>
        </p:grpSpPr>
        <p:cxnSp>
          <p:nvCxnSpPr>
            <p:cNvPr id="129" name="Straight Arrow Connector 128">
              <a:extLst>
                <a:ext uri="{FF2B5EF4-FFF2-40B4-BE49-F238E27FC236}">
                  <a16:creationId xmlns:a16="http://schemas.microsoft.com/office/drawing/2014/main" id="{FC73C3B7-47D9-4390-9BFA-B0AE88478CE1}"/>
                </a:ext>
              </a:extLst>
            </p:cNvPr>
            <p:cNvCxnSpPr/>
            <p:nvPr/>
          </p:nvCxnSpPr>
          <p:spPr>
            <a:xfrm>
              <a:off x="7899641" y="4368366"/>
              <a:ext cx="914400" cy="0"/>
            </a:xfrm>
            <a:prstGeom prst="straightConnector1">
              <a:avLst/>
            </a:prstGeom>
            <a:noFill/>
            <a:ln w="38100" cap="flat" cmpd="sng" algn="ctr">
              <a:gradFill>
                <a:gsLst>
                  <a:gs pos="0">
                    <a:srgbClr val="007C97"/>
                  </a:gs>
                  <a:gs pos="100000">
                    <a:srgbClr val="9D9FA2"/>
                  </a:gs>
                </a:gsLst>
                <a:lin ang="0" scaled="0"/>
              </a:gradFill>
              <a:prstDash val="solid"/>
              <a:tailEnd type="triangle"/>
            </a:ln>
            <a:effectLst>
              <a:outerShdw blurRad="40000" dist="23000" dir="5400000" rotWithShape="0">
                <a:srgbClr val="000000">
                  <a:alpha val="35000"/>
                </a:srgbClr>
              </a:outerShdw>
            </a:effectLst>
          </p:spPr>
        </p:cxnSp>
        <p:cxnSp>
          <p:nvCxnSpPr>
            <p:cNvPr id="130" name="Straight Arrow Connector 129">
              <a:extLst>
                <a:ext uri="{FF2B5EF4-FFF2-40B4-BE49-F238E27FC236}">
                  <a16:creationId xmlns:a16="http://schemas.microsoft.com/office/drawing/2014/main" id="{CB14169B-BA77-4BA8-B6B0-842F13904D3F}"/>
                </a:ext>
              </a:extLst>
            </p:cNvPr>
            <p:cNvCxnSpPr/>
            <p:nvPr/>
          </p:nvCxnSpPr>
          <p:spPr>
            <a:xfrm flipH="1">
              <a:off x="7899641" y="4474849"/>
              <a:ext cx="914400" cy="0"/>
            </a:xfrm>
            <a:prstGeom prst="straightConnector1">
              <a:avLst/>
            </a:prstGeom>
            <a:noFill/>
            <a:ln w="38100" cap="flat" cmpd="sng" algn="ctr">
              <a:gradFill>
                <a:gsLst>
                  <a:gs pos="0">
                    <a:srgbClr val="9D9FA2"/>
                  </a:gs>
                  <a:gs pos="98000">
                    <a:srgbClr val="007C97"/>
                  </a:gs>
                </a:gsLst>
                <a:lin ang="0" scaled="0"/>
              </a:gradFill>
              <a:prstDash val="solid"/>
              <a:tailEnd type="triangle"/>
            </a:ln>
            <a:effectLst>
              <a:outerShdw blurRad="40000" dist="23000" dir="5400000" rotWithShape="0">
                <a:srgbClr val="000000">
                  <a:alpha val="35000"/>
                </a:srgbClr>
              </a:outerShdw>
            </a:effectLst>
          </p:spPr>
        </p:cxnSp>
      </p:grpSp>
      <p:sp>
        <p:nvSpPr>
          <p:cNvPr id="131" name="TextBox 130">
            <a:extLst>
              <a:ext uri="{FF2B5EF4-FFF2-40B4-BE49-F238E27FC236}">
                <a16:creationId xmlns:a16="http://schemas.microsoft.com/office/drawing/2014/main" id="{AA75599D-CBBD-4C6D-A72D-5BFC352F65F8}"/>
              </a:ext>
              <a:ext uri="{C183D7F6-B498-43B3-948B-1728B52AA6E4}">
                <adec:decorative xmlns:adec="http://schemas.microsoft.com/office/drawing/2017/decorative" val="1"/>
              </a:ext>
            </a:extLst>
          </p:cNvPr>
          <p:cNvSpPr txBox="1"/>
          <p:nvPr/>
        </p:nvSpPr>
        <p:spPr>
          <a:xfrm>
            <a:off x="8484688" y="4103261"/>
            <a:ext cx="805469"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lclk</a:t>
            </a:r>
            <a:endParaRPr lang="en-US" sz="1200" dirty="0">
              <a:solidFill>
                <a:prstClr val="white"/>
              </a:solidFill>
              <a:cs typeface="Arial" panose="020B0604020202020204" pitchFamily="34" charset="0"/>
            </a:endParaRPr>
          </a:p>
        </p:txBody>
      </p:sp>
      <p:sp>
        <p:nvSpPr>
          <p:cNvPr id="132" name="TextBox 131">
            <a:extLst>
              <a:ext uri="{FF2B5EF4-FFF2-40B4-BE49-F238E27FC236}">
                <a16:creationId xmlns:a16="http://schemas.microsoft.com/office/drawing/2014/main" id="{D9FF0E7B-BF5B-4EAB-8038-63E305EDD584}"/>
              </a:ext>
              <a:ext uri="{C183D7F6-B498-43B3-948B-1728B52AA6E4}">
                <adec:decorative xmlns:adec="http://schemas.microsoft.com/office/drawing/2017/decorative" val="1"/>
              </a:ext>
            </a:extLst>
          </p:cNvPr>
          <p:cNvSpPr txBox="1"/>
          <p:nvPr/>
        </p:nvSpPr>
        <p:spPr>
          <a:xfrm>
            <a:off x="6803248" y="4108022"/>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fclk</a:t>
            </a:r>
            <a:endParaRPr lang="en-US" sz="1200" dirty="0">
              <a:solidFill>
                <a:prstClr val="white"/>
              </a:solidFill>
              <a:cs typeface="Arial" panose="020B0604020202020204" pitchFamily="34" charset="0"/>
            </a:endParaRPr>
          </a:p>
        </p:txBody>
      </p:sp>
      <p:sp>
        <p:nvSpPr>
          <p:cNvPr id="133" name="TextBox 132">
            <a:extLst>
              <a:ext uri="{FF2B5EF4-FFF2-40B4-BE49-F238E27FC236}">
                <a16:creationId xmlns:a16="http://schemas.microsoft.com/office/drawing/2014/main" id="{2B298559-93A5-405C-BE14-92DA0054497E}"/>
              </a:ext>
              <a:ext uri="{C183D7F6-B498-43B3-948B-1728B52AA6E4}">
                <adec:decorative xmlns:adec="http://schemas.microsoft.com/office/drawing/2017/decorative" val="1"/>
              </a:ext>
            </a:extLst>
          </p:cNvPr>
          <p:cNvSpPr txBox="1"/>
          <p:nvPr/>
        </p:nvSpPr>
        <p:spPr>
          <a:xfrm>
            <a:off x="8500110" y="2261152"/>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cs typeface="Arial" panose="020B0604020202020204" pitchFamily="34" charset="0"/>
              </a:rPr>
              <a:t>uclk</a:t>
            </a:r>
            <a:endParaRPr lang="en-US" sz="1200" dirty="0">
              <a:solidFill>
                <a:prstClr val="white"/>
              </a:solidFill>
              <a:cs typeface="Arial" panose="020B0604020202020204" pitchFamily="34" charset="0"/>
            </a:endParaRPr>
          </a:p>
        </p:txBody>
      </p:sp>
      <p:sp>
        <p:nvSpPr>
          <p:cNvPr id="134" name="TextBox 133">
            <a:extLst>
              <a:ext uri="{FF2B5EF4-FFF2-40B4-BE49-F238E27FC236}">
                <a16:creationId xmlns:a16="http://schemas.microsoft.com/office/drawing/2014/main" id="{51801642-C9B6-476F-BA6B-8CF9F319B9F9}"/>
              </a:ext>
              <a:ext uri="{C183D7F6-B498-43B3-948B-1728B52AA6E4}">
                <adec:decorative xmlns:adec="http://schemas.microsoft.com/office/drawing/2017/decorative" val="1"/>
              </a:ext>
            </a:extLst>
          </p:cNvPr>
          <p:cNvSpPr txBox="1"/>
          <p:nvPr/>
        </p:nvSpPr>
        <p:spPr>
          <a:xfrm>
            <a:off x="787753" y="3422480"/>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dirty="0">
                <a:latin typeface="Wingdings" panose="05000000000000000000" pitchFamily="2" charset="2"/>
                <a:cs typeface="Arial" panose="020B0604020202020204" pitchFamily="34" charset="0"/>
              </a:rPr>
              <a:t>¸</a:t>
            </a:r>
            <a:r>
              <a:rPr lang="en-US" sz="1200" kern="0" dirty="0" err="1">
                <a:solidFill>
                  <a:srgbClr val="000000"/>
                </a:solidFill>
                <a:cs typeface="Arial" panose="020B0604020202020204" pitchFamily="34" charset="0"/>
              </a:rPr>
              <a:t>cclk</a:t>
            </a:r>
            <a:endParaRPr lang="en-US" sz="1200" kern="0" dirty="0">
              <a:solidFill>
                <a:srgbClr val="000000"/>
              </a:solidFill>
              <a:cs typeface="Arial" panose="020B0604020202020204" pitchFamily="34" charset="0"/>
            </a:endParaRPr>
          </a:p>
        </p:txBody>
      </p:sp>
      <p:sp>
        <p:nvSpPr>
          <p:cNvPr id="135" name="TextBox 134">
            <a:extLst>
              <a:ext uri="{FF2B5EF4-FFF2-40B4-BE49-F238E27FC236}">
                <a16:creationId xmlns:a16="http://schemas.microsoft.com/office/drawing/2014/main" id="{8D6B6F35-1FBC-4387-9D69-759D743B9C80}"/>
              </a:ext>
              <a:ext uri="{C183D7F6-B498-43B3-948B-1728B52AA6E4}">
                <adec:decorative xmlns:adec="http://schemas.microsoft.com/office/drawing/2017/decorative" val="1"/>
              </a:ext>
            </a:extLst>
          </p:cNvPr>
          <p:cNvSpPr txBox="1"/>
          <p:nvPr/>
        </p:nvSpPr>
        <p:spPr>
          <a:xfrm>
            <a:off x="5094691" y="3901993"/>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dirty="0">
                <a:solidFill>
                  <a:prstClr val="white"/>
                </a:solidFill>
                <a:latin typeface="Wingdings" panose="05000000000000000000" pitchFamily="2" charset="2"/>
                <a:cs typeface="Arial" panose="020B0604020202020204" pitchFamily="34" charset="0"/>
              </a:rPr>
              <a:t>¸</a:t>
            </a:r>
            <a:r>
              <a:rPr lang="en-US" sz="1200" kern="0" dirty="0">
                <a:solidFill>
                  <a:prstClr val="white"/>
                </a:solidFill>
                <a:cs typeface="Arial" panose="020B0604020202020204" pitchFamily="34" charset="0"/>
              </a:rPr>
              <a:t>l3clk</a:t>
            </a:r>
          </a:p>
        </p:txBody>
      </p:sp>
      <p:grpSp>
        <p:nvGrpSpPr>
          <p:cNvPr id="136" name="Group 135">
            <a:extLst>
              <a:ext uri="{FF2B5EF4-FFF2-40B4-BE49-F238E27FC236}">
                <a16:creationId xmlns:a16="http://schemas.microsoft.com/office/drawing/2014/main" id="{C3D151F6-A38E-4CEA-B9AC-B1BE3EDDD420}"/>
              </a:ext>
              <a:ext uri="{C183D7F6-B498-43B3-948B-1728B52AA6E4}">
                <adec:decorative xmlns:adec="http://schemas.microsoft.com/office/drawing/2017/decorative" val="1"/>
              </a:ext>
            </a:extLst>
          </p:cNvPr>
          <p:cNvGrpSpPr/>
          <p:nvPr/>
        </p:nvGrpSpPr>
        <p:grpSpPr>
          <a:xfrm flipV="1">
            <a:off x="6434413" y="2740431"/>
            <a:ext cx="448350" cy="156288"/>
            <a:chOff x="6197719" y="3154916"/>
            <a:chExt cx="800055" cy="106483"/>
          </a:xfrm>
        </p:grpSpPr>
        <p:cxnSp>
          <p:nvCxnSpPr>
            <p:cNvPr id="137" name="Straight Arrow Connector 136">
              <a:extLst>
                <a:ext uri="{FF2B5EF4-FFF2-40B4-BE49-F238E27FC236}">
                  <a16:creationId xmlns:a16="http://schemas.microsoft.com/office/drawing/2014/main" id="{A112856B-4933-4853-9965-FEE15D4C6189}"/>
                </a:ext>
              </a:extLst>
            </p:cNvPr>
            <p:cNvCxnSpPr>
              <a:cxnSpLocks/>
            </p:cNvCxnSpPr>
            <p:nvPr/>
          </p:nvCxnSpPr>
          <p:spPr>
            <a:xfrm>
              <a:off x="6197719" y="3154916"/>
              <a:ext cx="800055"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cxnSp>
          <p:nvCxnSpPr>
            <p:cNvPr id="138" name="Straight Arrow Connector 137">
              <a:extLst>
                <a:ext uri="{FF2B5EF4-FFF2-40B4-BE49-F238E27FC236}">
                  <a16:creationId xmlns:a16="http://schemas.microsoft.com/office/drawing/2014/main" id="{3F38F20F-6EDF-47FC-B811-F75422768A75}"/>
                </a:ext>
              </a:extLst>
            </p:cNvPr>
            <p:cNvCxnSpPr>
              <a:cxnSpLocks/>
            </p:cNvCxnSpPr>
            <p:nvPr/>
          </p:nvCxnSpPr>
          <p:spPr>
            <a:xfrm flipH="1">
              <a:off x="6198198" y="3261399"/>
              <a:ext cx="795605"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grpSp>
      <p:cxnSp>
        <p:nvCxnSpPr>
          <p:cNvPr id="139" name="Straight Arrow Connector 138">
            <a:extLst>
              <a:ext uri="{FF2B5EF4-FFF2-40B4-BE49-F238E27FC236}">
                <a16:creationId xmlns:a16="http://schemas.microsoft.com/office/drawing/2014/main" id="{5AAD8D33-9011-4CDC-A327-A615D79CDA7E}"/>
              </a:ext>
              <a:ext uri="{C183D7F6-B498-43B3-948B-1728B52AA6E4}">
                <adec:decorative xmlns:adec="http://schemas.microsoft.com/office/drawing/2017/decorative" val="1"/>
              </a:ext>
            </a:extLst>
          </p:cNvPr>
          <p:cNvCxnSpPr/>
          <p:nvPr/>
        </p:nvCxnSpPr>
        <p:spPr>
          <a:xfrm flipH="1">
            <a:off x="922815" y="2119194"/>
            <a:ext cx="850463"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sp>
        <p:nvSpPr>
          <p:cNvPr id="140" name="TextBox 139">
            <a:extLst>
              <a:ext uri="{FF2B5EF4-FFF2-40B4-BE49-F238E27FC236}">
                <a16:creationId xmlns:a16="http://schemas.microsoft.com/office/drawing/2014/main" id="{34718C7A-0F94-4750-B15F-E76768A18534}"/>
              </a:ext>
              <a:ext uri="{C183D7F6-B498-43B3-948B-1728B52AA6E4}">
                <adec:decorative xmlns:adec="http://schemas.microsoft.com/office/drawing/2017/decorative" val="1"/>
              </a:ext>
            </a:extLst>
          </p:cNvPr>
          <p:cNvSpPr txBox="1"/>
          <p:nvPr/>
        </p:nvSpPr>
        <p:spPr>
          <a:xfrm>
            <a:off x="6030159" y="2992768"/>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16B/cycle W</a:t>
            </a:r>
          </a:p>
        </p:txBody>
      </p:sp>
      <p:sp>
        <p:nvSpPr>
          <p:cNvPr id="141" name="TextBox 140">
            <a:extLst>
              <a:ext uri="{FF2B5EF4-FFF2-40B4-BE49-F238E27FC236}">
                <a16:creationId xmlns:a16="http://schemas.microsoft.com/office/drawing/2014/main" id="{3370D6A0-4011-4E7D-A7CE-D9D9D8CA8A22}"/>
              </a:ext>
              <a:ext uri="{C183D7F6-B498-43B3-948B-1728B52AA6E4}">
                <adec:decorative xmlns:adec="http://schemas.microsoft.com/office/drawing/2017/decorative" val="1"/>
              </a:ext>
            </a:extLst>
          </p:cNvPr>
          <p:cNvSpPr txBox="1"/>
          <p:nvPr/>
        </p:nvSpPr>
        <p:spPr>
          <a:xfrm>
            <a:off x="4332394" y="2474176"/>
            <a:ext cx="847302"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cs typeface="Arial" panose="020B0604020202020204" pitchFamily="34" charset="0"/>
              </a:rPr>
              <a:t>32B/cycle</a:t>
            </a:r>
          </a:p>
        </p:txBody>
      </p:sp>
      <p:sp>
        <p:nvSpPr>
          <p:cNvPr id="142" name="Trapezoid 141">
            <a:extLst>
              <a:ext uri="{FF2B5EF4-FFF2-40B4-BE49-F238E27FC236}">
                <a16:creationId xmlns:a16="http://schemas.microsoft.com/office/drawing/2014/main" id="{8798075D-AED0-41E4-B214-2A062DA43214}"/>
              </a:ext>
              <a:ext uri="{C183D7F6-B498-43B3-948B-1728B52AA6E4}">
                <adec:decorative xmlns:adec="http://schemas.microsoft.com/office/drawing/2017/decorative" val="1"/>
              </a:ext>
            </a:extLst>
          </p:cNvPr>
          <p:cNvSpPr/>
          <p:nvPr/>
        </p:nvSpPr>
        <p:spPr>
          <a:xfrm rot="5400000">
            <a:off x="6122533" y="2659146"/>
            <a:ext cx="288080" cy="323871"/>
          </a:xfrm>
          <a:prstGeom prst="trapezoid">
            <a:avLst/>
          </a:prstGeom>
          <a:gradFill>
            <a:gsLst>
              <a:gs pos="0">
                <a:srgbClr val="007C97"/>
              </a:gs>
              <a:gs pos="100000">
                <a:srgbClr val="F26522"/>
              </a:gs>
            </a:gsLst>
            <a:lin ang="5400000" scaled="1"/>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50453"/>
            <a:endParaRPr lang="en-US" sz="1200">
              <a:solidFill>
                <a:srgbClr val="FFFFFF"/>
              </a:solidFill>
            </a:endParaRPr>
          </a:p>
        </p:txBody>
      </p:sp>
    </p:spTree>
    <p:extLst>
      <p:ext uri="{BB962C8B-B14F-4D97-AF65-F5344CB8AC3E}">
        <p14:creationId xmlns:p14="http://schemas.microsoft.com/office/powerpoint/2010/main" val="384625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199" y="2979777"/>
            <a:ext cx="9939421" cy="553998"/>
          </a:xfrm>
        </p:spPr>
        <p:txBody>
          <a:bodyPr/>
          <a:lstStyle/>
          <a:p>
            <a:r>
              <a:rPr lang="en-US" altLang="zh-CN" dirty="0"/>
              <a:t>AMD Ryzen™ Processor Software Optimization</a:t>
            </a:r>
          </a:p>
        </p:txBody>
      </p:sp>
      <p:sp>
        <p:nvSpPr>
          <p:cNvPr id="5" name="Text Placeholder 4"/>
          <p:cNvSpPr>
            <a:spLocks noGrp="1"/>
          </p:cNvSpPr>
          <p:nvPr>
            <p:ph type="body" sz="quarter" idx="12"/>
          </p:nvPr>
        </p:nvSpPr>
        <p:spPr>
          <a:xfrm>
            <a:off x="584200" y="3962400"/>
            <a:ext cx="9144000" cy="338554"/>
          </a:xfrm>
        </p:spPr>
        <p:txBody>
          <a:bodyPr/>
          <a:lstStyle/>
          <a:p>
            <a:r>
              <a:rPr lang="en-US" dirty="0"/>
              <a:t>Ken Mitchell (AMD)</a:t>
            </a:r>
          </a:p>
        </p:txBody>
      </p:sp>
    </p:spTree>
    <p:extLst>
      <p:ext uri="{BB962C8B-B14F-4D97-AF65-F5344CB8AC3E}">
        <p14:creationId xmlns:p14="http://schemas.microsoft.com/office/powerpoint/2010/main" val="263937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99C3F-1819-4374-8C6B-8E0D143967F6}"/>
              </a:ext>
            </a:extLst>
          </p:cNvPr>
          <p:cNvSpPr>
            <a:spLocks noGrp="1"/>
          </p:cNvSpPr>
          <p:nvPr>
            <p:ph type="title"/>
          </p:nvPr>
        </p:nvSpPr>
        <p:spPr>
          <a:xfrm>
            <a:off x="588263" y="457200"/>
            <a:ext cx="11018520" cy="553998"/>
          </a:xfrm>
        </p:spPr>
        <p:txBody>
          <a:bodyPr/>
          <a:lstStyle/>
          <a:p>
            <a:r>
              <a:rPr lang="en-US" dirty="0"/>
              <a:t>“Castle Peak” 64-core processor</a:t>
            </a:r>
          </a:p>
        </p:txBody>
      </p:sp>
      <p:sp>
        <p:nvSpPr>
          <p:cNvPr id="3" name="Content Placeholder 2">
            <a:extLst>
              <a:ext uri="{FF2B5EF4-FFF2-40B4-BE49-F238E27FC236}">
                <a16:creationId xmlns:a16="http://schemas.microsoft.com/office/drawing/2014/main" id="{8E3F51CE-65FD-4EB0-A4A7-1C5ADC8C2FA5}"/>
              </a:ext>
            </a:extLst>
          </p:cNvPr>
          <p:cNvSpPr>
            <a:spLocks noGrp="1"/>
          </p:cNvSpPr>
          <p:nvPr>
            <p:ph sz="quarter" idx="10"/>
          </p:nvPr>
        </p:nvSpPr>
        <p:spPr>
          <a:xfrm>
            <a:off x="584200" y="4745297"/>
            <a:ext cx="11018838" cy="1210588"/>
          </a:xfrm>
        </p:spPr>
        <p:txBody>
          <a:bodyPr anchor="t" anchorCtr="0"/>
          <a:lstStyle/>
          <a:p>
            <a:pPr marL="0" indent="0">
              <a:buNone/>
            </a:pPr>
            <a:r>
              <a:rPr lang="en-US" sz="1800" dirty="0"/>
              <a:t>AMD Ryzen™ </a:t>
            </a:r>
            <a:r>
              <a:rPr lang="en-US" sz="1800" dirty="0" err="1"/>
              <a:t>Threadripper</a:t>
            </a:r>
            <a:r>
              <a:rPr lang="en-US" sz="1800" dirty="0"/>
              <a:t>™ 3990X, 280W TDP, 64 Cores, 128 Threads, up to 4.3 GHz max boost clock, 2.9 GHz base clock.</a:t>
            </a:r>
          </a:p>
          <a:p>
            <a:pPr marL="210312" indent="-210312">
              <a:spcBef>
                <a:spcPts val="432"/>
              </a:spcBef>
            </a:pPr>
            <a:r>
              <a:rPr lang="en-US" sz="1800" dirty="0"/>
              <a:t>Two CCDs per Data Fabric Quadrant shown</a:t>
            </a:r>
          </a:p>
          <a:p>
            <a:pPr marL="210312" indent="-210312">
              <a:spcBef>
                <a:spcPts val="432"/>
              </a:spcBef>
            </a:pPr>
            <a:r>
              <a:rPr lang="en-US" sz="1800" dirty="0"/>
              <a:t>Two Data Fabric Quadrants have Unified Memory Controllers and two have IO Hubs</a:t>
            </a:r>
          </a:p>
        </p:txBody>
      </p:sp>
      <p:grpSp>
        <p:nvGrpSpPr>
          <p:cNvPr id="4" name="Group 3" descr="AMD Ryzen &quot;Castle Peak&quot;">
            <a:extLst>
              <a:ext uri="{FF2B5EF4-FFF2-40B4-BE49-F238E27FC236}">
                <a16:creationId xmlns:a16="http://schemas.microsoft.com/office/drawing/2014/main" id="{19964C5F-0B03-4BE9-B4B5-D9EFC50E1296}"/>
              </a:ext>
            </a:extLst>
          </p:cNvPr>
          <p:cNvGrpSpPr>
            <a:grpSpLocks noChangeAspect="1"/>
          </p:cNvGrpSpPr>
          <p:nvPr/>
        </p:nvGrpSpPr>
        <p:grpSpPr>
          <a:xfrm>
            <a:off x="10556539" y="471062"/>
            <a:ext cx="1065099" cy="822960"/>
            <a:chOff x="10460287" y="447260"/>
            <a:chExt cx="1349125" cy="1042416"/>
          </a:xfrm>
        </p:grpSpPr>
        <p:pic>
          <p:nvPicPr>
            <p:cNvPr id="5" name="Picture 4">
              <a:extLst>
                <a:ext uri="{FF2B5EF4-FFF2-40B4-BE49-F238E27FC236}">
                  <a16:creationId xmlns:a16="http://schemas.microsoft.com/office/drawing/2014/main" id="{E36E7314-4103-4F61-88DF-99248079D4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460287" y="447260"/>
              <a:ext cx="1349125" cy="1042416"/>
            </a:xfrm>
            <a:prstGeom prst="rect">
              <a:avLst/>
            </a:prstGeom>
          </p:spPr>
        </p:pic>
        <p:sp>
          <p:nvSpPr>
            <p:cNvPr id="6" name="Rectangle 5">
              <a:extLst>
                <a:ext uri="{FF2B5EF4-FFF2-40B4-BE49-F238E27FC236}">
                  <a16:creationId xmlns:a16="http://schemas.microsoft.com/office/drawing/2014/main" id="{9F39A8D0-9593-4CC5-B6BB-D1A5553D10A4}"/>
                </a:ext>
              </a:extLst>
            </p:cNvPr>
            <p:cNvSpPr/>
            <p:nvPr/>
          </p:nvSpPr>
          <p:spPr>
            <a:xfrm>
              <a:off x="10991850" y="695345"/>
              <a:ext cx="293004" cy="534339"/>
            </a:xfrm>
            <a:prstGeom prst="rect">
              <a:avLst/>
            </a:prstGeom>
            <a:solidFill>
              <a:srgbClr val="007C9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a:t>IOD</a:t>
              </a:r>
            </a:p>
          </p:txBody>
        </p:sp>
        <p:sp>
          <p:nvSpPr>
            <p:cNvPr id="7" name="Rectangle 6">
              <a:extLst>
                <a:ext uri="{FF2B5EF4-FFF2-40B4-BE49-F238E27FC236}">
                  <a16:creationId xmlns:a16="http://schemas.microsoft.com/office/drawing/2014/main" id="{71B3E628-B235-4108-84B8-E323C2227AA3}"/>
                </a:ext>
              </a:extLst>
            </p:cNvPr>
            <p:cNvSpPr/>
            <p:nvPr/>
          </p:nvSpPr>
          <p:spPr>
            <a:xfrm>
              <a:off x="10653278" y="695347"/>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0</a:t>
              </a:r>
            </a:p>
          </p:txBody>
        </p:sp>
        <p:sp>
          <p:nvSpPr>
            <p:cNvPr id="8" name="Rectangle 7">
              <a:extLst>
                <a:ext uri="{FF2B5EF4-FFF2-40B4-BE49-F238E27FC236}">
                  <a16:creationId xmlns:a16="http://schemas.microsoft.com/office/drawing/2014/main" id="{79215812-07A7-44B9-91B4-AB5E43F13F15}"/>
                </a:ext>
              </a:extLst>
            </p:cNvPr>
            <p:cNvSpPr/>
            <p:nvPr/>
          </p:nvSpPr>
          <p:spPr>
            <a:xfrm>
              <a:off x="10805678" y="695346"/>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1</a:t>
              </a:r>
            </a:p>
          </p:txBody>
        </p:sp>
        <p:sp>
          <p:nvSpPr>
            <p:cNvPr id="9" name="Rectangle 8">
              <a:extLst>
                <a:ext uri="{FF2B5EF4-FFF2-40B4-BE49-F238E27FC236}">
                  <a16:creationId xmlns:a16="http://schemas.microsoft.com/office/drawing/2014/main" id="{FB08480C-5964-4248-BBA4-1BC8F1381939}"/>
                </a:ext>
              </a:extLst>
            </p:cNvPr>
            <p:cNvSpPr/>
            <p:nvPr/>
          </p:nvSpPr>
          <p:spPr>
            <a:xfrm>
              <a:off x="11334177" y="695347"/>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4</a:t>
              </a:r>
            </a:p>
          </p:txBody>
        </p:sp>
        <p:sp>
          <p:nvSpPr>
            <p:cNvPr id="10" name="Rectangle 9">
              <a:extLst>
                <a:ext uri="{FF2B5EF4-FFF2-40B4-BE49-F238E27FC236}">
                  <a16:creationId xmlns:a16="http://schemas.microsoft.com/office/drawing/2014/main" id="{CBE5FB84-D14A-4442-A826-505796E603EF}"/>
                </a:ext>
              </a:extLst>
            </p:cNvPr>
            <p:cNvSpPr/>
            <p:nvPr/>
          </p:nvSpPr>
          <p:spPr>
            <a:xfrm>
              <a:off x="11486577" y="695346"/>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5</a:t>
              </a:r>
            </a:p>
          </p:txBody>
        </p:sp>
        <p:sp>
          <p:nvSpPr>
            <p:cNvPr id="11" name="Rectangle 10">
              <a:extLst>
                <a:ext uri="{FF2B5EF4-FFF2-40B4-BE49-F238E27FC236}">
                  <a16:creationId xmlns:a16="http://schemas.microsoft.com/office/drawing/2014/main" id="{490B699B-F4A6-4504-92FC-6FA3294BD0FF}"/>
                </a:ext>
              </a:extLst>
            </p:cNvPr>
            <p:cNvSpPr/>
            <p:nvPr/>
          </p:nvSpPr>
          <p:spPr>
            <a:xfrm>
              <a:off x="10652304" y="1036827"/>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2</a:t>
              </a:r>
            </a:p>
          </p:txBody>
        </p:sp>
        <p:sp>
          <p:nvSpPr>
            <p:cNvPr id="12" name="Rectangle 11">
              <a:extLst>
                <a:ext uri="{FF2B5EF4-FFF2-40B4-BE49-F238E27FC236}">
                  <a16:creationId xmlns:a16="http://schemas.microsoft.com/office/drawing/2014/main" id="{0935C4B2-E188-4990-BCCA-5FCC0BFBAD09}"/>
                </a:ext>
              </a:extLst>
            </p:cNvPr>
            <p:cNvSpPr/>
            <p:nvPr/>
          </p:nvSpPr>
          <p:spPr>
            <a:xfrm>
              <a:off x="10804704" y="1036826"/>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3</a:t>
              </a:r>
            </a:p>
          </p:txBody>
        </p:sp>
        <p:sp>
          <p:nvSpPr>
            <p:cNvPr id="13" name="Rectangle 12">
              <a:extLst>
                <a:ext uri="{FF2B5EF4-FFF2-40B4-BE49-F238E27FC236}">
                  <a16:creationId xmlns:a16="http://schemas.microsoft.com/office/drawing/2014/main" id="{65A5DF7F-A6F6-492D-9783-642C6E8993E2}"/>
                </a:ext>
              </a:extLst>
            </p:cNvPr>
            <p:cNvSpPr/>
            <p:nvPr/>
          </p:nvSpPr>
          <p:spPr>
            <a:xfrm>
              <a:off x="11334177" y="1036826"/>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6</a:t>
              </a:r>
            </a:p>
          </p:txBody>
        </p:sp>
        <p:sp>
          <p:nvSpPr>
            <p:cNvPr id="14" name="Rectangle 13">
              <a:extLst>
                <a:ext uri="{FF2B5EF4-FFF2-40B4-BE49-F238E27FC236}">
                  <a16:creationId xmlns:a16="http://schemas.microsoft.com/office/drawing/2014/main" id="{DEB2288F-EBF6-4C82-9B35-F545424C65FE}"/>
                </a:ext>
              </a:extLst>
            </p:cNvPr>
            <p:cNvSpPr/>
            <p:nvPr/>
          </p:nvSpPr>
          <p:spPr>
            <a:xfrm>
              <a:off x="11486577" y="1036825"/>
              <a:ext cx="133785" cy="192859"/>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rtlCol="0" anchor="ctr"/>
            <a:lstStyle/>
            <a:p>
              <a:pPr algn="ctr"/>
              <a:r>
                <a:rPr lang="en-US" sz="1000">
                  <a:solidFill>
                    <a:srgbClr val="FFFFFF"/>
                  </a:solidFill>
                </a:rPr>
                <a:t>7</a:t>
              </a:r>
            </a:p>
          </p:txBody>
        </p:sp>
        <p:sp>
          <p:nvSpPr>
            <p:cNvPr id="15" name="Rectangle 14">
              <a:extLst>
                <a:ext uri="{FF2B5EF4-FFF2-40B4-BE49-F238E27FC236}">
                  <a16:creationId xmlns:a16="http://schemas.microsoft.com/office/drawing/2014/main" id="{5E646B45-5D6C-45D0-8C7C-16DD3E027D95}"/>
                </a:ext>
              </a:extLst>
            </p:cNvPr>
            <p:cNvSpPr/>
            <p:nvPr/>
          </p:nvSpPr>
          <p:spPr>
            <a:xfrm>
              <a:off x="10991850" y="1137962"/>
              <a:ext cx="91440" cy="91440"/>
            </a:xfrm>
            <a:prstGeom prst="rect">
              <a:avLst/>
            </a:prstGeom>
            <a:solidFill>
              <a:srgbClr val="9D9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09B450FA-2C2C-4FFB-85D0-BFB33155037B}"/>
                </a:ext>
              </a:extLst>
            </p:cNvPr>
            <p:cNvSpPr/>
            <p:nvPr/>
          </p:nvSpPr>
          <p:spPr>
            <a:xfrm>
              <a:off x="11193414" y="1137962"/>
              <a:ext cx="91440" cy="91440"/>
            </a:xfrm>
            <a:prstGeom prst="rect">
              <a:avLst/>
            </a:prstGeom>
            <a:solidFill>
              <a:srgbClr val="9D9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Rectangle 16">
              <a:extLst>
                <a:ext uri="{FF2B5EF4-FFF2-40B4-BE49-F238E27FC236}">
                  <a16:creationId xmlns:a16="http://schemas.microsoft.com/office/drawing/2014/main" id="{17D2D364-2B23-4C10-BDE9-6AF613B0AD78}"/>
                </a:ext>
              </a:extLst>
            </p:cNvPr>
            <p:cNvSpPr/>
            <p:nvPr/>
          </p:nvSpPr>
          <p:spPr>
            <a:xfrm>
              <a:off x="10991850" y="1048148"/>
              <a:ext cx="91440" cy="91440"/>
            </a:xfrm>
            <a:prstGeom prst="rect">
              <a:avLst/>
            </a:prstGeom>
            <a:solidFill>
              <a:srgbClr val="003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Rectangle 17">
              <a:extLst>
                <a:ext uri="{FF2B5EF4-FFF2-40B4-BE49-F238E27FC236}">
                  <a16:creationId xmlns:a16="http://schemas.microsoft.com/office/drawing/2014/main" id="{B56E3B99-E6CE-4596-B721-F69CC8C5324D}"/>
                </a:ext>
              </a:extLst>
            </p:cNvPr>
            <p:cNvSpPr/>
            <p:nvPr/>
          </p:nvSpPr>
          <p:spPr>
            <a:xfrm>
              <a:off x="11193414" y="785396"/>
              <a:ext cx="91440" cy="91440"/>
            </a:xfrm>
            <a:prstGeom prst="rect">
              <a:avLst/>
            </a:prstGeom>
            <a:solidFill>
              <a:srgbClr val="003D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92" name="Flowchart: Process 91">
            <a:extLst>
              <a:ext uri="{FF2B5EF4-FFF2-40B4-BE49-F238E27FC236}">
                <a16:creationId xmlns:a16="http://schemas.microsoft.com/office/drawing/2014/main" id="{5B886DD1-7304-42EB-8AD2-8DF107423E3F}"/>
              </a:ext>
              <a:ext uri="{C183D7F6-B498-43B3-948B-1728B52AA6E4}">
                <adec:decorative xmlns:adec="http://schemas.microsoft.com/office/drawing/2017/decorative" val="1"/>
              </a:ext>
            </a:extLst>
          </p:cNvPr>
          <p:cNvSpPr/>
          <p:nvPr/>
        </p:nvSpPr>
        <p:spPr>
          <a:xfrm>
            <a:off x="6761154" y="1439021"/>
            <a:ext cx="4752227"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3" name="Flowchart: Process 92">
            <a:extLst>
              <a:ext uri="{FF2B5EF4-FFF2-40B4-BE49-F238E27FC236}">
                <a16:creationId xmlns:a16="http://schemas.microsoft.com/office/drawing/2014/main" id="{7B8D616D-38F6-43EC-B235-4C6948C32C7C}"/>
              </a:ext>
              <a:ext uri="{C183D7F6-B498-43B3-948B-1728B52AA6E4}">
                <adec:decorative xmlns:adec="http://schemas.microsoft.com/office/drawing/2017/decorative" val="1"/>
              </a:ext>
            </a:extLst>
          </p:cNvPr>
          <p:cNvSpPr/>
          <p:nvPr/>
        </p:nvSpPr>
        <p:spPr>
          <a:xfrm>
            <a:off x="737891" y="1578084"/>
            <a:ext cx="5905216"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4" name="Flowchart: Process 93">
            <a:extLst>
              <a:ext uri="{FF2B5EF4-FFF2-40B4-BE49-F238E27FC236}">
                <a16:creationId xmlns:a16="http://schemas.microsoft.com/office/drawing/2014/main" id="{D600AEFD-8455-4432-AADA-C94B89B380E1}"/>
              </a:ext>
              <a:ext uri="{C183D7F6-B498-43B3-948B-1728B52AA6E4}">
                <adec:decorative xmlns:adec="http://schemas.microsoft.com/office/drawing/2017/decorative" val="1"/>
              </a:ext>
            </a:extLst>
          </p:cNvPr>
          <p:cNvSpPr/>
          <p:nvPr/>
        </p:nvSpPr>
        <p:spPr>
          <a:xfrm>
            <a:off x="596147" y="1436340"/>
            <a:ext cx="5905216"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5" name="Flowchart: Process 94">
            <a:extLst>
              <a:ext uri="{FF2B5EF4-FFF2-40B4-BE49-F238E27FC236}">
                <a16:creationId xmlns:a16="http://schemas.microsoft.com/office/drawing/2014/main" id="{4E21C28A-4F9C-4498-8EE6-A0F05A13ED05}"/>
              </a:ext>
              <a:ext uri="{C183D7F6-B498-43B3-948B-1728B52AA6E4}">
                <adec:decorative xmlns:adec="http://schemas.microsoft.com/office/drawing/2017/decorative" val="1"/>
              </a:ext>
            </a:extLst>
          </p:cNvPr>
          <p:cNvSpPr/>
          <p:nvPr/>
        </p:nvSpPr>
        <p:spPr>
          <a:xfrm>
            <a:off x="866937" y="1703983"/>
            <a:ext cx="5386268" cy="2622262"/>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6" name="Flowchart: Process 95">
            <a:extLst>
              <a:ext uri="{FF2B5EF4-FFF2-40B4-BE49-F238E27FC236}">
                <a16:creationId xmlns:a16="http://schemas.microsoft.com/office/drawing/2014/main" id="{BD28C20C-382B-473A-BFA2-0EA36C6F7967}"/>
              </a:ext>
              <a:ext uri="{C183D7F6-B498-43B3-948B-1728B52AA6E4}">
                <adec:decorative xmlns:adec="http://schemas.microsoft.com/office/drawing/2017/decorative" val="1"/>
              </a:ext>
            </a:extLst>
          </p:cNvPr>
          <p:cNvSpPr/>
          <p:nvPr/>
        </p:nvSpPr>
        <p:spPr>
          <a:xfrm>
            <a:off x="725193" y="1562239"/>
            <a:ext cx="5386268" cy="2622262"/>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7" name="Flowchart: Process 96">
            <a:extLst>
              <a:ext uri="{FF2B5EF4-FFF2-40B4-BE49-F238E27FC236}">
                <a16:creationId xmlns:a16="http://schemas.microsoft.com/office/drawing/2014/main" id="{0F96DB8F-3673-412E-973A-95C838AB4ED3}"/>
              </a:ext>
              <a:ext uri="{C183D7F6-B498-43B3-948B-1728B52AA6E4}">
                <adec:decorative xmlns:adec="http://schemas.microsoft.com/office/drawing/2017/decorative" val="1"/>
              </a:ext>
            </a:extLst>
          </p:cNvPr>
          <p:cNvSpPr/>
          <p:nvPr/>
        </p:nvSpPr>
        <p:spPr>
          <a:xfrm>
            <a:off x="1259625" y="2062052"/>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8" name="Flowchart: Process 97">
            <a:extLst>
              <a:ext uri="{FF2B5EF4-FFF2-40B4-BE49-F238E27FC236}">
                <a16:creationId xmlns:a16="http://schemas.microsoft.com/office/drawing/2014/main" id="{8CC1D2CE-0333-473F-938E-5F7A3E50FD29}"/>
              </a:ext>
              <a:ext uri="{C183D7F6-B498-43B3-948B-1728B52AA6E4}">
                <adec:decorative xmlns:adec="http://schemas.microsoft.com/office/drawing/2017/decorative" val="1"/>
              </a:ext>
            </a:extLst>
          </p:cNvPr>
          <p:cNvSpPr/>
          <p:nvPr/>
        </p:nvSpPr>
        <p:spPr>
          <a:xfrm>
            <a:off x="1117881" y="1920308"/>
            <a:ext cx="3591899" cy="2051577"/>
          </a:xfrm>
          <a:prstGeom prst="flowChartProcess">
            <a:avLst/>
          </a:prstGeom>
          <a:solidFill>
            <a:sysClr val="windowText" lastClr="000000"/>
          </a:solidFill>
          <a:ln w="25400" cap="flat" cmpd="sng" algn="ctr">
            <a:solidFill>
              <a:srgbClr val="81299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99" name="Flowchart: Process 98">
            <a:extLst>
              <a:ext uri="{FF2B5EF4-FFF2-40B4-BE49-F238E27FC236}">
                <a16:creationId xmlns:a16="http://schemas.microsoft.com/office/drawing/2014/main" id="{259B0A8D-AB16-4A38-B6F2-C7D058B3A42D}"/>
              </a:ext>
              <a:ext uri="{C183D7F6-B498-43B3-948B-1728B52AA6E4}">
                <adec:decorative xmlns:adec="http://schemas.microsoft.com/office/drawing/2017/decorative" val="1"/>
              </a:ext>
            </a:extLst>
          </p:cNvPr>
          <p:cNvSpPr/>
          <p:nvPr/>
        </p:nvSpPr>
        <p:spPr>
          <a:xfrm>
            <a:off x="1117881" y="1920308"/>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100" name="Flowchart: Process 99">
            <a:extLst>
              <a:ext uri="{FF2B5EF4-FFF2-40B4-BE49-F238E27FC236}">
                <a16:creationId xmlns:a16="http://schemas.microsoft.com/office/drawing/2014/main" id="{48EA8BA7-DCFC-4DC4-B6BF-375854CAEAB1}"/>
              </a:ext>
              <a:ext uri="{C183D7F6-B498-43B3-948B-1728B52AA6E4}">
                <adec:decorative xmlns:adec="http://schemas.microsoft.com/office/drawing/2017/decorative" val="1"/>
              </a:ext>
            </a:extLst>
          </p:cNvPr>
          <p:cNvSpPr/>
          <p:nvPr/>
        </p:nvSpPr>
        <p:spPr>
          <a:xfrm>
            <a:off x="976137" y="1778564"/>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101" name="Flowchart: Process 100">
            <a:extLst>
              <a:ext uri="{FF2B5EF4-FFF2-40B4-BE49-F238E27FC236}">
                <a16:creationId xmlns:a16="http://schemas.microsoft.com/office/drawing/2014/main" id="{0A895E9B-D86D-4515-8668-662380778FC8}"/>
              </a:ext>
              <a:ext uri="{C183D7F6-B498-43B3-948B-1728B52AA6E4}">
                <adec:decorative xmlns:adec="http://schemas.microsoft.com/office/drawing/2017/decorative" val="1"/>
              </a:ext>
            </a:extLst>
          </p:cNvPr>
          <p:cNvSpPr/>
          <p:nvPr/>
        </p:nvSpPr>
        <p:spPr>
          <a:xfrm>
            <a:off x="6890370" y="1562239"/>
            <a:ext cx="850463" cy="2764006"/>
          </a:xfrm>
          <a:prstGeom prst="flowChartProcess">
            <a:avLst/>
          </a:prstGeom>
          <a:solidFill>
            <a:srgbClr val="007C97"/>
          </a:solidFill>
          <a:ln w="25400" cap="flat" cmpd="sng" algn="ctr">
            <a:noFill/>
            <a:prstDash val="solid"/>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Data Fabric</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Quadrant</a:t>
            </a:r>
          </a:p>
        </p:txBody>
      </p:sp>
      <p:sp>
        <p:nvSpPr>
          <p:cNvPr id="102" name="Flowchart: Process 101">
            <a:extLst>
              <a:ext uri="{FF2B5EF4-FFF2-40B4-BE49-F238E27FC236}">
                <a16:creationId xmlns:a16="http://schemas.microsoft.com/office/drawing/2014/main" id="{642660E3-4620-4F29-84C2-AF56DBF25B4A}"/>
              </a:ext>
              <a:ext uri="{C183D7F6-B498-43B3-948B-1728B52AA6E4}">
                <adec:decorative xmlns:adec="http://schemas.microsoft.com/office/drawing/2017/decorative" val="1"/>
              </a:ext>
            </a:extLst>
          </p:cNvPr>
          <p:cNvSpPr/>
          <p:nvPr/>
        </p:nvSpPr>
        <p:spPr>
          <a:xfrm>
            <a:off x="5186520" y="1636820"/>
            <a:ext cx="850463" cy="2476809"/>
          </a:xfrm>
          <a:prstGeom prst="flowChartProcess">
            <a:avLst/>
          </a:prstGeom>
          <a:solidFill>
            <a:srgbClr val="F26522"/>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16M L3</a:t>
            </a:r>
          </a:p>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I+D Cache 16-way</a:t>
            </a:r>
          </a:p>
        </p:txBody>
      </p:sp>
      <p:sp>
        <p:nvSpPr>
          <p:cNvPr id="103" name="TextBox 102">
            <a:extLst>
              <a:ext uri="{FF2B5EF4-FFF2-40B4-BE49-F238E27FC236}">
                <a16:creationId xmlns:a16="http://schemas.microsoft.com/office/drawing/2014/main" id="{424B3522-6463-4A20-913A-FAA448E4759C}"/>
              </a:ext>
              <a:ext uri="{C183D7F6-B498-43B3-948B-1728B52AA6E4}">
                <adec:decorative xmlns:adec="http://schemas.microsoft.com/office/drawing/2017/decorative" val="1"/>
              </a:ext>
            </a:extLst>
          </p:cNvPr>
          <p:cNvSpPr txBox="1"/>
          <p:nvPr/>
        </p:nvSpPr>
        <p:spPr>
          <a:xfrm>
            <a:off x="6040126" y="2482419"/>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 R</a:t>
            </a:r>
          </a:p>
        </p:txBody>
      </p:sp>
      <p:sp>
        <p:nvSpPr>
          <p:cNvPr id="104" name="Flowchart: Process 103">
            <a:extLst>
              <a:ext uri="{FF2B5EF4-FFF2-40B4-BE49-F238E27FC236}">
                <a16:creationId xmlns:a16="http://schemas.microsoft.com/office/drawing/2014/main" id="{D6715DC2-9F9C-4D45-AE99-68721992B0A9}"/>
              </a:ext>
              <a:ext uri="{C183D7F6-B498-43B3-948B-1728B52AA6E4}">
                <adec:decorative xmlns:adec="http://schemas.microsoft.com/office/drawing/2017/decorative" val="1"/>
              </a:ext>
            </a:extLst>
          </p:cNvPr>
          <p:cNvSpPr/>
          <p:nvPr/>
        </p:nvSpPr>
        <p:spPr>
          <a:xfrm>
            <a:off x="834393" y="1636820"/>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grpSp>
        <p:nvGrpSpPr>
          <p:cNvPr id="105" name="Group 104">
            <a:extLst>
              <a:ext uri="{FF2B5EF4-FFF2-40B4-BE49-F238E27FC236}">
                <a16:creationId xmlns:a16="http://schemas.microsoft.com/office/drawing/2014/main" id="{6FA53637-1C4E-44AC-BE97-67F58BE71CBB}"/>
              </a:ext>
              <a:ext uri="{C183D7F6-B498-43B3-948B-1728B52AA6E4}">
                <adec:decorative xmlns:adec="http://schemas.microsoft.com/office/drawing/2017/decorative" val="1"/>
              </a:ext>
            </a:extLst>
          </p:cNvPr>
          <p:cNvGrpSpPr/>
          <p:nvPr/>
        </p:nvGrpSpPr>
        <p:grpSpPr>
          <a:xfrm flipV="1">
            <a:off x="4339429" y="2768676"/>
            <a:ext cx="857807" cy="99038"/>
            <a:chOff x="6087874" y="1769416"/>
            <a:chExt cx="922296" cy="106483"/>
          </a:xfrm>
        </p:grpSpPr>
        <p:cxnSp>
          <p:nvCxnSpPr>
            <p:cNvPr id="106" name="Straight Arrow Connector 105">
              <a:extLst>
                <a:ext uri="{FF2B5EF4-FFF2-40B4-BE49-F238E27FC236}">
                  <a16:creationId xmlns:a16="http://schemas.microsoft.com/office/drawing/2014/main" id="{5299606C-7798-48D4-A5F9-BCE716A2F0A5}"/>
                </a:ext>
              </a:extLst>
            </p:cNvPr>
            <p:cNvCxnSpPr>
              <a:cxnSpLocks/>
            </p:cNvCxnSpPr>
            <p:nvPr/>
          </p:nvCxnSpPr>
          <p:spPr>
            <a:xfrm>
              <a:off x="6087874" y="1769416"/>
              <a:ext cx="922296" cy="0"/>
            </a:xfrm>
            <a:prstGeom prst="straightConnector1">
              <a:avLst/>
            </a:prstGeom>
            <a:noFill/>
            <a:ln w="38100" cap="flat" cmpd="sng" algn="ctr">
              <a:gradFill>
                <a:gsLst>
                  <a:gs pos="0">
                    <a:srgbClr val="897450"/>
                  </a:gs>
                  <a:gs pos="100000">
                    <a:srgbClr val="F26522"/>
                  </a:gs>
                </a:gsLst>
                <a:lin ang="0" scaled="0"/>
              </a:gradFill>
              <a:prstDash val="solid"/>
              <a:tailEnd type="triangle"/>
            </a:ln>
            <a:effectLst>
              <a:outerShdw blurRad="40000" dist="23000" dir="5400000" rotWithShape="0">
                <a:srgbClr val="000000">
                  <a:alpha val="35000"/>
                </a:srgbClr>
              </a:outerShdw>
            </a:effectLst>
          </p:spPr>
        </p:cxnSp>
        <p:cxnSp>
          <p:nvCxnSpPr>
            <p:cNvPr id="107" name="Straight Arrow Connector 106">
              <a:extLst>
                <a:ext uri="{FF2B5EF4-FFF2-40B4-BE49-F238E27FC236}">
                  <a16:creationId xmlns:a16="http://schemas.microsoft.com/office/drawing/2014/main" id="{91B1DC3B-0E4B-40EC-B5E5-FCFA94DEAF3A}"/>
                </a:ext>
              </a:extLst>
            </p:cNvPr>
            <p:cNvCxnSpPr>
              <a:cxnSpLocks/>
            </p:cNvCxnSpPr>
            <p:nvPr/>
          </p:nvCxnSpPr>
          <p:spPr>
            <a:xfrm flipH="1">
              <a:off x="6087874" y="1875899"/>
              <a:ext cx="922296" cy="0"/>
            </a:xfrm>
            <a:prstGeom prst="straightConnector1">
              <a:avLst/>
            </a:prstGeom>
            <a:noFill/>
            <a:ln w="38100" cap="flat" cmpd="sng" algn="ctr">
              <a:gradFill>
                <a:gsLst>
                  <a:gs pos="100000">
                    <a:srgbClr val="897450"/>
                  </a:gs>
                  <a:gs pos="0">
                    <a:srgbClr val="F26522"/>
                  </a:gs>
                </a:gsLst>
                <a:lin ang="0" scaled="0"/>
              </a:gradFill>
              <a:prstDash val="solid"/>
              <a:tailEnd type="triangle"/>
            </a:ln>
            <a:effectLst>
              <a:outerShdw blurRad="40000" dist="23000" dir="5400000" rotWithShape="0">
                <a:srgbClr val="000000">
                  <a:alpha val="35000"/>
                </a:srgbClr>
              </a:outerShdw>
            </a:effectLst>
          </p:spPr>
        </p:cxnSp>
      </p:grpSp>
      <p:sp>
        <p:nvSpPr>
          <p:cNvPr id="108" name="Flowchart: Process 107">
            <a:extLst>
              <a:ext uri="{FF2B5EF4-FFF2-40B4-BE49-F238E27FC236}">
                <a16:creationId xmlns:a16="http://schemas.microsoft.com/office/drawing/2014/main" id="{B7B143BC-74DC-49F8-8A7D-4DF013B1C5AD}"/>
              </a:ext>
              <a:ext uri="{C183D7F6-B498-43B3-948B-1728B52AA6E4}">
                <adec:decorative xmlns:adec="http://schemas.microsoft.com/office/drawing/2017/decorative" val="1"/>
              </a:ext>
            </a:extLst>
          </p:cNvPr>
          <p:cNvSpPr/>
          <p:nvPr/>
        </p:nvSpPr>
        <p:spPr>
          <a:xfrm>
            <a:off x="3488966" y="1703982"/>
            <a:ext cx="850463" cy="191354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512K L2</a:t>
            </a:r>
          </a:p>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I+D Cache</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8-way</a:t>
            </a:r>
          </a:p>
        </p:txBody>
      </p:sp>
      <p:sp>
        <p:nvSpPr>
          <p:cNvPr id="109" name="Flowchart: Process 108">
            <a:extLst>
              <a:ext uri="{FF2B5EF4-FFF2-40B4-BE49-F238E27FC236}">
                <a16:creationId xmlns:a16="http://schemas.microsoft.com/office/drawing/2014/main" id="{38E80C33-75C9-4EE2-B73B-FB106DABB654}"/>
              </a:ext>
              <a:ext uri="{C183D7F6-B498-43B3-948B-1728B52AA6E4}">
                <adec:decorative xmlns:adec="http://schemas.microsoft.com/office/drawing/2017/decorative" val="1"/>
              </a:ext>
            </a:extLst>
          </p:cNvPr>
          <p:cNvSpPr/>
          <p:nvPr/>
        </p:nvSpPr>
        <p:spPr>
          <a:xfrm>
            <a:off x="1778010" y="1700983"/>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32K</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I-Cache</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8-way</a:t>
            </a:r>
          </a:p>
        </p:txBody>
      </p:sp>
      <p:sp>
        <p:nvSpPr>
          <p:cNvPr id="110" name="Flowchart: Process 109">
            <a:extLst>
              <a:ext uri="{FF2B5EF4-FFF2-40B4-BE49-F238E27FC236}">
                <a16:creationId xmlns:a16="http://schemas.microsoft.com/office/drawing/2014/main" id="{1A7D024C-C801-42FC-8290-92D1565EFD03}"/>
              </a:ext>
              <a:ext uri="{C183D7F6-B498-43B3-948B-1728B52AA6E4}">
                <adec:decorative xmlns:adec="http://schemas.microsoft.com/office/drawing/2017/decorative" val="1"/>
              </a:ext>
            </a:extLst>
          </p:cNvPr>
          <p:cNvSpPr/>
          <p:nvPr/>
        </p:nvSpPr>
        <p:spPr>
          <a:xfrm>
            <a:off x="1785116" y="2764902"/>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32K</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D-Cache 8-way</a:t>
            </a:r>
          </a:p>
        </p:txBody>
      </p:sp>
      <p:grpSp>
        <p:nvGrpSpPr>
          <p:cNvPr id="111" name="Group 110">
            <a:extLst>
              <a:ext uri="{FF2B5EF4-FFF2-40B4-BE49-F238E27FC236}">
                <a16:creationId xmlns:a16="http://schemas.microsoft.com/office/drawing/2014/main" id="{A763E6BA-AE95-4031-92F3-829CF88EB06E}"/>
              </a:ext>
              <a:ext uri="{C183D7F6-B498-43B3-948B-1728B52AA6E4}">
                <adec:decorative xmlns:adec="http://schemas.microsoft.com/office/drawing/2017/decorative" val="1"/>
              </a:ext>
            </a:extLst>
          </p:cNvPr>
          <p:cNvGrpSpPr/>
          <p:nvPr/>
        </p:nvGrpSpPr>
        <p:grpSpPr>
          <a:xfrm>
            <a:off x="2625360" y="1794410"/>
            <a:ext cx="863606" cy="324405"/>
            <a:chOff x="4251230" y="1284028"/>
            <a:chExt cx="928531" cy="348793"/>
          </a:xfrm>
        </p:grpSpPr>
        <p:sp>
          <p:nvSpPr>
            <p:cNvPr id="112" name="TextBox 111">
              <a:extLst>
                <a:ext uri="{FF2B5EF4-FFF2-40B4-BE49-F238E27FC236}">
                  <a16:creationId xmlns:a16="http://schemas.microsoft.com/office/drawing/2014/main" id="{FCD26872-D57E-48C3-836B-A59A63AC7D30}"/>
                </a:ext>
              </a:extLst>
            </p:cNvPr>
            <p:cNvSpPr txBox="1"/>
            <p:nvPr/>
          </p:nvSpPr>
          <p:spPr>
            <a:xfrm>
              <a:off x="4272854" y="1284028"/>
              <a:ext cx="893126"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a:t>
              </a:r>
            </a:p>
          </p:txBody>
        </p:sp>
        <p:cxnSp>
          <p:nvCxnSpPr>
            <p:cNvPr id="113" name="Straight Arrow Connector 112">
              <a:extLst>
                <a:ext uri="{FF2B5EF4-FFF2-40B4-BE49-F238E27FC236}">
                  <a16:creationId xmlns:a16="http://schemas.microsoft.com/office/drawing/2014/main" id="{CBCCFE58-547C-424F-9F2B-3F5064E04959}"/>
                </a:ext>
              </a:extLst>
            </p:cNvPr>
            <p:cNvCxnSpPr>
              <a:cxnSpLocks/>
            </p:cNvCxnSpPr>
            <p:nvPr/>
          </p:nvCxnSpPr>
          <p:spPr>
            <a:xfrm flipH="1">
              <a:off x="4251230" y="1632821"/>
              <a:ext cx="928531"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14" name="TextBox 113">
            <a:extLst>
              <a:ext uri="{FF2B5EF4-FFF2-40B4-BE49-F238E27FC236}">
                <a16:creationId xmlns:a16="http://schemas.microsoft.com/office/drawing/2014/main" id="{541531DE-18FC-4721-B6C6-BD264AE1AE44}"/>
              </a:ext>
              <a:ext uri="{C183D7F6-B498-43B3-948B-1728B52AA6E4}">
                <adec:decorative xmlns:adec="http://schemas.microsoft.com/office/drawing/2017/decorative" val="1"/>
              </a:ext>
            </a:extLst>
          </p:cNvPr>
          <p:cNvSpPr txBox="1"/>
          <p:nvPr/>
        </p:nvSpPr>
        <p:spPr>
          <a:xfrm>
            <a:off x="945977" y="1772841"/>
            <a:ext cx="819455"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 fetch</a:t>
            </a:r>
          </a:p>
        </p:txBody>
      </p:sp>
      <p:sp>
        <p:nvSpPr>
          <p:cNvPr id="115" name="TextBox 114">
            <a:extLst>
              <a:ext uri="{FF2B5EF4-FFF2-40B4-BE49-F238E27FC236}">
                <a16:creationId xmlns:a16="http://schemas.microsoft.com/office/drawing/2014/main" id="{421E563A-3A08-4075-A587-4607447BAD6F}"/>
              </a:ext>
              <a:ext uri="{C183D7F6-B498-43B3-948B-1728B52AA6E4}">
                <adec:decorative xmlns:adec="http://schemas.microsoft.com/office/drawing/2017/decorative" val="1"/>
              </a:ext>
            </a:extLst>
          </p:cNvPr>
          <p:cNvSpPr txBox="1"/>
          <p:nvPr/>
        </p:nvSpPr>
        <p:spPr>
          <a:xfrm>
            <a:off x="2657747" y="2812560"/>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a:t>
            </a:r>
          </a:p>
        </p:txBody>
      </p:sp>
      <p:grpSp>
        <p:nvGrpSpPr>
          <p:cNvPr id="116" name="Group 115">
            <a:extLst>
              <a:ext uri="{FF2B5EF4-FFF2-40B4-BE49-F238E27FC236}">
                <a16:creationId xmlns:a16="http://schemas.microsoft.com/office/drawing/2014/main" id="{99C13047-27AC-4968-8819-423BD2FA819B}"/>
              </a:ext>
              <a:ext uri="{C183D7F6-B498-43B3-948B-1728B52AA6E4}">
                <adec:decorative xmlns:adec="http://schemas.microsoft.com/office/drawing/2017/decorative" val="1"/>
              </a:ext>
            </a:extLst>
          </p:cNvPr>
          <p:cNvGrpSpPr/>
          <p:nvPr/>
        </p:nvGrpSpPr>
        <p:grpSpPr>
          <a:xfrm flipV="1">
            <a:off x="2635579" y="3127441"/>
            <a:ext cx="856890" cy="99038"/>
            <a:chOff x="2419766" y="3509876"/>
            <a:chExt cx="921310" cy="106483"/>
          </a:xfrm>
        </p:grpSpPr>
        <p:cxnSp>
          <p:nvCxnSpPr>
            <p:cNvPr id="117" name="Straight Arrow Connector 116">
              <a:extLst>
                <a:ext uri="{FF2B5EF4-FFF2-40B4-BE49-F238E27FC236}">
                  <a16:creationId xmlns:a16="http://schemas.microsoft.com/office/drawing/2014/main" id="{1A11162D-7D94-484A-BB44-40CCAE7AA5B1}"/>
                </a:ext>
              </a:extLst>
            </p:cNvPr>
            <p:cNvCxnSpPr>
              <a:cxnSpLocks/>
            </p:cNvCxnSpPr>
            <p:nvPr/>
          </p:nvCxnSpPr>
          <p:spPr>
            <a:xfrm>
              <a:off x="2419766" y="3509876"/>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18" name="Straight Arrow Connector 117">
              <a:extLst>
                <a:ext uri="{FF2B5EF4-FFF2-40B4-BE49-F238E27FC236}">
                  <a16:creationId xmlns:a16="http://schemas.microsoft.com/office/drawing/2014/main" id="{4664E5DD-1DEF-4BB0-BDFD-219ABE2785E5}"/>
                </a:ext>
              </a:extLst>
            </p:cNvPr>
            <p:cNvCxnSpPr>
              <a:cxnSpLocks/>
            </p:cNvCxnSpPr>
            <p:nvPr/>
          </p:nvCxnSpPr>
          <p:spPr>
            <a:xfrm flipH="1">
              <a:off x="2419766" y="3616359"/>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19" name="TextBox 118">
            <a:extLst>
              <a:ext uri="{FF2B5EF4-FFF2-40B4-BE49-F238E27FC236}">
                <a16:creationId xmlns:a16="http://schemas.microsoft.com/office/drawing/2014/main" id="{A7476475-C977-4987-9E16-CAD7FFF1A24C}"/>
              </a:ext>
              <a:ext uri="{C183D7F6-B498-43B3-948B-1728B52AA6E4}">
                <adec:decorative xmlns:adec="http://schemas.microsoft.com/office/drawing/2017/decorative" val="1"/>
              </a:ext>
            </a:extLst>
          </p:cNvPr>
          <p:cNvSpPr txBox="1"/>
          <p:nvPr/>
        </p:nvSpPr>
        <p:spPr>
          <a:xfrm>
            <a:off x="892245" y="2815580"/>
            <a:ext cx="925254"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2*32B load</a:t>
            </a:r>
          </a:p>
        </p:txBody>
      </p:sp>
      <p:grpSp>
        <p:nvGrpSpPr>
          <p:cNvPr id="120" name="Group 119">
            <a:extLst>
              <a:ext uri="{FF2B5EF4-FFF2-40B4-BE49-F238E27FC236}">
                <a16:creationId xmlns:a16="http://schemas.microsoft.com/office/drawing/2014/main" id="{EE0C7B07-F854-4DA4-A556-203FE2A8AAB8}"/>
              </a:ext>
              <a:ext uri="{C183D7F6-B498-43B3-948B-1728B52AA6E4}">
                <adec:decorative xmlns:adec="http://schemas.microsoft.com/office/drawing/2017/decorative" val="1"/>
              </a:ext>
            </a:extLst>
          </p:cNvPr>
          <p:cNvGrpSpPr/>
          <p:nvPr/>
        </p:nvGrpSpPr>
        <p:grpSpPr>
          <a:xfrm flipV="1">
            <a:off x="934037" y="3130461"/>
            <a:ext cx="850463" cy="99038"/>
            <a:chOff x="590304" y="3513123"/>
            <a:chExt cx="914400" cy="106483"/>
          </a:xfrm>
        </p:grpSpPr>
        <p:cxnSp>
          <p:nvCxnSpPr>
            <p:cNvPr id="121" name="Straight Arrow Connector 120">
              <a:extLst>
                <a:ext uri="{FF2B5EF4-FFF2-40B4-BE49-F238E27FC236}">
                  <a16:creationId xmlns:a16="http://schemas.microsoft.com/office/drawing/2014/main" id="{04398D08-E382-4119-8901-763B1DE4127E}"/>
                </a:ext>
              </a:extLst>
            </p:cNvPr>
            <p:cNvCxnSpPr/>
            <p:nvPr/>
          </p:nvCxnSpPr>
          <p:spPr>
            <a:xfrm>
              <a:off x="590304" y="3513123"/>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22" name="Straight Arrow Connector 121">
              <a:extLst>
                <a:ext uri="{FF2B5EF4-FFF2-40B4-BE49-F238E27FC236}">
                  <a16:creationId xmlns:a16="http://schemas.microsoft.com/office/drawing/2014/main" id="{E77CAD41-E7FC-4E86-AD55-7783E54535E3}"/>
                </a:ext>
              </a:extLst>
            </p:cNvPr>
            <p:cNvCxnSpPr/>
            <p:nvPr/>
          </p:nvCxnSpPr>
          <p:spPr>
            <a:xfrm flipH="1">
              <a:off x="590304" y="3619606"/>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23" name="TextBox 122">
            <a:extLst>
              <a:ext uri="{FF2B5EF4-FFF2-40B4-BE49-F238E27FC236}">
                <a16:creationId xmlns:a16="http://schemas.microsoft.com/office/drawing/2014/main" id="{3E208194-2A47-48F0-BAD3-C0A0F1790A63}"/>
              </a:ext>
              <a:ext uri="{C183D7F6-B498-43B3-948B-1728B52AA6E4}">
                <adec:decorative xmlns:adec="http://schemas.microsoft.com/office/drawing/2017/decorative" val="1"/>
              </a:ext>
            </a:extLst>
          </p:cNvPr>
          <p:cNvSpPr txBox="1"/>
          <p:nvPr/>
        </p:nvSpPr>
        <p:spPr>
          <a:xfrm>
            <a:off x="870635" y="3230290"/>
            <a:ext cx="970138"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1*32B store</a:t>
            </a:r>
          </a:p>
        </p:txBody>
      </p:sp>
      <p:sp>
        <p:nvSpPr>
          <p:cNvPr id="124" name="Flowchart: Process 123">
            <a:extLst>
              <a:ext uri="{FF2B5EF4-FFF2-40B4-BE49-F238E27FC236}">
                <a16:creationId xmlns:a16="http://schemas.microsoft.com/office/drawing/2014/main" id="{A7993A9E-5EA8-4FBB-9E7B-CB256DA48D8A}"/>
              </a:ext>
              <a:ext uri="{C183D7F6-B498-43B3-948B-1728B52AA6E4}">
                <adec:decorative xmlns:adec="http://schemas.microsoft.com/office/drawing/2017/decorative" val="1"/>
              </a:ext>
            </a:extLst>
          </p:cNvPr>
          <p:cNvSpPr/>
          <p:nvPr/>
        </p:nvSpPr>
        <p:spPr>
          <a:xfrm>
            <a:off x="8675549" y="1703983"/>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125" name="Flowchart: Process 124">
            <a:extLst>
              <a:ext uri="{FF2B5EF4-FFF2-40B4-BE49-F238E27FC236}">
                <a16:creationId xmlns:a16="http://schemas.microsoft.com/office/drawing/2014/main" id="{68DC4037-A8F0-4A01-B643-10F18951F801}"/>
              </a:ext>
              <a:ext uri="{C183D7F6-B498-43B3-948B-1728B52AA6E4}">
                <adec:decorative xmlns:adec="http://schemas.microsoft.com/office/drawing/2017/decorative" val="1"/>
              </a:ext>
            </a:extLst>
          </p:cNvPr>
          <p:cNvSpPr/>
          <p:nvPr/>
        </p:nvSpPr>
        <p:spPr>
          <a:xfrm>
            <a:off x="8533806" y="1562239"/>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126" name="Flowchart: Process 125">
            <a:extLst>
              <a:ext uri="{FF2B5EF4-FFF2-40B4-BE49-F238E27FC236}">
                <a16:creationId xmlns:a16="http://schemas.microsoft.com/office/drawing/2014/main" id="{FAB7734D-76AE-4B8E-A631-EC056E0FB5B4}"/>
              </a:ext>
              <a:ext uri="{C183D7F6-B498-43B3-948B-1728B52AA6E4}">
                <adec:decorative xmlns:adec="http://schemas.microsoft.com/office/drawing/2017/decorative" val="1"/>
              </a:ext>
            </a:extLst>
          </p:cNvPr>
          <p:cNvSpPr/>
          <p:nvPr/>
        </p:nvSpPr>
        <p:spPr>
          <a:xfrm>
            <a:off x="8592974" y="1629402"/>
            <a:ext cx="853997"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Unified Memory Controller</a:t>
            </a:r>
          </a:p>
        </p:txBody>
      </p:sp>
      <p:sp>
        <p:nvSpPr>
          <p:cNvPr id="127" name="Flowchart: Process 126">
            <a:extLst>
              <a:ext uri="{FF2B5EF4-FFF2-40B4-BE49-F238E27FC236}">
                <a16:creationId xmlns:a16="http://schemas.microsoft.com/office/drawing/2014/main" id="{C739A601-055F-42C3-8C55-64D97A7B47CA}"/>
              </a:ext>
              <a:ext uri="{C183D7F6-B498-43B3-948B-1728B52AA6E4}">
                <adec:decorative xmlns:adec="http://schemas.microsoft.com/office/drawing/2017/decorative" val="1"/>
              </a:ext>
            </a:extLst>
          </p:cNvPr>
          <p:cNvSpPr/>
          <p:nvPr/>
        </p:nvSpPr>
        <p:spPr>
          <a:xfrm>
            <a:off x="10295579" y="1631598"/>
            <a:ext cx="850463"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DRAM</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Channel</a:t>
            </a:r>
          </a:p>
        </p:txBody>
      </p:sp>
      <p:grpSp>
        <p:nvGrpSpPr>
          <p:cNvPr id="128" name="Group 127">
            <a:extLst>
              <a:ext uri="{FF2B5EF4-FFF2-40B4-BE49-F238E27FC236}">
                <a16:creationId xmlns:a16="http://schemas.microsoft.com/office/drawing/2014/main" id="{7DC78E15-9A52-419D-A731-16777B3718CF}"/>
              </a:ext>
              <a:ext uri="{C183D7F6-B498-43B3-948B-1728B52AA6E4}">
                <adec:decorative xmlns:adec="http://schemas.microsoft.com/office/drawing/2017/decorative" val="1"/>
              </a:ext>
            </a:extLst>
          </p:cNvPr>
          <p:cNvGrpSpPr/>
          <p:nvPr/>
        </p:nvGrpSpPr>
        <p:grpSpPr>
          <a:xfrm>
            <a:off x="9437590" y="1896390"/>
            <a:ext cx="850463" cy="311926"/>
            <a:chOff x="9753081" y="1427292"/>
            <a:chExt cx="914400" cy="335376"/>
          </a:xfrm>
        </p:grpSpPr>
        <p:cxnSp>
          <p:nvCxnSpPr>
            <p:cNvPr id="129" name="Straight Arrow Connector 128">
              <a:extLst>
                <a:ext uri="{FF2B5EF4-FFF2-40B4-BE49-F238E27FC236}">
                  <a16:creationId xmlns:a16="http://schemas.microsoft.com/office/drawing/2014/main" id="{6BB48281-6873-4DC6-B31A-E0D08FF8A4BE}"/>
                </a:ext>
              </a:extLst>
            </p:cNvPr>
            <p:cNvCxnSpPr>
              <a:cxnSpLocks/>
            </p:cNvCxnSpPr>
            <p:nvPr/>
          </p:nvCxnSpPr>
          <p:spPr>
            <a:xfrm flipH="1">
              <a:off x="9753081" y="1762668"/>
              <a:ext cx="914400" cy="0"/>
            </a:xfrm>
            <a:prstGeom prst="straightConnector1">
              <a:avLst/>
            </a:prstGeom>
            <a:noFill/>
            <a:ln w="38100" cap="flat" cmpd="sng" algn="ctr">
              <a:solidFill>
                <a:srgbClr val="003D4C"/>
              </a:solidFill>
              <a:prstDash val="solid"/>
              <a:headEnd type="triangle"/>
              <a:tailEnd type="triangle"/>
            </a:ln>
            <a:effectLst>
              <a:outerShdw blurRad="40000" dist="23000" dir="5400000" rotWithShape="0">
                <a:srgbClr val="000000">
                  <a:alpha val="35000"/>
                </a:srgbClr>
              </a:outerShdw>
            </a:effectLst>
          </p:spPr>
        </p:cxnSp>
        <p:sp>
          <p:nvSpPr>
            <p:cNvPr id="130" name="TextBox 129">
              <a:extLst>
                <a:ext uri="{FF2B5EF4-FFF2-40B4-BE49-F238E27FC236}">
                  <a16:creationId xmlns:a16="http://schemas.microsoft.com/office/drawing/2014/main" id="{ABD0DC68-7C5A-4BD5-AE17-1D2AEAF41F99}"/>
                </a:ext>
              </a:extLst>
            </p:cNvPr>
            <p:cNvSpPr txBox="1"/>
            <p:nvPr/>
          </p:nvSpPr>
          <p:spPr>
            <a:xfrm>
              <a:off x="9762815" y="1427292"/>
              <a:ext cx="893127"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16B/cycle</a:t>
              </a:r>
            </a:p>
          </p:txBody>
        </p:sp>
      </p:grpSp>
      <p:sp>
        <p:nvSpPr>
          <p:cNvPr id="131" name="TextBox 130">
            <a:extLst>
              <a:ext uri="{FF2B5EF4-FFF2-40B4-BE49-F238E27FC236}">
                <a16:creationId xmlns:a16="http://schemas.microsoft.com/office/drawing/2014/main" id="{A57D00BE-7BC1-4230-A49C-9DB925AE8998}"/>
              </a:ext>
              <a:ext uri="{C183D7F6-B498-43B3-948B-1728B52AA6E4}">
                <adec:decorative xmlns:adec="http://schemas.microsoft.com/office/drawing/2017/decorative" val="1"/>
              </a:ext>
            </a:extLst>
          </p:cNvPr>
          <p:cNvSpPr txBox="1"/>
          <p:nvPr/>
        </p:nvSpPr>
        <p:spPr>
          <a:xfrm>
            <a:off x="7757798" y="1832558"/>
            <a:ext cx="829907" cy="276999"/>
          </a:xfrm>
          <a:prstGeom prst="rect">
            <a:avLst/>
          </a:prstGeom>
          <a:noFill/>
        </p:spPr>
        <p:txBody>
          <a:bodyPr wrap="none" rtlCol="0">
            <a:spAutoFit/>
          </a:bodyPr>
          <a:lstStyle/>
          <a:p>
            <a:pPr algn="ctr" defTabSz="850453" eaLnBrk="0" fontAlgn="base" hangingPunct="0">
              <a:spcBef>
                <a:spcPct val="0"/>
              </a:spcBef>
              <a:spcAft>
                <a:spcPts val="558"/>
              </a:spcAft>
              <a:buClr>
                <a:srgbClr val="000000"/>
              </a:buClr>
            </a:pPr>
            <a:r>
              <a:rPr lang="en-US" sz="1200" dirty="0">
                <a:solidFill>
                  <a:srgbClr val="000000"/>
                </a:solidFill>
                <a:latin typeface="Segoe UI" panose="020B0502040204020203" pitchFamily="34" charset="0"/>
                <a:cs typeface="Arial" panose="020B0604020202020204" pitchFamily="34" charset="0"/>
              </a:rPr>
              <a:t>32B/cycle</a:t>
            </a:r>
          </a:p>
        </p:txBody>
      </p:sp>
      <p:grpSp>
        <p:nvGrpSpPr>
          <p:cNvPr id="132" name="Group 131">
            <a:extLst>
              <a:ext uri="{FF2B5EF4-FFF2-40B4-BE49-F238E27FC236}">
                <a16:creationId xmlns:a16="http://schemas.microsoft.com/office/drawing/2014/main" id="{D152BA0D-1041-4EA3-AC45-B3A9F80E51B3}"/>
              </a:ext>
              <a:ext uri="{C183D7F6-B498-43B3-948B-1728B52AA6E4}">
                <adec:decorative xmlns:adec="http://schemas.microsoft.com/office/drawing/2017/decorative" val="1"/>
              </a:ext>
            </a:extLst>
          </p:cNvPr>
          <p:cNvGrpSpPr/>
          <p:nvPr/>
        </p:nvGrpSpPr>
        <p:grpSpPr>
          <a:xfrm flipV="1">
            <a:off x="7741672" y="2147439"/>
            <a:ext cx="850463" cy="99038"/>
            <a:chOff x="7909727" y="2456199"/>
            <a:chExt cx="914400" cy="106483"/>
          </a:xfrm>
        </p:grpSpPr>
        <p:cxnSp>
          <p:nvCxnSpPr>
            <p:cNvPr id="133" name="Straight Arrow Connector 132">
              <a:extLst>
                <a:ext uri="{FF2B5EF4-FFF2-40B4-BE49-F238E27FC236}">
                  <a16:creationId xmlns:a16="http://schemas.microsoft.com/office/drawing/2014/main" id="{4358EB01-FB2C-4BFA-A3D0-035832215294}"/>
                </a:ext>
              </a:extLst>
            </p:cNvPr>
            <p:cNvCxnSpPr/>
            <p:nvPr/>
          </p:nvCxnSpPr>
          <p:spPr>
            <a:xfrm>
              <a:off x="7909727" y="2456199"/>
              <a:ext cx="914400"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cxnSp>
          <p:nvCxnSpPr>
            <p:cNvPr id="134" name="Straight Arrow Connector 133">
              <a:extLst>
                <a:ext uri="{FF2B5EF4-FFF2-40B4-BE49-F238E27FC236}">
                  <a16:creationId xmlns:a16="http://schemas.microsoft.com/office/drawing/2014/main" id="{19DB7630-A246-420D-B7B4-73AF362F8ABE}"/>
                </a:ext>
              </a:extLst>
            </p:cNvPr>
            <p:cNvCxnSpPr/>
            <p:nvPr/>
          </p:nvCxnSpPr>
          <p:spPr>
            <a:xfrm flipH="1">
              <a:off x="7909727" y="2562682"/>
              <a:ext cx="914400"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grpSp>
      <p:sp>
        <p:nvSpPr>
          <p:cNvPr id="135" name="TextBox 134">
            <a:extLst>
              <a:ext uri="{FF2B5EF4-FFF2-40B4-BE49-F238E27FC236}">
                <a16:creationId xmlns:a16="http://schemas.microsoft.com/office/drawing/2014/main" id="{EDBEC6D6-6431-4913-81D8-8FD64458DD0C}"/>
              </a:ext>
              <a:ext uri="{C183D7F6-B498-43B3-948B-1728B52AA6E4}">
                <adec:decorative xmlns:adec="http://schemas.microsoft.com/office/drawing/2017/decorative" val="1"/>
              </a:ext>
            </a:extLst>
          </p:cNvPr>
          <p:cNvSpPr txBox="1"/>
          <p:nvPr/>
        </p:nvSpPr>
        <p:spPr>
          <a:xfrm>
            <a:off x="10216871" y="2267877"/>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memclk</a:t>
            </a:r>
            <a:endParaRPr lang="en-US" sz="1200" dirty="0">
              <a:solidFill>
                <a:prstClr val="white"/>
              </a:solidFill>
              <a:latin typeface="Segoe UI" panose="020B0502040204020203" pitchFamily="34" charset="0"/>
              <a:cs typeface="Arial" panose="020B0604020202020204" pitchFamily="34" charset="0"/>
            </a:endParaRPr>
          </a:p>
        </p:txBody>
      </p:sp>
      <p:sp>
        <p:nvSpPr>
          <p:cNvPr id="136" name="Flowchart: Process 135">
            <a:extLst>
              <a:ext uri="{FF2B5EF4-FFF2-40B4-BE49-F238E27FC236}">
                <a16:creationId xmlns:a16="http://schemas.microsoft.com/office/drawing/2014/main" id="{EB0A8BF8-ABD6-4BD5-8673-B8BABFFE16E8}"/>
              </a:ext>
              <a:ext uri="{C183D7F6-B498-43B3-948B-1728B52AA6E4}">
                <adec:decorative xmlns:adec="http://schemas.microsoft.com/office/drawing/2017/decorative" val="1"/>
              </a:ext>
            </a:extLst>
          </p:cNvPr>
          <p:cNvSpPr/>
          <p:nvPr/>
        </p:nvSpPr>
        <p:spPr>
          <a:xfrm>
            <a:off x="8578383" y="3475782"/>
            <a:ext cx="859208" cy="850463"/>
          </a:xfrm>
          <a:prstGeom prst="flowChartProcess">
            <a:avLst/>
          </a:prstGeom>
          <a:solidFill>
            <a:srgbClr val="9D9FA2"/>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IO Hub</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Controller</a:t>
            </a:r>
          </a:p>
        </p:txBody>
      </p:sp>
      <p:sp>
        <p:nvSpPr>
          <p:cNvPr id="137" name="TextBox 136">
            <a:extLst>
              <a:ext uri="{FF2B5EF4-FFF2-40B4-BE49-F238E27FC236}">
                <a16:creationId xmlns:a16="http://schemas.microsoft.com/office/drawing/2014/main" id="{0F05B503-F9A6-470F-8485-33B049A59C6E}"/>
              </a:ext>
              <a:ext uri="{C183D7F6-B498-43B3-948B-1728B52AA6E4}">
                <adec:decorative xmlns:adec="http://schemas.microsoft.com/office/drawing/2017/decorative" val="1"/>
              </a:ext>
            </a:extLst>
          </p:cNvPr>
          <p:cNvSpPr txBox="1"/>
          <p:nvPr/>
        </p:nvSpPr>
        <p:spPr>
          <a:xfrm>
            <a:off x="7748032" y="3611023"/>
            <a:ext cx="830677"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64B/cycle</a:t>
            </a:r>
          </a:p>
        </p:txBody>
      </p:sp>
      <p:grpSp>
        <p:nvGrpSpPr>
          <p:cNvPr id="138" name="Group 137">
            <a:extLst>
              <a:ext uri="{FF2B5EF4-FFF2-40B4-BE49-F238E27FC236}">
                <a16:creationId xmlns:a16="http://schemas.microsoft.com/office/drawing/2014/main" id="{07B7271F-6C4D-4317-B634-080D92A0D36F}"/>
              </a:ext>
              <a:ext uri="{C183D7F6-B498-43B3-948B-1728B52AA6E4}">
                <adec:decorative xmlns:adec="http://schemas.microsoft.com/office/drawing/2017/decorative" val="1"/>
              </a:ext>
            </a:extLst>
          </p:cNvPr>
          <p:cNvGrpSpPr/>
          <p:nvPr/>
        </p:nvGrpSpPr>
        <p:grpSpPr>
          <a:xfrm flipV="1">
            <a:off x="7732291" y="3925904"/>
            <a:ext cx="850463" cy="99038"/>
            <a:chOff x="7899641" y="4368366"/>
            <a:chExt cx="914400" cy="106483"/>
          </a:xfrm>
        </p:grpSpPr>
        <p:cxnSp>
          <p:nvCxnSpPr>
            <p:cNvPr id="139" name="Straight Arrow Connector 138">
              <a:extLst>
                <a:ext uri="{FF2B5EF4-FFF2-40B4-BE49-F238E27FC236}">
                  <a16:creationId xmlns:a16="http://schemas.microsoft.com/office/drawing/2014/main" id="{BCDEE3FA-3FFA-476B-A060-5D9B61C6CF04}"/>
                </a:ext>
              </a:extLst>
            </p:cNvPr>
            <p:cNvCxnSpPr/>
            <p:nvPr/>
          </p:nvCxnSpPr>
          <p:spPr>
            <a:xfrm>
              <a:off x="7899641" y="4368366"/>
              <a:ext cx="914400" cy="0"/>
            </a:xfrm>
            <a:prstGeom prst="straightConnector1">
              <a:avLst/>
            </a:prstGeom>
            <a:noFill/>
            <a:ln w="38100" cap="flat" cmpd="sng" algn="ctr">
              <a:gradFill>
                <a:gsLst>
                  <a:gs pos="0">
                    <a:srgbClr val="007C97"/>
                  </a:gs>
                  <a:gs pos="100000">
                    <a:srgbClr val="9D9FA2"/>
                  </a:gs>
                </a:gsLst>
                <a:lin ang="0" scaled="0"/>
              </a:gradFill>
              <a:prstDash val="solid"/>
              <a:tailEnd type="triangle"/>
            </a:ln>
            <a:effectLst>
              <a:outerShdw blurRad="40000" dist="23000" dir="5400000" rotWithShape="0">
                <a:srgbClr val="000000">
                  <a:alpha val="35000"/>
                </a:srgbClr>
              </a:outerShdw>
            </a:effectLst>
          </p:spPr>
        </p:cxnSp>
        <p:cxnSp>
          <p:nvCxnSpPr>
            <p:cNvPr id="140" name="Straight Arrow Connector 139">
              <a:extLst>
                <a:ext uri="{FF2B5EF4-FFF2-40B4-BE49-F238E27FC236}">
                  <a16:creationId xmlns:a16="http://schemas.microsoft.com/office/drawing/2014/main" id="{96970469-AFCB-4AB8-9201-D0409E17F634}"/>
                </a:ext>
              </a:extLst>
            </p:cNvPr>
            <p:cNvCxnSpPr/>
            <p:nvPr/>
          </p:nvCxnSpPr>
          <p:spPr>
            <a:xfrm flipH="1">
              <a:off x="7899641" y="4474849"/>
              <a:ext cx="914400" cy="0"/>
            </a:xfrm>
            <a:prstGeom prst="straightConnector1">
              <a:avLst/>
            </a:prstGeom>
            <a:noFill/>
            <a:ln w="38100" cap="flat" cmpd="sng" algn="ctr">
              <a:gradFill>
                <a:gsLst>
                  <a:gs pos="0">
                    <a:srgbClr val="9D9FA2"/>
                  </a:gs>
                  <a:gs pos="98000">
                    <a:srgbClr val="007C97"/>
                  </a:gs>
                </a:gsLst>
                <a:lin ang="0" scaled="0"/>
              </a:gradFill>
              <a:prstDash val="solid"/>
              <a:tailEnd type="triangle"/>
            </a:ln>
            <a:effectLst>
              <a:outerShdw blurRad="40000" dist="23000" dir="5400000" rotWithShape="0">
                <a:srgbClr val="000000">
                  <a:alpha val="35000"/>
                </a:srgbClr>
              </a:outerShdw>
            </a:effectLst>
          </p:spPr>
        </p:cxnSp>
      </p:grpSp>
      <p:sp>
        <p:nvSpPr>
          <p:cNvPr id="141" name="TextBox 140">
            <a:extLst>
              <a:ext uri="{FF2B5EF4-FFF2-40B4-BE49-F238E27FC236}">
                <a16:creationId xmlns:a16="http://schemas.microsoft.com/office/drawing/2014/main" id="{6AA6ABB6-C57D-43B1-932C-0D7CD0E393DF}"/>
              </a:ext>
              <a:ext uri="{C183D7F6-B498-43B3-948B-1728B52AA6E4}">
                <adec:decorative xmlns:adec="http://schemas.microsoft.com/office/drawing/2017/decorative" val="1"/>
              </a:ext>
            </a:extLst>
          </p:cNvPr>
          <p:cNvSpPr txBox="1"/>
          <p:nvPr/>
        </p:nvSpPr>
        <p:spPr>
          <a:xfrm>
            <a:off x="8491512" y="4102881"/>
            <a:ext cx="805469"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lclk</a:t>
            </a:r>
            <a:endParaRPr lang="en-US" sz="1200" dirty="0">
              <a:solidFill>
                <a:prstClr val="white"/>
              </a:solidFill>
              <a:latin typeface="Segoe UI" panose="020B0502040204020203" pitchFamily="34" charset="0"/>
              <a:cs typeface="Arial" panose="020B0604020202020204" pitchFamily="34" charset="0"/>
            </a:endParaRPr>
          </a:p>
        </p:txBody>
      </p:sp>
      <p:sp>
        <p:nvSpPr>
          <p:cNvPr id="142" name="TextBox 141">
            <a:extLst>
              <a:ext uri="{FF2B5EF4-FFF2-40B4-BE49-F238E27FC236}">
                <a16:creationId xmlns:a16="http://schemas.microsoft.com/office/drawing/2014/main" id="{3F4E8F67-7A64-4197-B27A-B89AE9D6FE45}"/>
              </a:ext>
              <a:ext uri="{C183D7F6-B498-43B3-948B-1728B52AA6E4}">
                <adec:decorative xmlns:adec="http://schemas.microsoft.com/office/drawing/2017/decorative" val="1"/>
              </a:ext>
            </a:extLst>
          </p:cNvPr>
          <p:cNvSpPr txBox="1"/>
          <p:nvPr/>
        </p:nvSpPr>
        <p:spPr>
          <a:xfrm>
            <a:off x="6810072" y="4107642"/>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fclk</a:t>
            </a:r>
            <a:endParaRPr lang="en-US" sz="1200" dirty="0">
              <a:solidFill>
                <a:prstClr val="white"/>
              </a:solidFill>
              <a:latin typeface="Segoe UI" panose="020B0502040204020203" pitchFamily="34" charset="0"/>
              <a:cs typeface="Arial" panose="020B0604020202020204" pitchFamily="34" charset="0"/>
            </a:endParaRPr>
          </a:p>
        </p:txBody>
      </p:sp>
      <p:sp>
        <p:nvSpPr>
          <p:cNvPr id="143" name="TextBox 142">
            <a:extLst>
              <a:ext uri="{FF2B5EF4-FFF2-40B4-BE49-F238E27FC236}">
                <a16:creationId xmlns:a16="http://schemas.microsoft.com/office/drawing/2014/main" id="{EA7CAFA8-E05B-4ACA-9862-1707D6E99D5C}"/>
              </a:ext>
              <a:ext uri="{C183D7F6-B498-43B3-948B-1728B52AA6E4}">
                <adec:decorative xmlns:adec="http://schemas.microsoft.com/office/drawing/2017/decorative" val="1"/>
              </a:ext>
            </a:extLst>
          </p:cNvPr>
          <p:cNvSpPr txBox="1"/>
          <p:nvPr/>
        </p:nvSpPr>
        <p:spPr>
          <a:xfrm>
            <a:off x="8506934" y="2260772"/>
            <a:ext cx="881584" cy="276999"/>
          </a:xfrm>
          <a:prstGeom prst="rect">
            <a:avLst/>
          </a:prstGeom>
          <a:noFill/>
        </p:spPr>
        <p:txBody>
          <a:bodyPr wrap="square" rtlCol="0">
            <a:spAutoFit/>
          </a:bodyPr>
          <a:lstStyle/>
          <a:p>
            <a:pPr defTabSz="850453"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uclk</a:t>
            </a:r>
            <a:endParaRPr lang="en-US" sz="1200" dirty="0">
              <a:solidFill>
                <a:prstClr val="white"/>
              </a:solidFill>
              <a:latin typeface="Segoe UI" panose="020B0502040204020203" pitchFamily="34" charset="0"/>
              <a:cs typeface="Arial" panose="020B0604020202020204" pitchFamily="34" charset="0"/>
            </a:endParaRPr>
          </a:p>
        </p:txBody>
      </p:sp>
      <p:sp>
        <p:nvSpPr>
          <p:cNvPr id="144" name="TextBox 143">
            <a:extLst>
              <a:ext uri="{FF2B5EF4-FFF2-40B4-BE49-F238E27FC236}">
                <a16:creationId xmlns:a16="http://schemas.microsoft.com/office/drawing/2014/main" id="{5BAA9021-5B8C-40F8-953E-10E82DE67016}"/>
              </a:ext>
              <a:ext uri="{C183D7F6-B498-43B3-948B-1728B52AA6E4}">
                <adec:decorative xmlns:adec="http://schemas.microsoft.com/office/drawing/2017/decorative" val="1"/>
              </a:ext>
            </a:extLst>
          </p:cNvPr>
          <p:cNvSpPr txBox="1"/>
          <p:nvPr/>
        </p:nvSpPr>
        <p:spPr>
          <a:xfrm>
            <a:off x="794577" y="3422100"/>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kern="0" dirty="0">
                <a:solidFill>
                  <a:srgbClr val="000000"/>
                </a:solidFill>
                <a:latin typeface="Wingdings" panose="05000000000000000000" pitchFamily="2" charset="2"/>
                <a:cs typeface="Arial" panose="020B0604020202020204" pitchFamily="34" charset="0"/>
              </a:rPr>
              <a:t>¸</a:t>
            </a:r>
            <a:r>
              <a:rPr lang="en-US" sz="1200" kern="0" dirty="0" err="1">
                <a:solidFill>
                  <a:srgbClr val="000000"/>
                </a:solidFill>
                <a:latin typeface="Segoe UI" panose="020B0502040204020203" pitchFamily="34" charset="0"/>
                <a:cs typeface="Arial" panose="020B0604020202020204" pitchFamily="34" charset="0"/>
              </a:rPr>
              <a:t>cclk</a:t>
            </a:r>
            <a:endParaRPr lang="en-US" sz="1200" kern="0" dirty="0">
              <a:solidFill>
                <a:srgbClr val="000000"/>
              </a:solidFill>
              <a:latin typeface="Segoe UI" panose="020B0502040204020203" pitchFamily="34" charset="0"/>
              <a:cs typeface="Arial" panose="020B0604020202020204" pitchFamily="34" charset="0"/>
            </a:endParaRPr>
          </a:p>
        </p:txBody>
      </p:sp>
      <p:sp>
        <p:nvSpPr>
          <p:cNvPr id="145" name="TextBox 144">
            <a:extLst>
              <a:ext uri="{FF2B5EF4-FFF2-40B4-BE49-F238E27FC236}">
                <a16:creationId xmlns:a16="http://schemas.microsoft.com/office/drawing/2014/main" id="{C9FAC5DF-A79E-4D5B-A1F5-0412C4DFA16F}"/>
              </a:ext>
              <a:ext uri="{C183D7F6-B498-43B3-948B-1728B52AA6E4}">
                <adec:decorative xmlns:adec="http://schemas.microsoft.com/office/drawing/2017/decorative" val="1"/>
              </a:ext>
            </a:extLst>
          </p:cNvPr>
          <p:cNvSpPr txBox="1"/>
          <p:nvPr/>
        </p:nvSpPr>
        <p:spPr>
          <a:xfrm>
            <a:off x="5101515" y="3901613"/>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kern="0" dirty="0">
                <a:solidFill>
                  <a:prstClr val="white"/>
                </a:solidFill>
                <a:latin typeface="Wingdings" panose="05000000000000000000" pitchFamily="2" charset="2"/>
                <a:cs typeface="Arial" panose="020B0604020202020204" pitchFamily="34" charset="0"/>
              </a:rPr>
              <a:t>¸</a:t>
            </a:r>
            <a:r>
              <a:rPr lang="en-US" sz="1200" kern="0" dirty="0">
                <a:solidFill>
                  <a:prstClr val="white"/>
                </a:solidFill>
                <a:latin typeface="Segoe UI" panose="020B0502040204020203" pitchFamily="34" charset="0"/>
                <a:cs typeface="Arial" panose="020B0604020202020204" pitchFamily="34" charset="0"/>
              </a:rPr>
              <a:t>l3clk</a:t>
            </a:r>
          </a:p>
        </p:txBody>
      </p:sp>
      <p:grpSp>
        <p:nvGrpSpPr>
          <p:cNvPr id="146" name="Group 145">
            <a:extLst>
              <a:ext uri="{FF2B5EF4-FFF2-40B4-BE49-F238E27FC236}">
                <a16:creationId xmlns:a16="http://schemas.microsoft.com/office/drawing/2014/main" id="{EDEF5BE5-A08F-4F5D-9DF2-E6F9C444ED69}"/>
              </a:ext>
              <a:ext uri="{C183D7F6-B498-43B3-948B-1728B52AA6E4}">
                <adec:decorative xmlns:adec="http://schemas.microsoft.com/office/drawing/2017/decorative" val="1"/>
              </a:ext>
            </a:extLst>
          </p:cNvPr>
          <p:cNvGrpSpPr/>
          <p:nvPr/>
        </p:nvGrpSpPr>
        <p:grpSpPr>
          <a:xfrm flipV="1">
            <a:off x="6441237" y="2740051"/>
            <a:ext cx="448350" cy="156288"/>
            <a:chOff x="6197719" y="3154916"/>
            <a:chExt cx="800055" cy="106483"/>
          </a:xfrm>
        </p:grpSpPr>
        <p:cxnSp>
          <p:nvCxnSpPr>
            <p:cNvPr id="147" name="Straight Arrow Connector 146">
              <a:extLst>
                <a:ext uri="{FF2B5EF4-FFF2-40B4-BE49-F238E27FC236}">
                  <a16:creationId xmlns:a16="http://schemas.microsoft.com/office/drawing/2014/main" id="{9FC8FA4A-4CF2-44C9-8440-C23D2242FA13}"/>
                </a:ext>
              </a:extLst>
            </p:cNvPr>
            <p:cNvCxnSpPr>
              <a:cxnSpLocks/>
            </p:cNvCxnSpPr>
            <p:nvPr/>
          </p:nvCxnSpPr>
          <p:spPr>
            <a:xfrm>
              <a:off x="6197719" y="3154916"/>
              <a:ext cx="800055"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cxnSp>
          <p:nvCxnSpPr>
            <p:cNvPr id="148" name="Straight Arrow Connector 147">
              <a:extLst>
                <a:ext uri="{FF2B5EF4-FFF2-40B4-BE49-F238E27FC236}">
                  <a16:creationId xmlns:a16="http://schemas.microsoft.com/office/drawing/2014/main" id="{B399BE60-3AD5-4BCC-99C8-1E7603A22A74}"/>
                </a:ext>
              </a:extLst>
            </p:cNvPr>
            <p:cNvCxnSpPr>
              <a:cxnSpLocks/>
            </p:cNvCxnSpPr>
            <p:nvPr/>
          </p:nvCxnSpPr>
          <p:spPr>
            <a:xfrm flipH="1">
              <a:off x="6198198" y="3261399"/>
              <a:ext cx="795605"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grpSp>
      <p:cxnSp>
        <p:nvCxnSpPr>
          <p:cNvPr id="149" name="Straight Arrow Connector 148">
            <a:extLst>
              <a:ext uri="{FF2B5EF4-FFF2-40B4-BE49-F238E27FC236}">
                <a16:creationId xmlns:a16="http://schemas.microsoft.com/office/drawing/2014/main" id="{6D0C3C96-D816-4E07-B516-CFA32B42D1E1}"/>
              </a:ext>
              <a:ext uri="{C183D7F6-B498-43B3-948B-1728B52AA6E4}">
                <adec:decorative xmlns:adec="http://schemas.microsoft.com/office/drawing/2017/decorative" val="1"/>
              </a:ext>
            </a:extLst>
          </p:cNvPr>
          <p:cNvCxnSpPr/>
          <p:nvPr/>
        </p:nvCxnSpPr>
        <p:spPr>
          <a:xfrm flipH="1">
            <a:off x="929639" y="2118814"/>
            <a:ext cx="850463"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sp>
        <p:nvSpPr>
          <p:cNvPr id="150" name="TextBox 149">
            <a:extLst>
              <a:ext uri="{FF2B5EF4-FFF2-40B4-BE49-F238E27FC236}">
                <a16:creationId xmlns:a16="http://schemas.microsoft.com/office/drawing/2014/main" id="{F6DC1ACD-5574-43B6-A1AE-3F98E292F345}"/>
              </a:ext>
              <a:ext uri="{C183D7F6-B498-43B3-948B-1728B52AA6E4}">
                <adec:decorative xmlns:adec="http://schemas.microsoft.com/office/drawing/2017/decorative" val="1"/>
              </a:ext>
            </a:extLst>
          </p:cNvPr>
          <p:cNvSpPr txBox="1"/>
          <p:nvPr/>
        </p:nvSpPr>
        <p:spPr>
          <a:xfrm>
            <a:off x="6036983" y="2992388"/>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16B/cycle W</a:t>
            </a:r>
          </a:p>
        </p:txBody>
      </p:sp>
      <p:sp>
        <p:nvSpPr>
          <p:cNvPr id="151" name="TextBox 150">
            <a:extLst>
              <a:ext uri="{FF2B5EF4-FFF2-40B4-BE49-F238E27FC236}">
                <a16:creationId xmlns:a16="http://schemas.microsoft.com/office/drawing/2014/main" id="{842B7235-A3E5-4568-A41F-20C6526BBEDA}"/>
              </a:ext>
              <a:ext uri="{C183D7F6-B498-43B3-948B-1728B52AA6E4}">
                <adec:decorative xmlns:adec="http://schemas.microsoft.com/office/drawing/2017/decorative" val="1"/>
              </a:ext>
            </a:extLst>
          </p:cNvPr>
          <p:cNvSpPr txBox="1"/>
          <p:nvPr/>
        </p:nvSpPr>
        <p:spPr>
          <a:xfrm>
            <a:off x="4339218" y="2473796"/>
            <a:ext cx="847302"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a:t>
            </a:r>
          </a:p>
        </p:txBody>
      </p:sp>
      <p:sp>
        <p:nvSpPr>
          <p:cNvPr id="152" name="Trapezoid 151">
            <a:extLst>
              <a:ext uri="{FF2B5EF4-FFF2-40B4-BE49-F238E27FC236}">
                <a16:creationId xmlns:a16="http://schemas.microsoft.com/office/drawing/2014/main" id="{C0DAA631-90C2-43D6-B49A-8684A5287949}"/>
              </a:ext>
              <a:ext uri="{C183D7F6-B498-43B3-948B-1728B52AA6E4}">
                <adec:decorative xmlns:adec="http://schemas.microsoft.com/office/drawing/2017/decorative" val="1"/>
              </a:ext>
            </a:extLst>
          </p:cNvPr>
          <p:cNvSpPr/>
          <p:nvPr/>
        </p:nvSpPr>
        <p:spPr>
          <a:xfrm rot="5400000">
            <a:off x="6129357" y="2658766"/>
            <a:ext cx="288080" cy="323871"/>
          </a:xfrm>
          <a:prstGeom prst="trapezoid">
            <a:avLst/>
          </a:prstGeom>
          <a:gradFill flip="none" rotWithShape="1">
            <a:gsLst>
              <a:gs pos="100000">
                <a:srgbClr val="F26522"/>
              </a:gs>
              <a:gs pos="0">
                <a:srgbClr val="007C97"/>
              </a:gs>
            </a:gsLst>
            <a:lin ang="5400000" scaled="0"/>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50453"/>
            <a:endParaRPr lang="en-US" sz="1200">
              <a:solidFill>
                <a:srgbClr val="FFFFFF"/>
              </a:solidFill>
              <a:latin typeface="Segoe UI"/>
            </a:endParaRPr>
          </a:p>
        </p:txBody>
      </p:sp>
    </p:spTree>
    <p:extLst>
      <p:ext uri="{BB962C8B-B14F-4D97-AF65-F5344CB8AC3E}">
        <p14:creationId xmlns:p14="http://schemas.microsoft.com/office/powerpoint/2010/main" val="19287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9754-D485-4714-ADD2-C8E25DDBD937}"/>
              </a:ext>
            </a:extLst>
          </p:cNvPr>
          <p:cNvSpPr>
            <a:spLocks noGrp="1"/>
          </p:cNvSpPr>
          <p:nvPr>
            <p:ph type="title"/>
          </p:nvPr>
        </p:nvSpPr>
        <p:spPr>
          <a:xfrm>
            <a:off x="588263" y="457200"/>
            <a:ext cx="11018520" cy="553998"/>
          </a:xfrm>
        </p:spPr>
        <p:txBody>
          <a:bodyPr/>
          <a:lstStyle/>
          <a:p>
            <a:r>
              <a:rPr lang="en-US" dirty="0"/>
              <a:t>Bandwidth and latency</a:t>
            </a:r>
          </a:p>
        </p:txBody>
      </p:sp>
      <p:sp>
        <p:nvSpPr>
          <p:cNvPr id="3" name="Content Placeholder 2">
            <a:extLst>
              <a:ext uri="{FF2B5EF4-FFF2-40B4-BE49-F238E27FC236}">
                <a16:creationId xmlns:a16="http://schemas.microsoft.com/office/drawing/2014/main" id="{B0E032A8-FE8A-43CF-950D-74031237E582}"/>
              </a:ext>
            </a:extLst>
          </p:cNvPr>
          <p:cNvSpPr>
            <a:spLocks noGrp="1"/>
          </p:cNvSpPr>
          <p:nvPr>
            <p:ph sz="quarter" idx="10"/>
          </p:nvPr>
        </p:nvSpPr>
        <p:spPr>
          <a:xfrm>
            <a:off x="584200" y="1435100"/>
            <a:ext cx="11018838" cy="3811300"/>
          </a:xfrm>
        </p:spPr>
        <p:txBody>
          <a:bodyPr/>
          <a:lstStyle/>
          <a:p>
            <a:pPr>
              <a:spcBef>
                <a:spcPts val="1440"/>
              </a:spcBef>
            </a:pPr>
            <a:r>
              <a:rPr lang="en-US" sz="2400" dirty="0"/>
              <a:t>As program threads are added to the system, both bandwidth and latency may increase</a:t>
            </a:r>
          </a:p>
          <a:p>
            <a:pPr lvl="1"/>
            <a:r>
              <a:rPr lang="en-US" dirty="0"/>
              <a:t>Each logical processor may have memory demand, software prefetch, and hardware prefetch requests</a:t>
            </a:r>
          </a:p>
          <a:p>
            <a:pPr lvl="1"/>
            <a:r>
              <a:rPr lang="en-US" dirty="0"/>
              <a:t>These requests to shared resources may cause cache evictions and misses</a:t>
            </a:r>
          </a:p>
          <a:p>
            <a:pPr lvl="1"/>
            <a:r>
              <a:rPr lang="en-US" dirty="0"/>
              <a:t>These misses may increase Data Fabric usage and add queuing delays</a:t>
            </a:r>
          </a:p>
          <a:p>
            <a:pPr lvl="1"/>
            <a:r>
              <a:rPr lang="en-US" dirty="0"/>
              <a:t>DRAM page conflicts may become more common</a:t>
            </a:r>
          </a:p>
          <a:p>
            <a:pPr lvl="1"/>
            <a:r>
              <a:rPr lang="en-US" dirty="0"/>
              <a:t>False Sharing may become more harmful</a:t>
            </a:r>
          </a:p>
          <a:p>
            <a:pPr lvl="1"/>
            <a:r>
              <a:rPr lang="en-US" dirty="0"/>
              <a:t>Software Prefetch instructions may become more beneficial</a:t>
            </a:r>
          </a:p>
          <a:p>
            <a:pPr>
              <a:spcBef>
                <a:spcPts val="1440"/>
              </a:spcBef>
            </a:pPr>
            <a:r>
              <a:rPr lang="en-US" sz="2400" dirty="0"/>
              <a:t>SMT dual-thread mode may further increase both bandwidth and latency</a:t>
            </a:r>
          </a:p>
        </p:txBody>
      </p:sp>
    </p:spTree>
    <p:extLst>
      <p:ext uri="{BB962C8B-B14F-4D97-AF65-F5344CB8AC3E}">
        <p14:creationId xmlns:p14="http://schemas.microsoft.com/office/powerpoint/2010/main" val="37029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p:spPr>
        <p:txBody>
          <a:bodyPr/>
          <a:lstStyle/>
          <a:p>
            <a:r>
              <a:rPr lang="en-US" dirty="0"/>
              <a:t>“Zen 3” architecture processors</a:t>
            </a:r>
          </a:p>
        </p:txBody>
      </p:sp>
    </p:spTree>
    <p:extLst>
      <p:ext uri="{BB962C8B-B14F-4D97-AF65-F5344CB8AC3E}">
        <p14:creationId xmlns:p14="http://schemas.microsoft.com/office/powerpoint/2010/main" val="48846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4DA3F-7F67-44F8-8CA6-44C103C2B6A9}"/>
              </a:ext>
            </a:extLst>
          </p:cNvPr>
          <p:cNvSpPr>
            <a:spLocks noGrp="1"/>
          </p:cNvSpPr>
          <p:nvPr>
            <p:ph type="title"/>
          </p:nvPr>
        </p:nvSpPr>
        <p:spPr>
          <a:xfrm>
            <a:off x="588263" y="457200"/>
            <a:ext cx="11018520" cy="553998"/>
          </a:xfrm>
        </p:spPr>
        <p:txBody>
          <a:bodyPr/>
          <a:lstStyle/>
          <a:p>
            <a:r>
              <a:rPr lang="en-US" dirty="0"/>
              <a:t>Advances in “Zen 3” microarchitecture</a:t>
            </a:r>
          </a:p>
        </p:txBody>
      </p:sp>
      <p:sp>
        <p:nvSpPr>
          <p:cNvPr id="5" name="Content Placeholder 4">
            <a:extLst>
              <a:ext uri="{FF2B5EF4-FFF2-40B4-BE49-F238E27FC236}">
                <a16:creationId xmlns:a16="http://schemas.microsoft.com/office/drawing/2014/main" id="{A0BCDD7E-271E-44DF-B8C6-5139DB68E308}"/>
              </a:ext>
            </a:extLst>
          </p:cNvPr>
          <p:cNvSpPr>
            <a:spLocks noGrp="1"/>
          </p:cNvSpPr>
          <p:nvPr>
            <p:ph sz="quarter" idx="12"/>
          </p:nvPr>
        </p:nvSpPr>
        <p:spPr>
          <a:xfrm>
            <a:off x="584200" y="1435100"/>
            <a:ext cx="5211763" cy="4827475"/>
          </a:xfrm>
        </p:spPr>
        <p:txBody>
          <a:bodyPr/>
          <a:lstStyle/>
          <a:p>
            <a:pPr>
              <a:spcBef>
                <a:spcPts val="480"/>
              </a:spcBef>
            </a:pPr>
            <a:r>
              <a:rPr lang="en-US" sz="2000" dirty="0"/>
              <a:t>+19% Desktop IPC Improvement from “Zen 2” to “Zen 3”</a:t>
            </a:r>
          </a:p>
          <a:p>
            <a:pPr>
              <a:spcBef>
                <a:spcPts val="480"/>
              </a:spcBef>
            </a:pPr>
            <a:r>
              <a:rPr lang="en-US" sz="2000" dirty="0"/>
              <a:t>Unified 8-Core Cluster</a:t>
            </a:r>
          </a:p>
          <a:p>
            <a:pPr>
              <a:spcBef>
                <a:spcPts val="480"/>
              </a:spcBef>
            </a:pPr>
            <a:r>
              <a:rPr lang="en-US" sz="2000" dirty="0"/>
              <a:t>2x Direct Access L3 Cache Per Core</a:t>
            </a:r>
          </a:p>
          <a:p>
            <a:pPr>
              <a:spcBef>
                <a:spcPts val="480"/>
              </a:spcBef>
            </a:pPr>
            <a:r>
              <a:rPr lang="en-US" sz="2000" dirty="0"/>
              <a:t>Improved Load Store Unit supports up to 3 operations/cycle</a:t>
            </a:r>
          </a:p>
          <a:p>
            <a:pPr marL="438912" lvl="1" indent="-210312"/>
            <a:r>
              <a:rPr lang="en-US" sz="1800" dirty="0"/>
              <a:t>Up to 3 loads/cycle</a:t>
            </a:r>
          </a:p>
          <a:p>
            <a:pPr marL="438912" lvl="1" indent="-210312"/>
            <a:r>
              <a:rPr lang="en-US" sz="1800" dirty="0"/>
              <a:t>Up to 2 stores/cycle</a:t>
            </a:r>
          </a:p>
          <a:p>
            <a:pPr>
              <a:spcBef>
                <a:spcPts val="1200"/>
              </a:spcBef>
            </a:pPr>
            <a:r>
              <a:rPr lang="en-US" sz="2000" dirty="0"/>
              <a:t>Wider issue in Float and Int Engines</a:t>
            </a:r>
          </a:p>
          <a:p>
            <a:pPr lvl="1"/>
            <a:r>
              <a:rPr lang="en-US" dirty="0"/>
              <a:t>+2 FP pipes for F2I/</a:t>
            </a:r>
            <a:r>
              <a:rPr lang="en-US" dirty="0" err="1"/>
              <a:t>STore</a:t>
            </a:r>
            <a:endParaRPr lang="en-US" dirty="0"/>
          </a:p>
          <a:p>
            <a:pPr lvl="1"/>
            <a:r>
              <a:rPr lang="en-US" dirty="0"/>
              <a:t>+1 int pipe for </a:t>
            </a:r>
            <a:r>
              <a:rPr lang="en-US" dirty="0" err="1"/>
              <a:t>BRanch</a:t>
            </a:r>
            <a:r>
              <a:rPr lang="en-US" dirty="0"/>
              <a:t> </a:t>
            </a:r>
          </a:p>
          <a:p>
            <a:pPr>
              <a:spcBef>
                <a:spcPts val="480"/>
              </a:spcBef>
            </a:pPr>
            <a:r>
              <a:rPr lang="en-US" sz="2000" dirty="0"/>
              <a:t>Improved SMT fairness</a:t>
            </a:r>
          </a:p>
          <a:p>
            <a:pPr>
              <a:spcBef>
                <a:spcPts val="480"/>
              </a:spcBef>
            </a:pPr>
            <a:r>
              <a:rPr lang="en-US" sz="2000" dirty="0"/>
              <a:t>New Cryptography Instructions</a:t>
            </a:r>
          </a:p>
        </p:txBody>
      </p:sp>
      <p:pic>
        <p:nvPicPr>
          <p:cNvPr id="8" name="Content Placeholder 6" descr="&quot;Zen 3&quot; microarchitecture diagram">
            <a:extLst>
              <a:ext uri="{FF2B5EF4-FFF2-40B4-BE49-F238E27FC236}">
                <a16:creationId xmlns:a16="http://schemas.microsoft.com/office/drawing/2014/main" id="{7AE828AB-834C-43B5-B0F7-FC2CBCD3E33A}"/>
              </a:ext>
            </a:extLst>
          </p:cNvPr>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389688" y="1435101"/>
            <a:ext cx="4907621" cy="4487382"/>
          </a:xfrm>
          <a:prstGeom prst="rect">
            <a:avLst/>
          </a:prstGeom>
          <a:noFill/>
        </p:spPr>
      </p:pic>
    </p:spTree>
    <p:extLst>
      <p:ext uri="{BB962C8B-B14F-4D97-AF65-F5344CB8AC3E}">
        <p14:creationId xmlns:p14="http://schemas.microsoft.com/office/powerpoint/2010/main" val="26683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4C41D-F08C-45B7-8745-D1CC903A0F8E}"/>
              </a:ext>
            </a:extLst>
          </p:cNvPr>
          <p:cNvSpPr>
            <a:spLocks noGrp="1"/>
          </p:cNvSpPr>
          <p:nvPr>
            <p:ph type="title"/>
          </p:nvPr>
        </p:nvSpPr>
        <p:spPr>
          <a:xfrm>
            <a:off x="588263" y="457200"/>
            <a:ext cx="11018520" cy="553998"/>
          </a:xfrm>
        </p:spPr>
        <p:txBody>
          <a:bodyPr/>
          <a:lstStyle/>
          <a:p>
            <a:r>
              <a:rPr lang="en-US" dirty="0"/>
              <a:t>“Zen 3” resource sharing…</a:t>
            </a:r>
          </a:p>
        </p:txBody>
      </p:sp>
      <p:graphicFrame>
        <p:nvGraphicFramePr>
          <p:cNvPr id="8" name="Table 7">
            <a:extLst>
              <a:ext uri="{FF2B5EF4-FFF2-40B4-BE49-F238E27FC236}">
                <a16:creationId xmlns:a16="http://schemas.microsoft.com/office/drawing/2014/main" id="{2E005131-32F4-4F53-BAD6-868E7EBADE2B}"/>
              </a:ext>
            </a:extLst>
          </p:cNvPr>
          <p:cNvGraphicFramePr>
            <a:graphicFrameLocks noGrp="1"/>
          </p:cNvGraphicFramePr>
          <p:nvPr>
            <p:extLst>
              <p:ext uri="{D42A27DB-BD31-4B8C-83A1-F6EECF244321}">
                <p14:modId xmlns:p14="http://schemas.microsoft.com/office/powerpoint/2010/main" val="1411314049"/>
              </p:ext>
            </p:extLst>
          </p:nvPr>
        </p:nvGraphicFramePr>
        <p:xfrm>
          <a:off x="588963" y="1436688"/>
          <a:ext cx="11017249" cy="4748784"/>
        </p:xfrm>
        <a:graphic>
          <a:graphicData uri="http://schemas.openxmlformats.org/drawingml/2006/table">
            <a:tbl>
              <a:tblPr firstRow="1" bandRow="1">
                <a:tableStyleId>{2D5ABB26-0587-4C30-8999-92F81FD0307C}</a:tableStyleId>
              </a:tblPr>
              <a:tblGrid>
                <a:gridCol w="3366382">
                  <a:extLst>
                    <a:ext uri="{9D8B030D-6E8A-4147-A177-3AD203B41FA5}">
                      <a16:colId xmlns:a16="http://schemas.microsoft.com/office/drawing/2014/main" val="657411877"/>
                    </a:ext>
                  </a:extLst>
                </a:gridCol>
                <a:gridCol w="2550289">
                  <a:extLst>
                    <a:ext uri="{9D8B030D-6E8A-4147-A177-3AD203B41FA5}">
                      <a16:colId xmlns:a16="http://schemas.microsoft.com/office/drawing/2014/main" val="2649434185"/>
                    </a:ext>
                  </a:extLst>
                </a:gridCol>
                <a:gridCol w="2550289">
                  <a:extLst>
                    <a:ext uri="{9D8B030D-6E8A-4147-A177-3AD203B41FA5}">
                      <a16:colId xmlns:a16="http://schemas.microsoft.com/office/drawing/2014/main" val="2840227770"/>
                    </a:ext>
                  </a:extLst>
                </a:gridCol>
                <a:gridCol w="2550289">
                  <a:extLst>
                    <a:ext uri="{9D8B030D-6E8A-4147-A177-3AD203B41FA5}">
                      <a16:colId xmlns:a16="http://schemas.microsoft.com/office/drawing/2014/main" val="3770000321"/>
                    </a:ext>
                  </a:extLst>
                </a:gridCol>
              </a:tblGrid>
              <a:tr h="76297">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l" fontAlgn="b"/>
                      <a:r>
                        <a:rPr lang="en-US" sz="1400" b="0" u="none" strike="noStrike" dirty="0">
                          <a:solidFill>
                            <a:schemeClr val="bg1"/>
                          </a:solidFill>
                          <a:effectLst/>
                          <a:latin typeface="+mj-lt"/>
                        </a:rPr>
                        <a:t>Resource</a:t>
                      </a:r>
                      <a:endParaRPr lang="en-US" sz="1400" b="0" i="0" u="none" strike="noStrike" dirty="0">
                        <a:solidFill>
                          <a:schemeClr val="bg1"/>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ctr" fontAlgn="b"/>
                      <a:r>
                        <a:rPr lang="en-US" sz="1400" b="0" u="none" strike="noStrike" dirty="0">
                          <a:solidFill>
                            <a:schemeClr val="bg1"/>
                          </a:solidFill>
                          <a:effectLst/>
                          <a:latin typeface="+mj-lt"/>
                        </a:rPr>
                        <a:t>Competitively Shared</a:t>
                      </a:r>
                      <a:endParaRPr lang="en-US" sz="1400" b="0" i="0" u="none" strike="noStrike" dirty="0">
                        <a:solidFill>
                          <a:schemeClr val="bg1"/>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ctr" fontAlgn="b"/>
                      <a:r>
                        <a:rPr lang="en-US" sz="1400" b="0" u="none" strike="noStrike" dirty="0">
                          <a:solidFill>
                            <a:schemeClr val="bg1"/>
                          </a:solidFill>
                          <a:effectLst/>
                          <a:latin typeface="+mj-lt"/>
                        </a:rPr>
                        <a:t>Watermarked</a:t>
                      </a:r>
                      <a:endParaRPr lang="en-US" sz="1400" b="0" i="0" u="none" strike="noStrike" dirty="0">
                        <a:solidFill>
                          <a:schemeClr val="bg1"/>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tc>
                  <a:txBody>
                    <a:bodyPr/>
                    <a:lstStyle>
                      <a:lvl1pPr marL="0" algn="l" defTabSz="932742" rtl="0" eaLnBrk="1" latinLnBrk="0" hangingPunct="1">
                        <a:defRPr sz="1800" b="1" kern="1200">
                          <a:solidFill>
                            <a:schemeClr val="lt1"/>
                          </a:solidFill>
                          <a:latin typeface="Arial" panose="020B0604020202020204"/>
                        </a:defRPr>
                      </a:lvl1pPr>
                      <a:lvl2pPr marL="466371" algn="l" defTabSz="932742" rtl="0" eaLnBrk="1" latinLnBrk="0" hangingPunct="1">
                        <a:defRPr sz="1800" b="1" kern="1200">
                          <a:solidFill>
                            <a:schemeClr val="lt1"/>
                          </a:solidFill>
                          <a:latin typeface="Arial" panose="020B0604020202020204"/>
                        </a:defRPr>
                      </a:lvl2pPr>
                      <a:lvl3pPr marL="932742" algn="l" defTabSz="932742" rtl="0" eaLnBrk="1" latinLnBrk="0" hangingPunct="1">
                        <a:defRPr sz="1800" b="1" kern="1200">
                          <a:solidFill>
                            <a:schemeClr val="lt1"/>
                          </a:solidFill>
                          <a:latin typeface="Arial" panose="020B0604020202020204"/>
                        </a:defRPr>
                      </a:lvl3pPr>
                      <a:lvl4pPr marL="1399113" algn="l" defTabSz="932742" rtl="0" eaLnBrk="1" latinLnBrk="0" hangingPunct="1">
                        <a:defRPr sz="1800" b="1" kern="1200">
                          <a:solidFill>
                            <a:schemeClr val="lt1"/>
                          </a:solidFill>
                          <a:latin typeface="Arial" panose="020B0604020202020204"/>
                        </a:defRPr>
                      </a:lvl4pPr>
                      <a:lvl5pPr marL="1865484" algn="l" defTabSz="932742" rtl="0" eaLnBrk="1" latinLnBrk="0" hangingPunct="1">
                        <a:defRPr sz="1800" b="1" kern="1200">
                          <a:solidFill>
                            <a:schemeClr val="lt1"/>
                          </a:solidFill>
                          <a:latin typeface="Arial" panose="020B0604020202020204"/>
                        </a:defRPr>
                      </a:lvl5pPr>
                      <a:lvl6pPr marL="2331856" algn="l" defTabSz="932742" rtl="0" eaLnBrk="1" latinLnBrk="0" hangingPunct="1">
                        <a:defRPr sz="1800" b="1" kern="1200">
                          <a:solidFill>
                            <a:schemeClr val="lt1"/>
                          </a:solidFill>
                          <a:latin typeface="Arial" panose="020B0604020202020204"/>
                        </a:defRPr>
                      </a:lvl6pPr>
                      <a:lvl7pPr marL="2798226" algn="l" defTabSz="932742" rtl="0" eaLnBrk="1" latinLnBrk="0" hangingPunct="1">
                        <a:defRPr sz="1800" b="1" kern="1200">
                          <a:solidFill>
                            <a:schemeClr val="lt1"/>
                          </a:solidFill>
                          <a:latin typeface="Arial" panose="020B0604020202020204"/>
                        </a:defRPr>
                      </a:lvl7pPr>
                      <a:lvl8pPr marL="3264597" algn="l" defTabSz="932742" rtl="0" eaLnBrk="1" latinLnBrk="0" hangingPunct="1">
                        <a:defRPr sz="1800" b="1" kern="1200">
                          <a:solidFill>
                            <a:schemeClr val="lt1"/>
                          </a:solidFill>
                          <a:latin typeface="Arial" panose="020B0604020202020204"/>
                        </a:defRPr>
                      </a:lvl8pPr>
                      <a:lvl9pPr marL="3730969" algn="l" defTabSz="932742" rtl="0" eaLnBrk="1" latinLnBrk="0" hangingPunct="1">
                        <a:defRPr sz="1800" b="1" kern="1200">
                          <a:solidFill>
                            <a:schemeClr val="lt1"/>
                          </a:solidFill>
                          <a:latin typeface="Arial" panose="020B0604020202020204"/>
                        </a:defRPr>
                      </a:lvl9pPr>
                    </a:lstStyle>
                    <a:p>
                      <a:pPr algn="ctr" fontAlgn="b"/>
                      <a:r>
                        <a:rPr lang="en-US" sz="1400" b="0" u="none" strike="noStrike" dirty="0">
                          <a:solidFill>
                            <a:schemeClr val="bg1"/>
                          </a:solidFill>
                          <a:effectLst/>
                          <a:latin typeface="+mj-lt"/>
                        </a:rPr>
                        <a:t>Statically Partitioned</a:t>
                      </a:r>
                      <a:endParaRPr lang="en-US" sz="1400" b="0" i="0" u="none" strike="noStrike" dirty="0">
                        <a:solidFill>
                          <a:schemeClr val="bg1"/>
                        </a:solidFill>
                        <a:effectLst/>
                        <a:latin typeface="+mj-lt"/>
                      </a:endParaRPr>
                    </a:p>
                  </a:txBody>
                  <a:tcPr marT="18288" marB="18288" anchor="b">
                    <a:lnL>
                      <a:noFill/>
                    </a:lnL>
                    <a:lnR>
                      <a:noFill/>
                    </a:lnR>
                    <a:lnT>
                      <a:noFill/>
                    </a:lnT>
                    <a:lnB>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58602342"/>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L1 Instruction Cache</a:t>
                      </a:r>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7554185"/>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ITLB</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833434451"/>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Op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0207178"/>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Dispatch Interface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796808767"/>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L1 Data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0002928"/>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DTLB</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756473537"/>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L2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859841"/>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L3 Cache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434063027"/>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b="1" u="none" strike="noStrike" dirty="0">
                          <a:effectLst/>
                          <a:latin typeface="+mn-lt"/>
                        </a:rPr>
                        <a:t>Integer Scheduler</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1" u="none" strike="noStrike" dirty="0">
                          <a:effectLst/>
                          <a:latin typeface="+mn-lt"/>
                        </a:rPr>
                        <a:t> </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1" u="none" strike="noStrike" dirty="0">
                          <a:effectLst/>
                          <a:latin typeface="+mn-lt"/>
                        </a:rPr>
                        <a:t>X</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7588409"/>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b="1" u="none" strike="noStrike" dirty="0">
                          <a:effectLst/>
                          <a:latin typeface="+mn-lt"/>
                        </a:rPr>
                        <a:t>Integer Register File</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1" u="none" strike="noStrike" dirty="0">
                          <a:effectLst/>
                          <a:latin typeface="+mn-lt"/>
                        </a:rPr>
                        <a:t> </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1" u="none" strike="noStrike" dirty="0">
                          <a:effectLst/>
                          <a:latin typeface="+mn-lt"/>
                        </a:rPr>
                        <a:t>X</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60090458"/>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b="1" u="none" strike="noStrike" dirty="0">
                          <a:effectLst/>
                          <a:latin typeface="+mn-lt"/>
                        </a:rPr>
                        <a:t>Load Queue</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1" u="none" strike="noStrike" dirty="0">
                          <a:effectLst/>
                          <a:latin typeface="+mn-lt"/>
                        </a:rPr>
                        <a:t> </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1" u="none" strike="noStrike" dirty="0">
                          <a:effectLst/>
                          <a:latin typeface="+mn-lt"/>
                        </a:rPr>
                        <a:t>X</a:t>
                      </a:r>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0976783"/>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Floating Point Physical Register</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endParaRPr lang="en-US" sz="1400" b="1"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b"/>
                      <a:endParaRPr lang="en-US" sz="1400" b="0" i="0" u="none" strike="noStrike" dirty="0">
                        <a:solidFill>
                          <a:srgbClr val="000000"/>
                        </a:solidFill>
                        <a:effectLst/>
                        <a:highlight>
                          <a:srgbClr val="FFFF00"/>
                        </a:highligh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735659564"/>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Floating Point Scheduler</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786176"/>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Memory Request Buffers</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62327462"/>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Op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1624333"/>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Store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119139194"/>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b="0" u="none" strike="noStrike" dirty="0">
                          <a:solidFill>
                            <a:srgbClr val="000000"/>
                          </a:solidFill>
                          <a:effectLst/>
                          <a:latin typeface="+mn-lt"/>
                        </a:rPr>
                        <a:t>Write Combining Buffer</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b="0" u="none" strike="noStrike" dirty="0">
                          <a:solidFill>
                            <a:srgbClr val="000000"/>
                          </a:solidFill>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40005783"/>
                  </a:ext>
                </a:extLst>
              </a:tr>
              <a:tr h="76297">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l" fontAlgn="b"/>
                      <a:r>
                        <a:rPr lang="en-US" sz="1400" u="none" strike="noStrike" dirty="0">
                          <a:effectLst/>
                          <a:latin typeface="+mn-lt"/>
                        </a:rPr>
                        <a:t>Retire Queue</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dk1"/>
                          </a:solidFill>
                          <a:latin typeface="Arial" panose="020B0604020202020204"/>
                        </a:defRPr>
                      </a:lvl1pPr>
                      <a:lvl2pPr marL="466371" algn="l" defTabSz="932742" rtl="0" eaLnBrk="1" latinLnBrk="0" hangingPunct="1">
                        <a:defRPr sz="1800" kern="1200">
                          <a:solidFill>
                            <a:schemeClr val="dk1"/>
                          </a:solidFill>
                          <a:latin typeface="Arial" panose="020B0604020202020204"/>
                        </a:defRPr>
                      </a:lvl2pPr>
                      <a:lvl3pPr marL="932742" algn="l" defTabSz="932742" rtl="0" eaLnBrk="1" latinLnBrk="0" hangingPunct="1">
                        <a:defRPr sz="1800" kern="1200">
                          <a:solidFill>
                            <a:schemeClr val="dk1"/>
                          </a:solidFill>
                          <a:latin typeface="Arial" panose="020B0604020202020204"/>
                        </a:defRPr>
                      </a:lvl3pPr>
                      <a:lvl4pPr marL="1399113" algn="l" defTabSz="932742" rtl="0" eaLnBrk="1" latinLnBrk="0" hangingPunct="1">
                        <a:defRPr sz="1800" kern="1200">
                          <a:solidFill>
                            <a:schemeClr val="dk1"/>
                          </a:solidFill>
                          <a:latin typeface="Arial" panose="020B0604020202020204"/>
                        </a:defRPr>
                      </a:lvl4pPr>
                      <a:lvl5pPr marL="1865484" algn="l" defTabSz="932742" rtl="0" eaLnBrk="1" latinLnBrk="0" hangingPunct="1">
                        <a:defRPr sz="1800" kern="1200">
                          <a:solidFill>
                            <a:schemeClr val="dk1"/>
                          </a:solidFill>
                          <a:latin typeface="Arial" panose="020B0604020202020204"/>
                        </a:defRPr>
                      </a:lvl5pPr>
                      <a:lvl6pPr marL="2331856" algn="l" defTabSz="932742" rtl="0" eaLnBrk="1" latinLnBrk="0" hangingPunct="1">
                        <a:defRPr sz="1800" kern="1200">
                          <a:solidFill>
                            <a:schemeClr val="dk1"/>
                          </a:solidFill>
                          <a:latin typeface="Arial" panose="020B0604020202020204"/>
                        </a:defRPr>
                      </a:lvl6pPr>
                      <a:lvl7pPr marL="2798226" algn="l" defTabSz="932742" rtl="0" eaLnBrk="1" latinLnBrk="0" hangingPunct="1">
                        <a:defRPr sz="1800" kern="1200">
                          <a:solidFill>
                            <a:schemeClr val="dk1"/>
                          </a:solidFill>
                          <a:latin typeface="Arial" panose="020B0604020202020204"/>
                        </a:defRPr>
                      </a:lvl7pPr>
                      <a:lvl8pPr marL="3264597" algn="l" defTabSz="932742" rtl="0" eaLnBrk="1" latinLnBrk="0" hangingPunct="1">
                        <a:defRPr sz="1800" kern="1200">
                          <a:solidFill>
                            <a:schemeClr val="dk1"/>
                          </a:solidFill>
                          <a:latin typeface="Arial" panose="020B0604020202020204"/>
                        </a:defRPr>
                      </a:lvl8pPr>
                      <a:lvl9pPr marL="3730969" algn="l" defTabSz="932742" rtl="0" eaLnBrk="1" latinLnBrk="0" hangingPunct="1">
                        <a:defRPr sz="1800" kern="1200">
                          <a:solidFill>
                            <a:schemeClr val="dk1"/>
                          </a:solidFill>
                          <a:latin typeface="Arial" panose="020B0604020202020204"/>
                        </a:defRPr>
                      </a:lvl9pPr>
                    </a:lstStyle>
                    <a:p>
                      <a:pPr algn="ctr" fontAlgn="b"/>
                      <a:r>
                        <a:rPr lang="en-US" sz="1400" u="none" strike="noStrike" dirty="0">
                          <a:effectLst/>
                          <a:latin typeface="+mn-lt"/>
                        </a:rPr>
                        <a:t>X</a:t>
                      </a:r>
                      <a:endParaRPr lang="en-US" sz="1400" b="0" i="0" u="none" strike="noStrike" dirty="0">
                        <a:solidFill>
                          <a:srgbClr val="000000"/>
                        </a:solidFill>
                        <a:effectLst/>
                        <a:latin typeface="+mn-lt"/>
                      </a:endParaRPr>
                    </a:p>
                  </a:txBody>
                  <a:tcPr marT="18288" marB="18288" anchor="b">
                    <a:lnL>
                      <a:noFill/>
                    </a:lnL>
                    <a:lnR>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75529212"/>
                  </a:ext>
                </a:extLst>
              </a:tr>
            </a:tbl>
          </a:graphicData>
        </a:graphic>
      </p:graphicFrame>
    </p:spTree>
    <p:extLst>
      <p:ext uri="{BB962C8B-B14F-4D97-AF65-F5344CB8AC3E}">
        <p14:creationId xmlns:p14="http://schemas.microsoft.com/office/powerpoint/2010/main" val="46272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9A40EB-B27F-4062-A8BF-ECA4D32E7600}"/>
              </a:ext>
            </a:extLst>
          </p:cNvPr>
          <p:cNvSpPr>
            <a:spLocks noGrp="1"/>
          </p:cNvSpPr>
          <p:nvPr>
            <p:ph type="title"/>
          </p:nvPr>
        </p:nvSpPr>
        <p:spPr>
          <a:xfrm>
            <a:off x="588263" y="457200"/>
            <a:ext cx="11018520" cy="553998"/>
          </a:xfrm>
        </p:spPr>
        <p:txBody>
          <a:bodyPr/>
          <a:lstStyle/>
          <a:p>
            <a:r>
              <a:rPr lang="en-US" dirty="0"/>
              <a:t>Instruction set evolution</a:t>
            </a:r>
          </a:p>
        </p:txBody>
      </p:sp>
      <p:graphicFrame>
        <p:nvGraphicFramePr>
          <p:cNvPr id="6" name="Table 5">
            <a:extLst>
              <a:ext uri="{FF2B5EF4-FFF2-40B4-BE49-F238E27FC236}">
                <a16:creationId xmlns:a16="http://schemas.microsoft.com/office/drawing/2014/main" id="{55464FFA-8C14-4189-BB19-384341492538}"/>
              </a:ext>
            </a:extLst>
          </p:cNvPr>
          <p:cNvGraphicFramePr>
            <a:graphicFrameLocks noGrp="1"/>
          </p:cNvGraphicFramePr>
          <p:nvPr>
            <p:extLst>
              <p:ext uri="{D42A27DB-BD31-4B8C-83A1-F6EECF244321}">
                <p14:modId xmlns:p14="http://schemas.microsoft.com/office/powerpoint/2010/main" val="3612269461"/>
              </p:ext>
            </p:extLst>
          </p:nvPr>
        </p:nvGraphicFramePr>
        <p:xfrm>
          <a:off x="563880" y="1435100"/>
          <a:ext cx="11064240" cy="3013561"/>
        </p:xfrm>
        <a:graphic>
          <a:graphicData uri="http://schemas.openxmlformats.org/drawingml/2006/table">
            <a:tbl>
              <a:tblPr firstRow="1" bandRow="1"/>
              <a:tblGrid>
                <a:gridCol w="457200">
                  <a:extLst>
                    <a:ext uri="{9D8B030D-6E8A-4147-A177-3AD203B41FA5}">
                      <a16:colId xmlns:a16="http://schemas.microsoft.com/office/drawing/2014/main" val="2759510882"/>
                    </a:ext>
                  </a:extLst>
                </a:gridCol>
                <a:gridCol w="640080">
                  <a:extLst>
                    <a:ext uri="{9D8B030D-6E8A-4147-A177-3AD203B41FA5}">
                      <a16:colId xmlns:a16="http://schemas.microsoft.com/office/drawing/2014/main" val="2607356304"/>
                    </a:ext>
                  </a:extLst>
                </a:gridCol>
                <a:gridCol w="1371600">
                  <a:extLst>
                    <a:ext uri="{9D8B030D-6E8A-4147-A177-3AD203B41FA5}">
                      <a16:colId xmlns:a16="http://schemas.microsoft.com/office/drawing/2014/main" val="132980519"/>
                    </a:ext>
                  </a:extLst>
                </a:gridCol>
                <a:gridCol w="1188720">
                  <a:extLst>
                    <a:ext uri="{9D8B030D-6E8A-4147-A177-3AD203B41FA5}">
                      <a16:colId xmlns:a16="http://schemas.microsoft.com/office/drawing/2014/main" val="4209078099"/>
                    </a:ext>
                  </a:extLst>
                </a:gridCol>
                <a:gridCol w="1554480">
                  <a:extLst>
                    <a:ext uri="{9D8B030D-6E8A-4147-A177-3AD203B41FA5}">
                      <a16:colId xmlns:a16="http://schemas.microsoft.com/office/drawing/2014/main" val="3404447580"/>
                    </a:ext>
                  </a:extLst>
                </a:gridCol>
                <a:gridCol w="182880">
                  <a:extLst>
                    <a:ext uri="{9D8B030D-6E8A-4147-A177-3AD203B41FA5}">
                      <a16:colId xmlns:a16="http://schemas.microsoft.com/office/drawing/2014/main" val="2274743563"/>
                    </a:ext>
                  </a:extLst>
                </a:gridCol>
                <a:gridCol w="182880">
                  <a:extLst>
                    <a:ext uri="{9D8B030D-6E8A-4147-A177-3AD203B41FA5}">
                      <a16:colId xmlns:a16="http://schemas.microsoft.com/office/drawing/2014/main" val="2409063443"/>
                    </a:ext>
                  </a:extLst>
                </a:gridCol>
                <a:gridCol w="182880">
                  <a:extLst>
                    <a:ext uri="{9D8B030D-6E8A-4147-A177-3AD203B41FA5}">
                      <a16:colId xmlns:a16="http://schemas.microsoft.com/office/drawing/2014/main" val="3482779337"/>
                    </a:ext>
                  </a:extLst>
                </a:gridCol>
                <a:gridCol w="182880">
                  <a:extLst>
                    <a:ext uri="{9D8B030D-6E8A-4147-A177-3AD203B41FA5}">
                      <a16:colId xmlns:a16="http://schemas.microsoft.com/office/drawing/2014/main" val="3680783002"/>
                    </a:ext>
                  </a:extLst>
                </a:gridCol>
                <a:gridCol w="182880">
                  <a:extLst>
                    <a:ext uri="{9D8B030D-6E8A-4147-A177-3AD203B41FA5}">
                      <a16:colId xmlns:a16="http://schemas.microsoft.com/office/drawing/2014/main" val="3590070905"/>
                    </a:ext>
                  </a:extLst>
                </a:gridCol>
                <a:gridCol w="182880">
                  <a:extLst>
                    <a:ext uri="{9D8B030D-6E8A-4147-A177-3AD203B41FA5}">
                      <a16:colId xmlns:a16="http://schemas.microsoft.com/office/drawing/2014/main" val="2703022401"/>
                    </a:ext>
                  </a:extLst>
                </a:gridCol>
                <a:gridCol w="182880">
                  <a:extLst>
                    <a:ext uri="{9D8B030D-6E8A-4147-A177-3AD203B41FA5}">
                      <a16:colId xmlns:a16="http://schemas.microsoft.com/office/drawing/2014/main" val="404618057"/>
                    </a:ext>
                  </a:extLst>
                </a:gridCol>
                <a:gridCol w="182880">
                  <a:extLst>
                    <a:ext uri="{9D8B030D-6E8A-4147-A177-3AD203B41FA5}">
                      <a16:colId xmlns:a16="http://schemas.microsoft.com/office/drawing/2014/main" val="4032793728"/>
                    </a:ext>
                  </a:extLst>
                </a:gridCol>
                <a:gridCol w="182880">
                  <a:extLst>
                    <a:ext uri="{9D8B030D-6E8A-4147-A177-3AD203B41FA5}">
                      <a16:colId xmlns:a16="http://schemas.microsoft.com/office/drawing/2014/main" val="1340154600"/>
                    </a:ext>
                  </a:extLst>
                </a:gridCol>
                <a:gridCol w="182880">
                  <a:extLst>
                    <a:ext uri="{9D8B030D-6E8A-4147-A177-3AD203B41FA5}">
                      <a16:colId xmlns:a16="http://schemas.microsoft.com/office/drawing/2014/main" val="3257290026"/>
                    </a:ext>
                  </a:extLst>
                </a:gridCol>
                <a:gridCol w="182880">
                  <a:extLst>
                    <a:ext uri="{9D8B030D-6E8A-4147-A177-3AD203B41FA5}">
                      <a16:colId xmlns:a16="http://schemas.microsoft.com/office/drawing/2014/main" val="2475204568"/>
                    </a:ext>
                  </a:extLst>
                </a:gridCol>
                <a:gridCol w="182880">
                  <a:extLst>
                    <a:ext uri="{9D8B030D-6E8A-4147-A177-3AD203B41FA5}">
                      <a16:colId xmlns:a16="http://schemas.microsoft.com/office/drawing/2014/main" val="2557352435"/>
                    </a:ext>
                  </a:extLst>
                </a:gridCol>
                <a:gridCol w="182880">
                  <a:extLst>
                    <a:ext uri="{9D8B030D-6E8A-4147-A177-3AD203B41FA5}">
                      <a16:colId xmlns:a16="http://schemas.microsoft.com/office/drawing/2014/main" val="1587856001"/>
                    </a:ext>
                  </a:extLst>
                </a:gridCol>
                <a:gridCol w="182880">
                  <a:extLst>
                    <a:ext uri="{9D8B030D-6E8A-4147-A177-3AD203B41FA5}">
                      <a16:colId xmlns:a16="http://schemas.microsoft.com/office/drawing/2014/main" val="3719377240"/>
                    </a:ext>
                  </a:extLst>
                </a:gridCol>
                <a:gridCol w="182880">
                  <a:extLst>
                    <a:ext uri="{9D8B030D-6E8A-4147-A177-3AD203B41FA5}">
                      <a16:colId xmlns:a16="http://schemas.microsoft.com/office/drawing/2014/main" val="1677094199"/>
                    </a:ext>
                  </a:extLst>
                </a:gridCol>
                <a:gridCol w="182880">
                  <a:extLst>
                    <a:ext uri="{9D8B030D-6E8A-4147-A177-3AD203B41FA5}">
                      <a16:colId xmlns:a16="http://schemas.microsoft.com/office/drawing/2014/main" val="442936821"/>
                    </a:ext>
                  </a:extLst>
                </a:gridCol>
                <a:gridCol w="182880">
                  <a:extLst>
                    <a:ext uri="{9D8B030D-6E8A-4147-A177-3AD203B41FA5}">
                      <a16:colId xmlns:a16="http://schemas.microsoft.com/office/drawing/2014/main" val="4193718640"/>
                    </a:ext>
                  </a:extLst>
                </a:gridCol>
                <a:gridCol w="182880">
                  <a:extLst>
                    <a:ext uri="{9D8B030D-6E8A-4147-A177-3AD203B41FA5}">
                      <a16:colId xmlns:a16="http://schemas.microsoft.com/office/drawing/2014/main" val="1162708712"/>
                    </a:ext>
                  </a:extLst>
                </a:gridCol>
                <a:gridCol w="182880">
                  <a:extLst>
                    <a:ext uri="{9D8B030D-6E8A-4147-A177-3AD203B41FA5}">
                      <a16:colId xmlns:a16="http://schemas.microsoft.com/office/drawing/2014/main" val="2758907744"/>
                    </a:ext>
                  </a:extLst>
                </a:gridCol>
                <a:gridCol w="182880">
                  <a:extLst>
                    <a:ext uri="{9D8B030D-6E8A-4147-A177-3AD203B41FA5}">
                      <a16:colId xmlns:a16="http://schemas.microsoft.com/office/drawing/2014/main" val="197575638"/>
                    </a:ext>
                  </a:extLst>
                </a:gridCol>
                <a:gridCol w="182880">
                  <a:extLst>
                    <a:ext uri="{9D8B030D-6E8A-4147-A177-3AD203B41FA5}">
                      <a16:colId xmlns:a16="http://schemas.microsoft.com/office/drawing/2014/main" val="3706291212"/>
                    </a:ext>
                  </a:extLst>
                </a:gridCol>
                <a:gridCol w="182880">
                  <a:extLst>
                    <a:ext uri="{9D8B030D-6E8A-4147-A177-3AD203B41FA5}">
                      <a16:colId xmlns:a16="http://schemas.microsoft.com/office/drawing/2014/main" val="2325033397"/>
                    </a:ext>
                  </a:extLst>
                </a:gridCol>
                <a:gridCol w="182880">
                  <a:extLst>
                    <a:ext uri="{9D8B030D-6E8A-4147-A177-3AD203B41FA5}">
                      <a16:colId xmlns:a16="http://schemas.microsoft.com/office/drawing/2014/main" val="989441893"/>
                    </a:ext>
                  </a:extLst>
                </a:gridCol>
                <a:gridCol w="182880">
                  <a:extLst>
                    <a:ext uri="{9D8B030D-6E8A-4147-A177-3AD203B41FA5}">
                      <a16:colId xmlns:a16="http://schemas.microsoft.com/office/drawing/2014/main" val="1442236501"/>
                    </a:ext>
                  </a:extLst>
                </a:gridCol>
                <a:gridCol w="182880">
                  <a:extLst>
                    <a:ext uri="{9D8B030D-6E8A-4147-A177-3AD203B41FA5}">
                      <a16:colId xmlns:a16="http://schemas.microsoft.com/office/drawing/2014/main" val="1599713775"/>
                    </a:ext>
                  </a:extLst>
                </a:gridCol>
                <a:gridCol w="182880">
                  <a:extLst>
                    <a:ext uri="{9D8B030D-6E8A-4147-A177-3AD203B41FA5}">
                      <a16:colId xmlns:a16="http://schemas.microsoft.com/office/drawing/2014/main" val="9757951"/>
                    </a:ext>
                  </a:extLst>
                </a:gridCol>
                <a:gridCol w="182880">
                  <a:extLst>
                    <a:ext uri="{9D8B030D-6E8A-4147-A177-3AD203B41FA5}">
                      <a16:colId xmlns:a16="http://schemas.microsoft.com/office/drawing/2014/main" val="4162375196"/>
                    </a:ext>
                  </a:extLst>
                </a:gridCol>
                <a:gridCol w="182880">
                  <a:extLst>
                    <a:ext uri="{9D8B030D-6E8A-4147-A177-3AD203B41FA5}">
                      <a16:colId xmlns:a16="http://schemas.microsoft.com/office/drawing/2014/main" val="3784652202"/>
                    </a:ext>
                  </a:extLst>
                </a:gridCol>
                <a:gridCol w="182880">
                  <a:extLst>
                    <a:ext uri="{9D8B030D-6E8A-4147-A177-3AD203B41FA5}">
                      <a16:colId xmlns:a16="http://schemas.microsoft.com/office/drawing/2014/main" val="4127573494"/>
                    </a:ext>
                  </a:extLst>
                </a:gridCol>
                <a:gridCol w="182880">
                  <a:extLst>
                    <a:ext uri="{9D8B030D-6E8A-4147-A177-3AD203B41FA5}">
                      <a16:colId xmlns:a16="http://schemas.microsoft.com/office/drawing/2014/main" val="1903282586"/>
                    </a:ext>
                  </a:extLst>
                </a:gridCol>
                <a:gridCol w="182880">
                  <a:extLst>
                    <a:ext uri="{9D8B030D-6E8A-4147-A177-3AD203B41FA5}">
                      <a16:colId xmlns:a16="http://schemas.microsoft.com/office/drawing/2014/main" val="3284989142"/>
                    </a:ext>
                  </a:extLst>
                </a:gridCol>
                <a:gridCol w="182880">
                  <a:extLst>
                    <a:ext uri="{9D8B030D-6E8A-4147-A177-3AD203B41FA5}">
                      <a16:colId xmlns:a16="http://schemas.microsoft.com/office/drawing/2014/main" val="2072573747"/>
                    </a:ext>
                  </a:extLst>
                </a:gridCol>
              </a:tblGrid>
              <a:tr h="1184761">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YEAR</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FAMILY</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PRODUCT FAMILY</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ARCHITECTURE</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1" i="0" u="none" strike="noStrike" dirty="0">
                          <a:solidFill>
                            <a:schemeClr val="tx1"/>
                          </a:solidFill>
                          <a:effectLst/>
                          <a:latin typeface="+mn-lt"/>
                        </a:rPr>
                        <a:t>EXAMPLE PRODUCT</a:t>
                      </a:r>
                    </a:p>
                  </a:txBody>
                  <a:tcPr marL="9144" marR="4840" marT="91440" marB="9144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VAES</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VPCLMUL</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a:solidFill>
                            <a:schemeClr val="tx1"/>
                          </a:solidFill>
                          <a:effectLst/>
                          <a:latin typeface="+mn-lt"/>
                        </a:rPr>
                        <a:t>CLWB</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ADX</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CLFLUSHOPT</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a:solidFill>
                            <a:schemeClr val="tx1"/>
                          </a:solidFill>
                          <a:effectLst/>
                          <a:latin typeface="+mn-lt"/>
                        </a:rPr>
                        <a:t>RDSEED</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SHA</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a:solidFill>
                            <a:schemeClr val="tx1"/>
                          </a:solidFill>
                          <a:effectLst/>
                          <a:latin typeface="+mn-lt"/>
                        </a:rPr>
                        <a:t>SMAP</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XGETBV</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a:solidFill>
                            <a:schemeClr val="tx1"/>
                          </a:solidFill>
                          <a:effectLst/>
                          <a:latin typeface="+mn-lt"/>
                        </a:rPr>
                        <a:t>XSAVEC</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XSAVES</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AVX2</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BMI2</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MOVBE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RDRND</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SMEP</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FSGSBASE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XSAVEOPT</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BMI</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FMA</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F16C</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AES</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AVX</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OSXSAVE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PCLMUL</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SSE4.1</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SSE4.2</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XSAVE</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chemeClr val="tx1"/>
                          </a:solidFill>
                          <a:effectLst/>
                          <a:latin typeface="+mn-lt"/>
                        </a:rPr>
                        <a:t>SSSE3</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rgbClr val="00B050"/>
                          </a:solidFill>
                          <a:effectLst/>
                          <a:latin typeface="+mn-lt"/>
                        </a:rPr>
                        <a:t>MONITORX</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rgbClr val="00B050"/>
                          </a:solidFill>
                          <a:effectLst/>
                          <a:latin typeface="+mn-lt"/>
                        </a:rPr>
                        <a:t>CLZERO</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l" rtl="0" fontAlgn="b"/>
                      <a:r>
                        <a:rPr lang="en-US" sz="1200" b="1" i="0" u="none" strike="noStrike" dirty="0">
                          <a:solidFill>
                            <a:srgbClr val="00B050"/>
                          </a:solidFill>
                          <a:effectLst/>
                          <a:latin typeface="+mn-lt"/>
                        </a:rPr>
                        <a:t>WBNOINVD</a:t>
                      </a:r>
                    </a:p>
                  </a:txBody>
                  <a:tcPr marL="9144" marR="4840" marT="91440" marB="91440" vert="vert270" anchor="b">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142042"/>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2020</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19h</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“Vermeer”</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“Zen 3”</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9 5950X</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highlight>
                            <a:srgbClr val="FFFF00"/>
                          </a:highligh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highlight>
                            <a:srgbClr val="FFFF00"/>
                          </a:highligh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a:noFill/>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540071522"/>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2019</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17h</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“Matisse”</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“Zen 2”</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9 3950X</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70679312"/>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2018</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17h</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”Pinnacle Ridge”</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“Zen+”</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7 2700X</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511013343"/>
                  </a:ext>
                </a:extLst>
              </a:tr>
              <a:tr h="216462">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2017</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17h</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“Summit Ridge”</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“Zen”</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Ryzen™ 7 1800X</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93629569"/>
                  </a:ext>
                </a:extLst>
              </a:tr>
              <a:tr h="208433">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2013</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16h</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“Kabini”</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“Jaguar”</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A6-1450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1</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tc>
                  <a:txBody>
                    <a:bodyPr/>
                    <a:lstStyle>
                      <a:lvl1pPr marL="0" algn="l" defTabSz="932742" rtl="0" eaLnBrk="1" latinLnBrk="0" hangingPunct="1">
                        <a:defRPr sz="1800" kern="1200">
                          <a:solidFill>
                            <a:schemeClr val="tx1"/>
                          </a:solidFill>
                          <a:latin typeface="Arial" panose="020B0604020202020204"/>
                        </a:defRPr>
                      </a:lvl1pPr>
                      <a:lvl2pPr marL="466371" algn="l" defTabSz="932742" rtl="0" eaLnBrk="1" latinLnBrk="0" hangingPunct="1">
                        <a:defRPr sz="1800" kern="1200">
                          <a:solidFill>
                            <a:schemeClr val="tx1"/>
                          </a:solidFill>
                          <a:latin typeface="Arial" panose="020B0604020202020204"/>
                        </a:defRPr>
                      </a:lvl2pPr>
                      <a:lvl3pPr marL="932742" algn="l" defTabSz="932742" rtl="0" eaLnBrk="1" latinLnBrk="0" hangingPunct="1">
                        <a:defRPr sz="1800" kern="1200">
                          <a:solidFill>
                            <a:schemeClr val="tx1"/>
                          </a:solidFill>
                          <a:latin typeface="Arial" panose="020B0604020202020204"/>
                        </a:defRPr>
                      </a:lvl3pPr>
                      <a:lvl4pPr marL="1399113" algn="l" defTabSz="932742" rtl="0" eaLnBrk="1" latinLnBrk="0" hangingPunct="1">
                        <a:defRPr sz="1800" kern="1200">
                          <a:solidFill>
                            <a:schemeClr val="tx1"/>
                          </a:solidFill>
                          <a:latin typeface="Arial" panose="020B0604020202020204"/>
                        </a:defRPr>
                      </a:lvl4pPr>
                      <a:lvl5pPr marL="1865484" algn="l" defTabSz="932742" rtl="0" eaLnBrk="1" latinLnBrk="0" hangingPunct="1">
                        <a:defRPr sz="1800" kern="1200">
                          <a:solidFill>
                            <a:schemeClr val="tx1"/>
                          </a:solidFill>
                          <a:latin typeface="Arial" panose="020B0604020202020204"/>
                        </a:defRPr>
                      </a:lvl5pPr>
                      <a:lvl6pPr marL="2331856" algn="l" defTabSz="932742" rtl="0" eaLnBrk="1" latinLnBrk="0" hangingPunct="1">
                        <a:defRPr sz="1800" kern="1200">
                          <a:solidFill>
                            <a:schemeClr val="tx1"/>
                          </a:solidFill>
                          <a:latin typeface="Arial" panose="020B0604020202020204"/>
                        </a:defRPr>
                      </a:lvl6pPr>
                      <a:lvl7pPr marL="2798226" algn="l" defTabSz="932742" rtl="0" eaLnBrk="1" latinLnBrk="0" hangingPunct="1">
                        <a:defRPr sz="1800" kern="1200">
                          <a:solidFill>
                            <a:schemeClr val="tx1"/>
                          </a:solidFill>
                          <a:latin typeface="Arial" panose="020B0604020202020204"/>
                        </a:defRPr>
                      </a:lvl7pPr>
                      <a:lvl8pPr marL="3264597" algn="l" defTabSz="932742" rtl="0" eaLnBrk="1" latinLnBrk="0" hangingPunct="1">
                        <a:defRPr sz="1800" kern="1200">
                          <a:solidFill>
                            <a:schemeClr val="tx1"/>
                          </a:solidFill>
                          <a:latin typeface="Arial" panose="020B0604020202020204"/>
                        </a:defRPr>
                      </a:lvl8pPr>
                      <a:lvl9pPr marL="3730969" algn="l" defTabSz="932742" rtl="0" eaLnBrk="1" latinLnBrk="0" hangingPunct="1">
                        <a:defRPr sz="1800" kern="1200">
                          <a:solidFill>
                            <a:schemeClr val="tx1"/>
                          </a:solidFill>
                          <a:latin typeface="Arial" panose="020B0604020202020204"/>
                        </a:defRPr>
                      </a:lvl9pPr>
                    </a:lstStyle>
                    <a:p>
                      <a:pPr algn="ctr" rtl="0" fontAlgn="b"/>
                      <a:r>
                        <a:rPr lang="en-US" sz="1200" b="0" i="0" u="none" strike="noStrike" dirty="0">
                          <a:solidFill>
                            <a:srgbClr val="000000"/>
                          </a:solidFill>
                          <a:effectLst/>
                          <a:latin typeface="+mn-lt"/>
                        </a:rPr>
                        <a:t>0</a:t>
                      </a:r>
                    </a:p>
                  </a:txBody>
                  <a:tcPr marL="9144" marR="4840" marT="91440" marB="91440" anchor="b">
                    <a:lnL>
                      <a:noFill/>
                    </a:lnL>
                    <a:lnR>
                      <a:noFill/>
                    </a:lnR>
                    <a:lnT w="28575" cap="flat" cmpd="sng" algn="ctr">
                      <a:solidFill>
                        <a:schemeClr val="bg2"/>
                      </a:solidFill>
                      <a:prstDash val="solid"/>
                      <a:round/>
                      <a:headEnd type="none" w="med" len="med"/>
                      <a:tailEnd type="none" w="med" len="med"/>
                    </a:lnT>
                    <a:lnB>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310031700"/>
                  </a:ext>
                </a:extLst>
              </a:tr>
            </a:tbl>
          </a:graphicData>
        </a:graphic>
      </p:graphicFrame>
      <p:sp>
        <p:nvSpPr>
          <p:cNvPr id="3" name="Content Placeholder 2">
            <a:extLst>
              <a:ext uri="{FF2B5EF4-FFF2-40B4-BE49-F238E27FC236}">
                <a16:creationId xmlns:a16="http://schemas.microsoft.com/office/drawing/2014/main" id="{6E8CDBF3-F7A0-4384-B0E5-580B60CD22F1}"/>
              </a:ext>
            </a:extLst>
          </p:cNvPr>
          <p:cNvSpPr>
            <a:spLocks noGrp="1"/>
          </p:cNvSpPr>
          <p:nvPr>
            <p:ph sz="quarter" idx="10"/>
          </p:nvPr>
        </p:nvSpPr>
        <p:spPr>
          <a:xfrm>
            <a:off x="584200" y="4751060"/>
            <a:ext cx="11018838" cy="769441"/>
          </a:xfrm>
        </p:spPr>
        <p:txBody>
          <a:bodyPr anchor="t" anchorCtr="0"/>
          <a:lstStyle/>
          <a:p>
            <a:pPr marL="0" indent="0">
              <a:spcBef>
                <a:spcPts val="1200"/>
              </a:spcBef>
              <a:buNone/>
            </a:pPr>
            <a:r>
              <a:rPr lang="en-US" sz="2000" dirty="0"/>
              <a:t>“Zen 3” added VAES and VPCLMUL instructions.</a:t>
            </a:r>
          </a:p>
          <a:p>
            <a:pPr marL="0" indent="0">
              <a:spcBef>
                <a:spcPts val="1200"/>
              </a:spcBef>
              <a:buNone/>
            </a:pPr>
            <a:r>
              <a:rPr lang="en-US" sz="2000" dirty="0"/>
              <a:t>“Zen 3” reduced the latency of PEXT and PDEP instructions to only 3 cycles.</a:t>
            </a:r>
          </a:p>
        </p:txBody>
      </p:sp>
    </p:spTree>
    <p:extLst>
      <p:ext uri="{BB962C8B-B14F-4D97-AF65-F5344CB8AC3E}">
        <p14:creationId xmlns:p14="http://schemas.microsoft.com/office/powerpoint/2010/main" val="275017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41E10-A89F-478D-8503-79FE14F97C1F}"/>
              </a:ext>
            </a:extLst>
          </p:cNvPr>
          <p:cNvSpPr>
            <a:spLocks noGrp="1"/>
          </p:cNvSpPr>
          <p:nvPr>
            <p:ph type="title"/>
          </p:nvPr>
        </p:nvSpPr>
        <p:spPr>
          <a:xfrm>
            <a:off x="588263" y="457200"/>
            <a:ext cx="11018520" cy="553998"/>
          </a:xfrm>
        </p:spPr>
        <p:txBody>
          <a:bodyPr/>
          <a:lstStyle/>
          <a:p>
            <a:r>
              <a:rPr lang="en-US" dirty="0"/>
              <a:t>“Vermeer” 16-core processor</a:t>
            </a:r>
          </a:p>
        </p:txBody>
      </p:sp>
      <p:sp>
        <p:nvSpPr>
          <p:cNvPr id="3" name="Content Placeholder 2">
            <a:extLst>
              <a:ext uri="{FF2B5EF4-FFF2-40B4-BE49-F238E27FC236}">
                <a16:creationId xmlns:a16="http://schemas.microsoft.com/office/drawing/2014/main" id="{C4B3C512-7F35-4771-9B70-272FB2A6383E}"/>
              </a:ext>
            </a:extLst>
          </p:cNvPr>
          <p:cNvSpPr>
            <a:spLocks noGrp="1"/>
          </p:cNvSpPr>
          <p:nvPr>
            <p:ph sz="quarter" idx="10"/>
          </p:nvPr>
        </p:nvSpPr>
        <p:spPr>
          <a:xfrm>
            <a:off x="584200" y="4745297"/>
            <a:ext cx="11018838" cy="605294"/>
          </a:xfrm>
        </p:spPr>
        <p:txBody>
          <a:bodyPr anchor="t" anchorCtr="0"/>
          <a:lstStyle/>
          <a:p>
            <a:pPr marL="0" indent="0">
              <a:buNone/>
            </a:pPr>
            <a:r>
              <a:rPr lang="en-US" sz="1800" dirty="0"/>
              <a:t>AMD Ryzen™ 9 5950X, 105W TDP, 16 Cores, 32 Threads, up to 4.9 GHz max boost clock, 3.4 GHz base clock.</a:t>
            </a:r>
          </a:p>
          <a:p>
            <a:pPr marL="210312" indent="-210312">
              <a:spcBef>
                <a:spcPts val="432"/>
              </a:spcBef>
            </a:pPr>
            <a:r>
              <a:rPr lang="en-US" sz="1800" dirty="0"/>
              <a:t>Two Core Complex Die (CCD). Each CCD has one 32M L3 Cache Cluster</a:t>
            </a:r>
          </a:p>
        </p:txBody>
      </p:sp>
      <p:grpSp>
        <p:nvGrpSpPr>
          <p:cNvPr id="4" name="Group 3" descr="AMD Ryzen &quot;Vermeer&quot;">
            <a:extLst>
              <a:ext uri="{FF2B5EF4-FFF2-40B4-BE49-F238E27FC236}">
                <a16:creationId xmlns:a16="http://schemas.microsoft.com/office/drawing/2014/main" id="{75D9A76A-9510-4E20-98BB-FEE50635D6F1}"/>
              </a:ext>
            </a:extLst>
          </p:cNvPr>
          <p:cNvGrpSpPr>
            <a:grpSpLocks noChangeAspect="1"/>
          </p:cNvGrpSpPr>
          <p:nvPr/>
        </p:nvGrpSpPr>
        <p:grpSpPr>
          <a:xfrm>
            <a:off x="10804784" y="459663"/>
            <a:ext cx="825452" cy="822960"/>
            <a:chOff x="10763839" y="446015"/>
            <a:chExt cx="1045573" cy="1042416"/>
          </a:xfrm>
        </p:grpSpPr>
        <p:pic>
          <p:nvPicPr>
            <p:cNvPr id="5" name="Picture 4">
              <a:extLst>
                <a:ext uri="{FF2B5EF4-FFF2-40B4-BE49-F238E27FC236}">
                  <a16:creationId xmlns:a16="http://schemas.microsoft.com/office/drawing/2014/main" id="{AA18B47F-6D83-44AD-BBFB-03FAB0DA908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763839" y="446015"/>
              <a:ext cx="1045573" cy="1042416"/>
            </a:xfrm>
            <a:prstGeom prst="rect">
              <a:avLst/>
            </a:prstGeom>
          </p:spPr>
        </p:pic>
        <p:sp>
          <p:nvSpPr>
            <p:cNvPr id="6" name="Rectangle 5">
              <a:extLst>
                <a:ext uri="{FF2B5EF4-FFF2-40B4-BE49-F238E27FC236}">
                  <a16:creationId xmlns:a16="http://schemas.microsoft.com/office/drawing/2014/main" id="{EA2AA5F3-4A3C-4D80-8176-A0DAE7E9BDDF}"/>
                </a:ext>
              </a:extLst>
            </p:cNvPr>
            <p:cNvSpPr/>
            <p:nvPr/>
          </p:nvSpPr>
          <p:spPr>
            <a:xfrm>
              <a:off x="10978116" y="685800"/>
              <a:ext cx="287079" cy="194205"/>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rtlCol="0" anchor="ctr"/>
            <a:lstStyle/>
            <a:p>
              <a:pPr algn="ctr"/>
              <a:r>
                <a:rPr lang="en-US" sz="700"/>
                <a:t>CCD</a:t>
              </a:r>
            </a:p>
          </p:txBody>
        </p:sp>
        <p:sp>
          <p:nvSpPr>
            <p:cNvPr id="7" name="Rectangle 6">
              <a:extLst>
                <a:ext uri="{FF2B5EF4-FFF2-40B4-BE49-F238E27FC236}">
                  <a16:creationId xmlns:a16="http://schemas.microsoft.com/office/drawing/2014/main" id="{5A1D1E17-8418-4A6C-90E2-25F8214B99D0}"/>
                </a:ext>
              </a:extLst>
            </p:cNvPr>
            <p:cNvSpPr/>
            <p:nvPr/>
          </p:nvSpPr>
          <p:spPr>
            <a:xfrm>
              <a:off x="11282916" y="685800"/>
              <a:ext cx="287079" cy="194205"/>
            </a:xfrm>
            <a:prstGeom prst="rect">
              <a:avLst/>
            </a:prstGeom>
            <a:solidFill>
              <a:srgbClr val="8974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rtlCol="0" anchor="ctr"/>
            <a:lstStyle/>
            <a:p>
              <a:pPr algn="ctr"/>
              <a:r>
                <a:rPr lang="en-US" sz="700"/>
                <a:t>CCD</a:t>
              </a:r>
              <a:endParaRPr lang="en-US" sz="600"/>
            </a:p>
          </p:txBody>
        </p:sp>
        <p:sp>
          <p:nvSpPr>
            <p:cNvPr id="8" name="Rectangle 7">
              <a:extLst>
                <a:ext uri="{FF2B5EF4-FFF2-40B4-BE49-F238E27FC236}">
                  <a16:creationId xmlns:a16="http://schemas.microsoft.com/office/drawing/2014/main" id="{CB1425BA-DEF1-4BCE-B26A-A658B64317D8}"/>
                </a:ext>
              </a:extLst>
            </p:cNvPr>
            <p:cNvSpPr/>
            <p:nvPr/>
          </p:nvSpPr>
          <p:spPr>
            <a:xfrm>
              <a:off x="11112833" y="987552"/>
              <a:ext cx="343748" cy="269918"/>
            </a:xfrm>
            <a:prstGeom prst="rect">
              <a:avLst/>
            </a:prstGeom>
            <a:solidFill>
              <a:srgbClr val="007C9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45720" rIns="45720" rtlCol="0" anchor="ctr"/>
            <a:lstStyle/>
            <a:p>
              <a:pPr algn="ctr"/>
              <a:r>
                <a:rPr lang="en-US" sz="700" dirty="0"/>
                <a:t>IOD</a:t>
              </a:r>
            </a:p>
          </p:txBody>
        </p:sp>
      </p:grpSp>
      <p:sp>
        <p:nvSpPr>
          <p:cNvPr id="75" name="Flowchart: Process 74">
            <a:extLst>
              <a:ext uri="{FF2B5EF4-FFF2-40B4-BE49-F238E27FC236}">
                <a16:creationId xmlns:a16="http://schemas.microsoft.com/office/drawing/2014/main" id="{AF0EA2C2-3C68-4A1F-AA99-B4EC8C779E56}"/>
              </a:ext>
              <a:ext uri="{C183D7F6-B498-43B3-948B-1728B52AA6E4}">
                <adec:decorative xmlns:adec="http://schemas.microsoft.com/office/drawing/2017/decorative" val="1"/>
              </a:ext>
            </a:extLst>
          </p:cNvPr>
          <p:cNvSpPr/>
          <p:nvPr/>
        </p:nvSpPr>
        <p:spPr>
          <a:xfrm>
            <a:off x="748673" y="1592319"/>
            <a:ext cx="5905216"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76" name="Flowchart: Process 75">
            <a:extLst>
              <a:ext uri="{FF2B5EF4-FFF2-40B4-BE49-F238E27FC236}">
                <a16:creationId xmlns:a16="http://schemas.microsoft.com/office/drawing/2014/main" id="{4606770A-AB50-49D2-8242-3DBAEA4E6FF4}"/>
              </a:ext>
              <a:ext uri="{C183D7F6-B498-43B3-948B-1728B52AA6E4}">
                <adec:decorative xmlns:adec="http://schemas.microsoft.com/office/drawing/2017/decorative" val="1"/>
              </a:ext>
            </a:extLst>
          </p:cNvPr>
          <p:cNvSpPr/>
          <p:nvPr/>
        </p:nvSpPr>
        <p:spPr>
          <a:xfrm>
            <a:off x="6771936" y="1453256"/>
            <a:ext cx="4752227"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77" name="Flowchart: Process 76">
            <a:extLst>
              <a:ext uri="{FF2B5EF4-FFF2-40B4-BE49-F238E27FC236}">
                <a16:creationId xmlns:a16="http://schemas.microsoft.com/office/drawing/2014/main" id="{FA52B5ED-5B68-4E96-8A3D-9C055055498C}"/>
              </a:ext>
              <a:ext uri="{C183D7F6-B498-43B3-948B-1728B52AA6E4}">
                <adec:decorative xmlns:adec="http://schemas.microsoft.com/office/drawing/2017/decorative" val="1"/>
              </a:ext>
            </a:extLst>
          </p:cNvPr>
          <p:cNvSpPr/>
          <p:nvPr/>
        </p:nvSpPr>
        <p:spPr>
          <a:xfrm>
            <a:off x="606929" y="1450575"/>
            <a:ext cx="5905216" cy="3047495"/>
          </a:xfrm>
          <a:prstGeom prst="flowChartProcess">
            <a:avLst/>
          </a:prstGeom>
          <a:solidFill>
            <a:srgbClr val="FFFFFF"/>
          </a:solidFill>
          <a:ln w="25400" cap="flat" cmpd="sng" algn="ctr">
            <a:solidFill>
              <a:srgbClr val="9D9FA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78" name="Flowchart: Process 77">
            <a:extLst>
              <a:ext uri="{FF2B5EF4-FFF2-40B4-BE49-F238E27FC236}">
                <a16:creationId xmlns:a16="http://schemas.microsoft.com/office/drawing/2014/main" id="{D503B4BA-B46E-4C5C-A4A7-446F779EF9BC}"/>
              </a:ext>
              <a:ext uri="{C183D7F6-B498-43B3-948B-1728B52AA6E4}">
                <adec:decorative xmlns:adec="http://schemas.microsoft.com/office/drawing/2017/decorative" val="1"/>
              </a:ext>
            </a:extLst>
          </p:cNvPr>
          <p:cNvSpPr/>
          <p:nvPr/>
        </p:nvSpPr>
        <p:spPr>
          <a:xfrm>
            <a:off x="1128663" y="1934543"/>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79" name="Flowchart: Process 78">
            <a:extLst>
              <a:ext uri="{FF2B5EF4-FFF2-40B4-BE49-F238E27FC236}">
                <a16:creationId xmlns:a16="http://schemas.microsoft.com/office/drawing/2014/main" id="{16987038-8EF7-42E7-B59F-873893C94AF0}"/>
              </a:ext>
              <a:ext uri="{C183D7F6-B498-43B3-948B-1728B52AA6E4}">
                <adec:decorative xmlns:adec="http://schemas.microsoft.com/office/drawing/2017/decorative" val="1"/>
              </a:ext>
            </a:extLst>
          </p:cNvPr>
          <p:cNvSpPr/>
          <p:nvPr/>
        </p:nvSpPr>
        <p:spPr>
          <a:xfrm>
            <a:off x="735975" y="1576474"/>
            <a:ext cx="5386268" cy="2764006"/>
          </a:xfrm>
          <a:prstGeom prst="flowChartProcess">
            <a:avLst/>
          </a:prstGeom>
          <a:solidFill>
            <a:srgbClr val="FFFFFF"/>
          </a:solidFill>
          <a:ln w="25400" cap="flat" cmpd="sng" algn="ctr">
            <a:solidFill>
              <a:srgbClr val="F26522"/>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0" name="Flowchart: Process 79">
            <a:extLst>
              <a:ext uri="{FF2B5EF4-FFF2-40B4-BE49-F238E27FC236}">
                <a16:creationId xmlns:a16="http://schemas.microsoft.com/office/drawing/2014/main" id="{05CB86CF-0321-43FF-93D4-AF9489AAE89C}"/>
              </a:ext>
              <a:ext uri="{C183D7F6-B498-43B3-948B-1728B52AA6E4}">
                <adec:decorative xmlns:adec="http://schemas.microsoft.com/office/drawing/2017/decorative" val="1"/>
              </a:ext>
            </a:extLst>
          </p:cNvPr>
          <p:cNvSpPr/>
          <p:nvPr/>
        </p:nvSpPr>
        <p:spPr>
          <a:xfrm>
            <a:off x="1344515" y="2149780"/>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1" name="Flowchart: Process 80">
            <a:extLst>
              <a:ext uri="{FF2B5EF4-FFF2-40B4-BE49-F238E27FC236}">
                <a16:creationId xmlns:a16="http://schemas.microsoft.com/office/drawing/2014/main" id="{61BB41AE-90BF-4CDB-BE94-86C3DBFBD317}"/>
              </a:ext>
              <a:ext uri="{C183D7F6-B498-43B3-948B-1728B52AA6E4}">
                <adec:decorative xmlns:adec="http://schemas.microsoft.com/office/drawing/2017/decorative" val="1"/>
              </a:ext>
            </a:extLst>
          </p:cNvPr>
          <p:cNvSpPr/>
          <p:nvPr/>
        </p:nvSpPr>
        <p:spPr>
          <a:xfrm>
            <a:off x="1270407" y="2076287"/>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2" name="Flowchart: Process 81">
            <a:extLst>
              <a:ext uri="{FF2B5EF4-FFF2-40B4-BE49-F238E27FC236}">
                <a16:creationId xmlns:a16="http://schemas.microsoft.com/office/drawing/2014/main" id="{E72970F0-A427-4E20-B156-5EDA81E6269E}"/>
              </a:ext>
              <a:ext uri="{C183D7F6-B498-43B3-948B-1728B52AA6E4}">
                <adec:decorative xmlns:adec="http://schemas.microsoft.com/office/drawing/2017/decorative" val="1"/>
              </a:ext>
            </a:extLst>
          </p:cNvPr>
          <p:cNvSpPr/>
          <p:nvPr/>
        </p:nvSpPr>
        <p:spPr>
          <a:xfrm>
            <a:off x="1192861" y="2008485"/>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3" name="Flowchart: Process 82">
            <a:extLst>
              <a:ext uri="{FF2B5EF4-FFF2-40B4-BE49-F238E27FC236}">
                <a16:creationId xmlns:a16="http://schemas.microsoft.com/office/drawing/2014/main" id="{8821DDB4-35CC-4B50-BAFC-F03343B0C38B}"/>
              </a:ext>
              <a:ext uri="{C183D7F6-B498-43B3-948B-1728B52AA6E4}">
                <adec:decorative xmlns:adec="http://schemas.microsoft.com/office/drawing/2017/decorative" val="1"/>
              </a:ext>
            </a:extLst>
          </p:cNvPr>
          <p:cNvSpPr/>
          <p:nvPr/>
        </p:nvSpPr>
        <p:spPr>
          <a:xfrm>
            <a:off x="1121138" y="1937165"/>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4" name="Flowchart: Process 83">
            <a:extLst>
              <a:ext uri="{FF2B5EF4-FFF2-40B4-BE49-F238E27FC236}">
                <a16:creationId xmlns:a16="http://schemas.microsoft.com/office/drawing/2014/main" id="{CBA32137-82D4-4363-81A4-C7D836454C2C}"/>
              </a:ext>
              <a:ext uri="{C183D7F6-B498-43B3-948B-1728B52AA6E4}">
                <adec:decorative xmlns:adec="http://schemas.microsoft.com/office/drawing/2017/decorative" val="1"/>
              </a:ext>
            </a:extLst>
          </p:cNvPr>
          <p:cNvSpPr/>
          <p:nvPr/>
        </p:nvSpPr>
        <p:spPr>
          <a:xfrm>
            <a:off x="1053039" y="1866417"/>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5" name="Flowchart: Process 84">
            <a:extLst>
              <a:ext uri="{FF2B5EF4-FFF2-40B4-BE49-F238E27FC236}">
                <a16:creationId xmlns:a16="http://schemas.microsoft.com/office/drawing/2014/main" id="{9859D085-FB80-4CAC-9023-99547C8FF9A5}"/>
              </a:ext>
              <a:ext uri="{C183D7F6-B498-43B3-948B-1728B52AA6E4}">
                <adec:decorative xmlns:adec="http://schemas.microsoft.com/office/drawing/2017/decorative" val="1"/>
              </a:ext>
            </a:extLst>
          </p:cNvPr>
          <p:cNvSpPr/>
          <p:nvPr/>
        </p:nvSpPr>
        <p:spPr>
          <a:xfrm>
            <a:off x="986919" y="1792799"/>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6" name="Flowchart: Process 85">
            <a:extLst>
              <a:ext uri="{FF2B5EF4-FFF2-40B4-BE49-F238E27FC236}">
                <a16:creationId xmlns:a16="http://schemas.microsoft.com/office/drawing/2014/main" id="{BA110ECC-8101-4F1A-933C-36105F8CCC6E}"/>
              </a:ext>
              <a:ext uri="{C183D7F6-B498-43B3-948B-1728B52AA6E4}">
                <adec:decorative xmlns:adec="http://schemas.microsoft.com/office/drawing/2017/decorative" val="1"/>
              </a:ext>
            </a:extLst>
          </p:cNvPr>
          <p:cNvSpPr/>
          <p:nvPr/>
        </p:nvSpPr>
        <p:spPr>
          <a:xfrm>
            <a:off x="915922" y="1728497"/>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87" name="Flowchart: Process 86">
            <a:extLst>
              <a:ext uri="{FF2B5EF4-FFF2-40B4-BE49-F238E27FC236}">
                <a16:creationId xmlns:a16="http://schemas.microsoft.com/office/drawing/2014/main" id="{3C34F436-A51B-4714-9398-C66D8EA83933}"/>
              </a:ext>
              <a:ext uri="{C183D7F6-B498-43B3-948B-1728B52AA6E4}">
                <adec:decorative xmlns:adec="http://schemas.microsoft.com/office/drawing/2017/decorative" val="1"/>
              </a:ext>
            </a:extLst>
          </p:cNvPr>
          <p:cNvSpPr/>
          <p:nvPr/>
        </p:nvSpPr>
        <p:spPr>
          <a:xfrm>
            <a:off x="6901152" y="1576474"/>
            <a:ext cx="850463" cy="2764006"/>
          </a:xfrm>
          <a:prstGeom prst="flowChartProcess">
            <a:avLst/>
          </a:prstGeom>
          <a:solidFill>
            <a:srgbClr val="007C97"/>
          </a:solidFill>
          <a:ln w="25400" cap="flat" cmpd="sng" algn="ctr">
            <a:noFill/>
            <a:prstDash val="solid"/>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Data Fabric</a:t>
            </a:r>
          </a:p>
        </p:txBody>
      </p:sp>
      <p:sp>
        <p:nvSpPr>
          <p:cNvPr id="88" name="Flowchart: Process 87">
            <a:extLst>
              <a:ext uri="{FF2B5EF4-FFF2-40B4-BE49-F238E27FC236}">
                <a16:creationId xmlns:a16="http://schemas.microsoft.com/office/drawing/2014/main" id="{4E4F6F63-E193-4360-93ED-0672DD4EC252}"/>
              </a:ext>
              <a:ext uri="{C183D7F6-B498-43B3-948B-1728B52AA6E4}">
                <adec:decorative xmlns:adec="http://schemas.microsoft.com/office/drawing/2017/decorative" val="1"/>
              </a:ext>
            </a:extLst>
          </p:cNvPr>
          <p:cNvSpPr/>
          <p:nvPr/>
        </p:nvSpPr>
        <p:spPr>
          <a:xfrm>
            <a:off x="5197302" y="1651055"/>
            <a:ext cx="850463" cy="2476809"/>
          </a:xfrm>
          <a:prstGeom prst="flowChartProcess">
            <a:avLst/>
          </a:prstGeom>
          <a:solidFill>
            <a:srgbClr val="F26522"/>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32M L3</a:t>
            </a:r>
          </a:p>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I+D Cache 16-way</a:t>
            </a:r>
          </a:p>
        </p:txBody>
      </p:sp>
      <p:sp>
        <p:nvSpPr>
          <p:cNvPr id="89" name="TextBox 88">
            <a:extLst>
              <a:ext uri="{FF2B5EF4-FFF2-40B4-BE49-F238E27FC236}">
                <a16:creationId xmlns:a16="http://schemas.microsoft.com/office/drawing/2014/main" id="{6366F980-7CEE-43C2-8B69-BD8D35259608}"/>
              </a:ext>
              <a:ext uri="{C183D7F6-B498-43B3-948B-1728B52AA6E4}">
                <adec:decorative xmlns:adec="http://schemas.microsoft.com/office/drawing/2017/decorative" val="1"/>
              </a:ext>
            </a:extLst>
          </p:cNvPr>
          <p:cNvSpPr txBox="1"/>
          <p:nvPr/>
        </p:nvSpPr>
        <p:spPr>
          <a:xfrm>
            <a:off x="6050908" y="2496654"/>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16B/cycle W</a:t>
            </a:r>
          </a:p>
        </p:txBody>
      </p:sp>
      <p:sp>
        <p:nvSpPr>
          <p:cNvPr id="90" name="Flowchart: Process 89">
            <a:extLst>
              <a:ext uri="{FF2B5EF4-FFF2-40B4-BE49-F238E27FC236}">
                <a16:creationId xmlns:a16="http://schemas.microsoft.com/office/drawing/2014/main" id="{D2823E61-D199-4601-AF52-DBA3D484BB6D}"/>
              </a:ext>
              <a:ext uri="{C183D7F6-B498-43B3-948B-1728B52AA6E4}">
                <adec:decorative xmlns:adec="http://schemas.microsoft.com/office/drawing/2017/decorative" val="1"/>
              </a:ext>
            </a:extLst>
          </p:cNvPr>
          <p:cNvSpPr/>
          <p:nvPr/>
        </p:nvSpPr>
        <p:spPr>
          <a:xfrm>
            <a:off x="845175" y="1651055"/>
            <a:ext cx="3591899" cy="2051577"/>
          </a:xfrm>
          <a:prstGeom prst="flowChartProcess">
            <a:avLst/>
          </a:prstGeom>
          <a:solidFill>
            <a:srgbClr val="FFFFFF"/>
          </a:solidFill>
          <a:ln w="25400" cap="flat" cmpd="sng" algn="ctr">
            <a:solidFill>
              <a:srgbClr val="897450"/>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grpSp>
        <p:nvGrpSpPr>
          <p:cNvPr id="91" name="Group 90">
            <a:extLst>
              <a:ext uri="{FF2B5EF4-FFF2-40B4-BE49-F238E27FC236}">
                <a16:creationId xmlns:a16="http://schemas.microsoft.com/office/drawing/2014/main" id="{DA8C285C-C28F-4990-B735-BBD13BF4ADFC}"/>
              </a:ext>
              <a:ext uri="{C183D7F6-B498-43B3-948B-1728B52AA6E4}">
                <adec:decorative xmlns:adec="http://schemas.microsoft.com/office/drawing/2017/decorative" val="1"/>
              </a:ext>
            </a:extLst>
          </p:cNvPr>
          <p:cNvGrpSpPr/>
          <p:nvPr/>
        </p:nvGrpSpPr>
        <p:grpSpPr>
          <a:xfrm flipH="1">
            <a:off x="4350211" y="2782911"/>
            <a:ext cx="857807" cy="99038"/>
            <a:chOff x="6087874" y="1769416"/>
            <a:chExt cx="922296" cy="106483"/>
          </a:xfrm>
        </p:grpSpPr>
        <p:cxnSp>
          <p:nvCxnSpPr>
            <p:cNvPr id="92" name="Straight Arrow Connector 91">
              <a:extLst>
                <a:ext uri="{FF2B5EF4-FFF2-40B4-BE49-F238E27FC236}">
                  <a16:creationId xmlns:a16="http://schemas.microsoft.com/office/drawing/2014/main" id="{6ED3FEE0-EACD-4EFA-BEFD-F5CC14F98614}"/>
                </a:ext>
              </a:extLst>
            </p:cNvPr>
            <p:cNvCxnSpPr>
              <a:cxnSpLocks/>
            </p:cNvCxnSpPr>
            <p:nvPr/>
          </p:nvCxnSpPr>
          <p:spPr>
            <a:xfrm>
              <a:off x="6087874" y="1769416"/>
              <a:ext cx="922296" cy="0"/>
            </a:xfrm>
            <a:prstGeom prst="straightConnector1">
              <a:avLst/>
            </a:prstGeom>
            <a:noFill/>
            <a:ln w="38100" cap="flat" cmpd="sng" algn="ctr">
              <a:gradFill>
                <a:gsLst>
                  <a:gs pos="0">
                    <a:srgbClr val="F26522"/>
                  </a:gs>
                  <a:gs pos="100000">
                    <a:srgbClr val="897450"/>
                  </a:gs>
                </a:gsLst>
                <a:lin ang="0" scaled="0"/>
              </a:gradFill>
              <a:prstDash val="solid"/>
              <a:tailEnd type="triangle"/>
            </a:ln>
            <a:effectLst>
              <a:outerShdw blurRad="40000" dist="23000" dir="5400000" rotWithShape="0">
                <a:srgbClr val="000000">
                  <a:alpha val="35000"/>
                </a:srgbClr>
              </a:outerShdw>
            </a:effectLst>
          </p:spPr>
        </p:cxnSp>
        <p:cxnSp>
          <p:nvCxnSpPr>
            <p:cNvPr id="93" name="Straight Arrow Connector 92">
              <a:extLst>
                <a:ext uri="{FF2B5EF4-FFF2-40B4-BE49-F238E27FC236}">
                  <a16:creationId xmlns:a16="http://schemas.microsoft.com/office/drawing/2014/main" id="{FE7CC857-6A8B-4AA1-AE2A-D04679F64ECC}"/>
                </a:ext>
              </a:extLst>
            </p:cNvPr>
            <p:cNvCxnSpPr>
              <a:cxnSpLocks/>
            </p:cNvCxnSpPr>
            <p:nvPr/>
          </p:nvCxnSpPr>
          <p:spPr>
            <a:xfrm flipH="1">
              <a:off x="6087874" y="1875899"/>
              <a:ext cx="922296" cy="0"/>
            </a:xfrm>
            <a:prstGeom prst="straightConnector1">
              <a:avLst/>
            </a:prstGeom>
            <a:noFill/>
            <a:ln w="38100" cap="flat" cmpd="sng" algn="ctr">
              <a:gradFill>
                <a:gsLst>
                  <a:gs pos="100000">
                    <a:srgbClr val="F26522"/>
                  </a:gs>
                  <a:gs pos="0">
                    <a:srgbClr val="897450"/>
                  </a:gs>
                </a:gsLst>
                <a:lin ang="0" scaled="0"/>
              </a:gradFill>
              <a:prstDash val="solid"/>
              <a:tailEnd type="triangle"/>
            </a:ln>
            <a:effectLst>
              <a:outerShdw blurRad="40000" dist="23000" dir="5400000" rotWithShape="0">
                <a:srgbClr val="000000">
                  <a:alpha val="35000"/>
                </a:srgbClr>
              </a:outerShdw>
            </a:effectLst>
          </p:spPr>
        </p:cxnSp>
      </p:grpSp>
      <p:sp>
        <p:nvSpPr>
          <p:cNvPr id="94" name="Flowchart: Process 93">
            <a:extLst>
              <a:ext uri="{FF2B5EF4-FFF2-40B4-BE49-F238E27FC236}">
                <a16:creationId xmlns:a16="http://schemas.microsoft.com/office/drawing/2014/main" id="{665A00D4-AEEB-44F6-976C-036FB2EF0FCD}"/>
              </a:ext>
              <a:ext uri="{C183D7F6-B498-43B3-948B-1728B52AA6E4}">
                <adec:decorative xmlns:adec="http://schemas.microsoft.com/office/drawing/2017/decorative" val="1"/>
              </a:ext>
            </a:extLst>
          </p:cNvPr>
          <p:cNvSpPr/>
          <p:nvPr/>
        </p:nvSpPr>
        <p:spPr>
          <a:xfrm>
            <a:off x="3499748" y="1718217"/>
            <a:ext cx="850463" cy="191354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512K L2</a:t>
            </a:r>
          </a:p>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I+D Cache</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8-way</a:t>
            </a:r>
          </a:p>
        </p:txBody>
      </p:sp>
      <p:sp>
        <p:nvSpPr>
          <p:cNvPr id="95" name="Flowchart: Process 94">
            <a:extLst>
              <a:ext uri="{FF2B5EF4-FFF2-40B4-BE49-F238E27FC236}">
                <a16:creationId xmlns:a16="http://schemas.microsoft.com/office/drawing/2014/main" id="{D03D8BEF-25C0-45C0-A5B5-637E55FD1BFE}"/>
              </a:ext>
              <a:ext uri="{C183D7F6-B498-43B3-948B-1728B52AA6E4}">
                <adec:decorative xmlns:adec="http://schemas.microsoft.com/office/drawing/2017/decorative" val="1"/>
              </a:ext>
            </a:extLst>
          </p:cNvPr>
          <p:cNvSpPr/>
          <p:nvPr/>
        </p:nvSpPr>
        <p:spPr>
          <a:xfrm>
            <a:off x="1788792" y="1715218"/>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32K</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I-Cache</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8-way</a:t>
            </a:r>
          </a:p>
        </p:txBody>
      </p:sp>
      <p:sp>
        <p:nvSpPr>
          <p:cNvPr id="96" name="Flowchart: Process 95">
            <a:extLst>
              <a:ext uri="{FF2B5EF4-FFF2-40B4-BE49-F238E27FC236}">
                <a16:creationId xmlns:a16="http://schemas.microsoft.com/office/drawing/2014/main" id="{207F81BC-5AA2-43EB-8385-B2484FE9DC10}"/>
              </a:ext>
              <a:ext uri="{C183D7F6-B498-43B3-948B-1728B52AA6E4}">
                <adec:decorative xmlns:adec="http://schemas.microsoft.com/office/drawing/2017/decorative" val="1"/>
              </a:ext>
            </a:extLst>
          </p:cNvPr>
          <p:cNvSpPr/>
          <p:nvPr/>
        </p:nvSpPr>
        <p:spPr>
          <a:xfrm>
            <a:off x="1795898" y="2779137"/>
            <a:ext cx="850463" cy="850463"/>
          </a:xfrm>
          <a:prstGeom prst="flowChartProcess">
            <a:avLst/>
          </a:prstGeom>
          <a:solidFill>
            <a:srgbClr val="897450"/>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32K</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D-Cache 8-way</a:t>
            </a:r>
          </a:p>
        </p:txBody>
      </p:sp>
      <p:grpSp>
        <p:nvGrpSpPr>
          <p:cNvPr id="97" name="Group 96">
            <a:extLst>
              <a:ext uri="{FF2B5EF4-FFF2-40B4-BE49-F238E27FC236}">
                <a16:creationId xmlns:a16="http://schemas.microsoft.com/office/drawing/2014/main" id="{864AE4C5-ED4D-4798-A35B-9FB346A41E8C}"/>
              </a:ext>
              <a:ext uri="{C183D7F6-B498-43B3-948B-1728B52AA6E4}">
                <adec:decorative xmlns:adec="http://schemas.microsoft.com/office/drawing/2017/decorative" val="1"/>
              </a:ext>
            </a:extLst>
          </p:cNvPr>
          <p:cNvGrpSpPr/>
          <p:nvPr/>
        </p:nvGrpSpPr>
        <p:grpSpPr>
          <a:xfrm>
            <a:off x="2636142" y="1808645"/>
            <a:ext cx="863606" cy="324405"/>
            <a:chOff x="4251230" y="1284028"/>
            <a:chExt cx="928531" cy="348793"/>
          </a:xfrm>
        </p:grpSpPr>
        <p:sp>
          <p:nvSpPr>
            <p:cNvPr id="98" name="TextBox 97">
              <a:extLst>
                <a:ext uri="{FF2B5EF4-FFF2-40B4-BE49-F238E27FC236}">
                  <a16:creationId xmlns:a16="http://schemas.microsoft.com/office/drawing/2014/main" id="{160FF209-2ECA-46C8-A13D-60A291A73B46}"/>
                </a:ext>
              </a:extLst>
            </p:cNvPr>
            <p:cNvSpPr txBox="1"/>
            <p:nvPr/>
          </p:nvSpPr>
          <p:spPr>
            <a:xfrm>
              <a:off x="4272854" y="1284028"/>
              <a:ext cx="893126"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a:t>
              </a:r>
            </a:p>
          </p:txBody>
        </p:sp>
        <p:cxnSp>
          <p:nvCxnSpPr>
            <p:cNvPr id="99" name="Straight Arrow Connector 98">
              <a:extLst>
                <a:ext uri="{FF2B5EF4-FFF2-40B4-BE49-F238E27FC236}">
                  <a16:creationId xmlns:a16="http://schemas.microsoft.com/office/drawing/2014/main" id="{9C62414D-98AD-439A-A2F7-0853D0C3C075}"/>
                </a:ext>
              </a:extLst>
            </p:cNvPr>
            <p:cNvCxnSpPr>
              <a:cxnSpLocks/>
            </p:cNvCxnSpPr>
            <p:nvPr/>
          </p:nvCxnSpPr>
          <p:spPr>
            <a:xfrm flipH="1">
              <a:off x="4251230" y="1632821"/>
              <a:ext cx="928531"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sp>
        <p:nvSpPr>
          <p:cNvPr id="100" name="TextBox 99">
            <a:extLst>
              <a:ext uri="{FF2B5EF4-FFF2-40B4-BE49-F238E27FC236}">
                <a16:creationId xmlns:a16="http://schemas.microsoft.com/office/drawing/2014/main" id="{2D78953F-B19C-416A-8EB3-E9B232AEDDBF}"/>
              </a:ext>
              <a:ext uri="{C183D7F6-B498-43B3-948B-1728B52AA6E4}">
                <adec:decorative xmlns:adec="http://schemas.microsoft.com/office/drawing/2017/decorative" val="1"/>
              </a:ext>
            </a:extLst>
          </p:cNvPr>
          <p:cNvSpPr txBox="1"/>
          <p:nvPr/>
        </p:nvSpPr>
        <p:spPr>
          <a:xfrm>
            <a:off x="956759" y="1787076"/>
            <a:ext cx="819455" cy="276999"/>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 fetch</a:t>
            </a:r>
          </a:p>
        </p:txBody>
      </p:sp>
      <p:grpSp>
        <p:nvGrpSpPr>
          <p:cNvPr id="101" name="Group 100">
            <a:extLst>
              <a:ext uri="{FF2B5EF4-FFF2-40B4-BE49-F238E27FC236}">
                <a16:creationId xmlns:a16="http://schemas.microsoft.com/office/drawing/2014/main" id="{D6C78840-5D62-4EAE-9044-4245F09519F6}"/>
              </a:ext>
              <a:ext uri="{C183D7F6-B498-43B3-948B-1728B52AA6E4}">
                <adec:decorative xmlns:adec="http://schemas.microsoft.com/office/drawing/2017/decorative" val="1"/>
              </a:ext>
            </a:extLst>
          </p:cNvPr>
          <p:cNvGrpSpPr/>
          <p:nvPr/>
        </p:nvGrpSpPr>
        <p:grpSpPr>
          <a:xfrm>
            <a:off x="2646361" y="2826795"/>
            <a:ext cx="856890" cy="413919"/>
            <a:chOff x="4249021" y="2396424"/>
            <a:chExt cx="921310" cy="445037"/>
          </a:xfrm>
        </p:grpSpPr>
        <p:sp>
          <p:nvSpPr>
            <p:cNvPr id="102" name="TextBox 101">
              <a:extLst>
                <a:ext uri="{FF2B5EF4-FFF2-40B4-BE49-F238E27FC236}">
                  <a16:creationId xmlns:a16="http://schemas.microsoft.com/office/drawing/2014/main" id="{5A50424E-1036-47A7-BC92-60153757E253}"/>
                </a:ext>
              </a:extLst>
            </p:cNvPr>
            <p:cNvSpPr txBox="1"/>
            <p:nvPr/>
          </p:nvSpPr>
          <p:spPr>
            <a:xfrm>
              <a:off x="4272854" y="2396424"/>
              <a:ext cx="893126"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a:t>
              </a:r>
            </a:p>
          </p:txBody>
        </p:sp>
        <p:cxnSp>
          <p:nvCxnSpPr>
            <p:cNvPr id="103" name="Straight Arrow Connector 102">
              <a:extLst>
                <a:ext uri="{FF2B5EF4-FFF2-40B4-BE49-F238E27FC236}">
                  <a16:creationId xmlns:a16="http://schemas.microsoft.com/office/drawing/2014/main" id="{6D3AD751-C496-4E7A-933C-BD2F48EDF14C}"/>
                </a:ext>
              </a:extLst>
            </p:cNvPr>
            <p:cNvCxnSpPr>
              <a:cxnSpLocks/>
            </p:cNvCxnSpPr>
            <p:nvPr/>
          </p:nvCxnSpPr>
          <p:spPr>
            <a:xfrm flipH="1">
              <a:off x="4249021" y="2734978"/>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04" name="Straight Arrow Connector 103">
              <a:extLst>
                <a:ext uri="{FF2B5EF4-FFF2-40B4-BE49-F238E27FC236}">
                  <a16:creationId xmlns:a16="http://schemas.microsoft.com/office/drawing/2014/main" id="{508A35AD-8465-4471-B939-780A6617106F}"/>
                </a:ext>
              </a:extLst>
            </p:cNvPr>
            <p:cNvCxnSpPr>
              <a:cxnSpLocks/>
            </p:cNvCxnSpPr>
            <p:nvPr/>
          </p:nvCxnSpPr>
          <p:spPr>
            <a:xfrm>
              <a:off x="4249021" y="2841461"/>
              <a:ext cx="92131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grpSp>
      <p:grpSp>
        <p:nvGrpSpPr>
          <p:cNvPr id="105" name="Group 104">
            <a:extLst>
              <a:ext uri="{FF2B5EF4-FFF2-40B4-BE49-F238E27FC236}">
                <a16:creationId xmlns:a16="http://schemas.microsoft.com/office/drawing/2014/main" id="{EBD992BC-EBBE-4A9C-A49B-88C94E7D7402}"/>
              </a:ext>
              <a:ext uri="{C183D7F6-B498-43B3-948B-1728B52AA6E4}">
                <adec:decorative xmlns:adec="http://schemas.microsoft.com/office/drawing/2017/decorative" val="1"/>
              </a:ext>
            </a:extLst>
          </p:cNvPr>
          <p:cNvGrpSpPr/>
          <p:nvPr/>
        </p:nvGrpSpPr>
        <p:grpSpPr>
          <a:xfrm>
            <a:off x="881416" y="2829813"/>
            <a:ext cx="970138" cy="691709"/>
            <a:chOff x="2364587" y="2466878"/>
            <a:chExt cx="1043072" cy="743711"/>
          </a:xfrm>
        </p:grpSpPr>
        <p:sp>
          <p:nvSpPr>
            <p:cNvPr id="106" name="TextBox 105">
              <a:extLst>
                <a:ext uri="{FF2B5EF4-FFF2-40B4-BE49-F238E27FC236}">
                  <a16:creationId xmlns:a16="http://schemas.microsoft.com/office/drawing/2014/main" id="{2483322D-918F-467C-BA22-5A5A1AA62F02}"/>
                </a:ext>
              </a:extLst>
            </p:cNvPr>
            <p:cNvSpPr txBox="1"/>
            <p:nvPr/>
          </p:nvSpPr>
          <p:spPr>
            <a:xfrm>
              <a:off x="2387822" y="2466878"/>
              <a:ext cx="994813" cy="297824"/>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3*32B load</a:t>
              </a:r>
            </a:p>
          </p:txBody>
        </p:sp>
        <p:cxnSp>
          <p:nvCxnSpPr>
            <p:cNvPr id="107" name="Straight Arrow Connector 106">
              <a:extLst>
                <a:ext uri="{FF2B5EF4-FFF2-40B4-BE49-F238E27FC236}">
                  <a16:creationId xmlns:a16="http://schemas.microsoft.com/office/drawing/2014/main" id="{9328A2AC-D241-43FD-B812-0877F44A1158}"/>
                </a:ext>
              </a:extLst>
            </p:cNvPr>
            <p:cNvCxnSpPr>
              <a:cxnSpLocks/>
            </p:cNvCxnSpPr>
            <p:nvPr/>
          </p:nvCxnSpPr>
          <p:spPr>
            <a:xfrm flipH="1">
              <a:off x="2432756" y="2805432"/>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cxnSp>
          <p:nvCxnSpPr>
            <p:cNvPr id="108" name="Straight Arrow Connector 107">
              <a:extLst>
                <a:ext uri="{FF2B5EF4-FFF2-40B4-BE49-F238E27FC236}">
                  <a16:creationId xmlns:a16="http://schemas.microsoft.com/office/drawing/2014/main" id="{0CFB2A74-5515-4F19-BCC6-051EB4705951}"/>
                </a:ext>
              </a:extLst>
            </p:cNvPr>
            <p:cNvCxnSpPr>
              <a:cxnSpLocks/>
            </p:cNvCxnSpPr>
            <p:nvPr/>
          </p:nvCxnSpPr>
          <p:spPr>
            <a:xfrm>
              <a:off x="2432756" y="2911915"/>
              <a:ext cx="914400"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sp>
          <p:nvSpPr>
            <p:cNvPr id="109" name="TextBox 108">
              <a:extLst>
                <a:ext uri="{FF2B5EF4-FFF2-40B4-BE49-F238E27FC236}">
                  <a16:creationId xmlns:a16="http://schemas.microsoft.com/office/drawing/2014/main" id="{849DFC2E-6123-427C-A067-9D75AE3CC31B}"/>
                </a:ext>
              </a:extLst>
            </p:cNvPr>
            <p:cNvSpPr txBox="1"/>
            <p:nvPr/>
          </p:nvSpPr>
          <p:spPr>
            <a:xfrm>
              <a:off x="2364587" y="2912765"/>
              <a:ext cx="1043072" cy="297824"/>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2*32B store</a:t>
              </a:r>
            </a:p>
          </p:txBody>
        </p:sp>
      </p:grpSp>
      <p:sp>
        <p:nvSpPr>
          <p:cNvPr id="110" name="Flowchart: Process 109">
            <a:extLst>
              <a:ext uri="{FF2B5EF4-FFF2-40B4-BE49-F238E27FC236}">
                <a16:creationId xmlns:a16="http://schemas.microsoft.com/office/drawing/2014/main" id="{BBA71CF0-3D5B-439E-93F7-61EAAE95BA4A}"/>
              </a:ext>
              <a:ext uri="{C183D7F6-B498-43B3-948B-1728B52AA6E4}">
                <adec:decorative xmlns:adec="http://schemas.microsoft.com/office/drawing/2017/decorative" val="1"/>
              </a:ext>
            </a:extLst>
          </p:cNvPr>
          <p:cNvSpPr/>
          <p:nvPr/>
        </p:nvSpPr>
        <p:spPr>
          <a:xfrm>
            <a:off x="8686331" y="1718218"/>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111" name="Flowchart: Process 110">
            <a:extLst>
              <a:ext uri="{FF2B5EF4-FFF2-40B4-BE49-F238E27FC236}">
                <a16:creationId xmlns:a16="http://schemas.microsoft.com/office/drawing/2014/main" id="{61709B9B-B857-4B06-A21A-A7226FA8FAB3}"/>
              </a:ext>
              <a:ext uri="{C183D7F6-B498-43B3-948B-1728B52AA6E4}">
                <adec:decorative xmlns:adec="http://schemas.microsoft.com/office/drawing/2017/decorative" val="1"/>
              </a:ext>
            </a:extLst>
          </p:cNvPr>
          <p:cNvSpPr/>
          <p:nvPr/>
        </p:nvSpPr>
        <p:spPr>
          <a:xfrm>
            <a:off x="8544588" y="1576474"/>
            <a:ext cx="2693134" cy="1004344"/>
          </a:xfrm>
          <a:prstGeom prst="flowChartProcess">
            <a:avLst/>
          </a:prstGeom>
          <a:solidFill>
            <a:srgbClr val="FFFFFF"/>
          </a:solidFill>
          <a:ln w="25400" cap="flat" cmpd="sng" algn="ctr">
            <a:solidFill>
              <a:srgbClr val="003D4C"/>
            </a:solidFill>
            <a:prstDash val="solid"/>
          </a:ln>
          <a:effectLst/>
        </p:spPr>
        <p:txBody>
          <a:bodyPr rtlCol="0" anchor="ctr"/>
          <a:lstStyle/>
          <a:p>
            <a:pPr algn="ctr" defTabSz="850483" eaLnBrk="0" fontAlgn="base" hangingPunct="0">
              <a:spcBef>
                <a:spcPct val="0"/>
              </a:spcBef>
              <a:spcAft>
                <a:spcPct val="0"/>
              </a:spcAft>
              <a:defRPr/>
            </a:pPr>
            <a:endParaRPr lang="en-US" sz="1200" kern="0" dirty="0">
              <a:solidFill>
                <a:prstClr val="white"/>
              </a:solidFill>
              <a:latin typeface="Segoe UI" panose="020B0502040204020203" pitchFamily="34" charset="0"/>
            </a:endParaRPr>
          </a:p>
        </p:txBody>
      </p:sp>
      <p:sp>
        <p:nvSpPr>
          <p:cNvPr id="112" name="Flowchart: Process 111">
            <a:extLst>
              <a:ext uri="{FF2B5EF4-FFF2-40B4-BE49-F238E27FC236}">
                <a16:creationId xmlns:a16="http://schemas.microsoft.com/office/drawing/2014/main" id="{B9F82624-81DD-486B-87DB-67C8F5A99BC2}"/>
              </a:ext>
              <a:ext uri="{C183D7F6-B498-43B3-948B-1728B52AA6E4}">
                <adec:decorative xmlns:adec="http://schemas.microsoft.com/office/drawing/2017/decorative" val="1"/>
              </a:ext>
            </a:extLst>
          </p:cNvPr>
          <p:cNvSpPr/>
          <p:nvPr/>
        </p:nvSpPr>
        <p:spPr>
          <a:xfrm>
            <a:off x="8603756" y="1643637"/>
            <a:ext cx="853997"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Unified Memory Controller</a:t>
            </a:r>
          </a:p>
        </p:txBody>
      </p:sp>
      <p:sp>
        <p:nvSpPr>
          <p:cNvPr id="113" name="Flowchart: Process 112">
            <a:extLst>
              <a:ext uri="{FF2B5EF4-FFF2-40B4-BE49-F238E27FC236}">
                <a16:creationId xmlns:a16="http://schemas.microsoft.com/office/drawing/2014/main" id="{C3129FA7-B186-494F-A951-E12297D7F9A8}"/>
              </a:ext>
              <a:ext uri="{C183D7F6-B498-43B3-948B-1728B52AA6E4}">
                <adec:decorative xmlns:adec="http://schemas.microsoft.com/office/drawing/2017/decorative" val="1"/>
              </a:ext>
            </a:extLst>
          </p:cNvPr>
          <p:cNvSpPr/>
          <p:nvPr/>
        </p:nvSpPr>
        <p:spPr>
          <a:xfrm>
            <a:off x="10306361" y="1645833"/>
            <a:ext cx="850463" cy="850463"/>
          </a:xfrm>
          <a:prstGeom prst="flowChartProcess">
            <a:avLst/>
          </a:prstGeom>
          <a:solidFill>
            <a:srgbClr val="003D4C"/>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DRAM</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Channel</a:t>
            </a:r>
          </a:p>
        </p:txBody>
      </p:sp>
      <p:grpSp>
        <p:nvGrpSpPr>
          <p:cNvPr id="114" name="Group 113">
            <a:extLst>
              <a:ext uri="{FF2B5EF4-FFF2-40B4-BE49-F238E27FC236}">
                <a16:creationId xmlns:a16="http://schemas.microsoft.com/office/drawing/2014/main" id="{1C9E9F6A-8F67-4689-A1F2-E52724B2EB0C}"/>
              </a:ext>
              <a:ext uri="{C183D7F6-B498-43B3-948B-1728B52AA6E4}">
                <adec:decorative xmlns:adec="http://schemas.microsoft.com/office/drawing/2017/decorative" val="1"/>
              </a:ext>
            </a:extLst>
          </p:cNvPr>
          <p:cNvGrpSpPr/>
          <p:nvPr/>
        </p:nvGrpSpPr>
        <p:grpSpPr>
          <a:xfrm>
            <a:off x="9448372" y="1910625"/>
            <a:ext cx="850463" cy="311926"/>
            <a:chOff x="9753081" y="1427292"/>
            <a:chExt cx="914400" cy="335376"/>
          </a:xfrm>
        </p:grpSpPr>
        <p:cxnSp>
          <p:nvCxnSpPr>
            <p:cNvPr id="115" name="Straight Arrow Connector 114">
              <a:extLst>
                <a:ext uri="{FF2B5EF4-FFF2-40B4-BE49-F238E27FC236}">
                  <a16:creationId xmlns:a16="http://schemas.microsoft.com/office/drawing/2014/main" id="{FED2EC51-4545-4469-AF15-AF5F3C1485F0}"/>
                </a:ext>
              </a:extLst>
            </p:cNvPr>
            <p:cNvCxnSpPr>
              <a:cxnSpLocks/>
            </p:cNvCxnSpPr>
            <p:nvPr/>
          </p:nvCxnSpPr>
          <p:spPr>
            <a:xfrm flipH="1">
              <a:off x="9753081" y="1762668"/>
              <a:ext cx="914400" cy="0"/>
            </a:xfrm>
            <a:prstGeom prst="straightConnector1">
              <a:avLst/>
            </a:prstGeom>
            <a:noFill/>
            <a:ln w="38100" cap="flat" cmpd="sng" algn="ctr">
              <a:solidFill>
                <a:srgbClr val="003D4C"/>
              </a:solidFill>
              <a:prstDash val="solid"/>
              <a:headEnd type="triangle"/>
              <a:tailEnd type="triangle"/>
            </a:ln>
            <a:effectLst>
              <a:outerShdw blurRad="40000" dist="23000" dir="5400000" rotWithShape="0">
                <a:srgbClr val="000000">
                  <a:alpha val="35000"/>
                </a:srgbClr>
              </a:outerShdw>
            </a:effectLst>
          </p:spPr>
        </p:cxnSp>
        <p:sp>
          <p:nvSpPr>
            <p:cNvPr id="116" name="TextBox 115">
              <a:extLst>
                <a:ext uri="{FF2B5EF4-FFF2-40B4-BE49-F238E27FC236}">
                  <a16:creationId xmlns:a16="http://schemas.microsoft.com/office/drawing/2014/main" id="{BED3D0DD-BC92-497C-AC09-B645A2B3BA97}"/>
                </a:ext>
              </a:extLst>
            </p:cNvPr>
            <p:cNvSpPr txBox="1"/>
            <p:nvPr/>
          </p:nvSpPr>
          <p:spPr>
            <a:xfrm>
              <a:off x="9762815" y="1427292"/>
              <a:ext cx="893127"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16B/cycle</a:t>
              </a:r>
            </a:p>
          </p:txBody>
        </p:sp>
      </p:grpSp>
      <p:sp>
        <p:nvSpPr>
          <p:cNvPr id="117" name="TextBox 116">
            <a:extLst>
              <a:ext uri="{FF2B5EF4-FFF2-40B4-BE49-F238E27FC236}">
                <a16:creationId xmlns:a16="http://schemas.microsoft.com/office/drawing/2014/main" id="{601D313B-FBA9-4CE1-B33F-1B1CF2BA58FB}"/>
              </a:ext>
              <a:ext uri="{C183D7F6-B498-43B3-948B-1728B52AA6E4}">
                <adec:decorative xmlns:adec="http://schemas.microsoft.com/office/drawing/2017/decorative" val="1"/>
              </a:ext>
            </a:extLst>
          </p:cNvPr>
          <p:cNvSpPr txBox="1"/>
          <p:nvPr/>
        </p:nvSpPr>
        <p:spPr>
          <a:xfrm>
            <a:off x="7768580" y="1846793"/>
            <a:ext cx="829907" cy="276999"/>
          </a:xfrm>
          <a:prstGeom prst="rect">
            <a:avLst/>
          </a:prstGeom>
          <a:noFill/>
        </p:spPr>
        <p:txBody>
          <a:bodyPr wrap="none" rtlCol="0">
            <a:spAutoFit/>
          </a:bodyPr>
          <a:lstStyle/>
          <a:p>
            <a:pPr algn="ctr" eaLnBrk="0" fontAlgn="base" hangingPunct="0">
              <a:spcBef>
                <a:spcPct val="0"/>
              </a:spcBef>
              <a:spcAft>
                <a:spcPts val="558"/>
              </a:spcAft>
              <a:buClr>
                <a:srgbClr val="000000"/>
              </a:buClr>
            </a:pPr>
            <a:r>
              <a:rPr lang="en-US" sz="1200" dirty="0">
                <a:solidFill>
                  <a:srgbClr val="000000"/>
                </a:solidFill>
                <a:latin typeface="Segoe UI" panose="020B0502040204020203" pitchFamily="34" charset="0"/>
                <a:cs typeface="Arial" panose="020B0604020202020204" pitchFamily="34" charset="0"/>
              </a:rPr>
              <a:t>32B/cycle</a:t>
            </a:r>
          </a:p>
        </p:txBody>
      </p:sp>
      <p:cxnSp>
        <p:nvCxnSpPr>
          <p:cNvPr id="118" name="Straight Arrow Connector 117">
            <a:extLst>
              <a:ext uri="{FF2B5EF4-FFF2-40B4-BE49-F238E27FC236}">
                <a16:creationId xmlns:a16="http://schemas.microsoft.com/office/drawing/2014/main" id="{758B4E53-896F-40DA-88A9-E48A09C0DC80}"/>
              </a:ext>
              <a:ext uri="{C183D7F6-B498-43B3-948B-1728B52AA6E4}">
                <adec:decorative xmlns:adec="http://schemas.microsoft.com/office/drawing/2017/decorative" val="1"/>
              </a:ext>
            </a:extLst>
          </p:cNvPr>
          <p:cNvCxnSpPr>
            <a:cxnSpLocks/>
          </p:cNvCxnSpPr>
          <p:nvPr/>
        </p:nvCxnSpPr>
        <p:spPr>
          <a:xfrm flipH="1">
            <a:off x="7752454" y="2161674"/>
            <a:ext cx="850463"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cxnSp>
        <p:nvCxnSpPr>
          <p:cNvPr id="119" name="Straight Arrow Connector 118">
            <a:extLst>
              <a:ext uri="{FF2B5EF4-FFF2-40B4-BE49-F238E27FC236}">
                <a16:creationId xmlns:a16="http://schemas.microsoft.com/office/drawing/2014/main" id="{10A68BB8-B597-4D89-B204-832244C09851}"/>
              </a:ext>
              <a:ext uri="{C183D7F6-B498-43B3-948B-1728B52AA6E4}">
                <adec:decorative xmlns:adec="http://schemas.microsoft.com/office/drawing/2017/decorative" val="1"/>
              </a:ext>
            </a:extLst>
          </p:cNvPr>
          <p:cNvCxnSpPr>
            <a:cxnSpLocks/>
          </p:cNvCxnSpPr>
          <p:nvPr/>
        </p:nvCxnSpPr>
        <p:spPr>
          <a:xfrm>
            <a:off x="7752454" y="2260712"/>
            <a:ext cx="850463" cy="0"/>
          </a:xfrm>
          <a:prstGeom prst="straightConnector1">
            <a:avLst/>
          </a:prstGeom>
          <a:noFill/>
          <a:ln w="38100" cap="flat" cmpd="sng" algn="ctr">
            <a:solidFill>
              <a:srgbClr val="007C97"/>
            </a:solidFill>
            <a:prstDash val="solid"/>
            <a:tailEnd type="triangle"/>
          </a:ln>
          <a:effectLst>
            <a:outerShdw blurRad="40000" dist="23000" dir="5400000" rotWithShape="0">
              <a:srgbClr val="000000">
                <a:alpha val="35000"/>
              </a:srgbClr>
            </a:outerShdw>
          </a:effectLst>
        </p:spPr>
      </p:cxnSp>
      <p:sp>
        <p:nvSpPr>
          <p:cNvPr id="120" name="TextBox 119">
            <a:extLst>
              <a:ext uri="{FF2B5EF4-FFF2-40B4-BE49-F238E27FC236}">
                <a16:creationId xmlns:a16="http://schemas.microsoft.com/office/drawing/2014/main" id="{83D2F27C-8FF6-4752-BB7D-15A7FAD344A4}"/>
              </a:ext>
              <a:ext uri="{C183D7F6-B498-43B3-948B-1728B52AA6E4}">
                <adec:decorative xmlns:adec="http://schemas.microsoft.com/office/drawing/2017/decorative" val="1"/>
              </a:ext>
            </a:extLst>
          </p:cNvPr>
          <p:cNvSpPr txBox="1"/>
          <p:nvPr/>
        </p:nvSpPr>
        <p:spPr>
          <a:xfrm>
            <a:off x="10227653" y="2282112"/>
            <a:ext cx="881584" cy="276999"/>
          </a:xfrm>
          <a:prstGeom prst="rect">
            <a:avLst/>
          </a:prstGeom>
          <a:noFill/>
        </p:spPr>
        <p:txBody>
          <a:bodyPr wrap="square" rtlCol="0">
            <a:spAutoFit/>
          </a:bodyPr>
          <a:lstStyle/>
          <a:p>
            <a:pPr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memclk</a:t>
            </a:r>
            <a:endParaRPr lang="en-US" sz="1200" dirty="0">
              <a:solidFill>
                <a:prstClr val="white"/>
              </a:solidFill>
              <a:latin typeface="Segoe UI" panose="020B0502040204020203" pitchFamily="34" charset="0"/>
              <a:cs typeface="Arial" panose="020B0604020202020204" pitchFamily="34" charset="0"/>
            </a:endParaRPr>
          </a:p>
        </p:txBody>
      </p:sp>
      <p:grpSp>
        <p:nvGrpSpPr>
          <p:cNvPr id="121" name="Group 120">
            <a:extLst>
              <a:ext uri="{FF2B5EF4-FFF2-40B4-BE49-F238E27FC236}">
                <a16:creationId xmlns:a16="http://schemas.microsoft.com/office/drawing/2014/main" id="{6E293113-D4CD-465C-858C-3AB9484FEF8E}"/>
              </a:ext>
              <a:ext uri="{C183D7F6-B498-43B3-948B-1728B52AA6E4}">
                <adec:decorative xmlns:adec="http://schemas.microsoft.com/office/drawing/2017/decorative" val="1"/>
              </a:ext>
            </a:extLst>
          </p:cNvPr>
          <p:cNvGrpSpPr/>
          <p:nvPr/>
        </p:nvGrpSpPr>
        <p:grpSpPr>
          <a:xfrm>
            <a:off x="7743073" y="3490017"/>
            <a:ext cx="1705300" cy="850463"/>
            <a:chOff x="7889337" y="4024583"/>
            <a:chExt cx="1833502" cy="914400"/>
          </a:xfrm>
        </p:grpSpPr>
        <p:sp>
          <p:nvSpPr>
            <p:cNvPr id="122" name="Flowchart: Process 121">
              <a:extLst>
                <a:ext uri="{FF2B5EF4-FFF2-40B4-BE49-F238E27FC236}">
                  <a16:creationId xmlns:a16="http://schemas.microsoft.com/office/drawing/2014/main" id="{2C8AE2AD-762B-4D11-8FCD-EA4A63154863}"/>
                </a:ext>
              </a:extLst>
            </p:cNvPr>
            <p:cNvSpPr/>
            <p:nvPr/>
          </p:nvSpPr>
          <p:spPr>
            <a:xfrm>
              <a:off x="8799037" y="4024583"/>
              <a:ext cx="923802" cy="914400"/>
            </a:xfrm>
            <a:prstGeom prst="flowChartProcess">
              <a:avLst/>
            </a:prstGeom>
            <a:solidFill>
              <a:srgbClr val="9D9FA2"/>
            </a:solidFill>
            <a:ln>
              <a:noFill/>
            </a:ln>
            <a:effectLst/>
          </p:spPr>
          <p:txBody>
            <a:bodyPr rtlCol="0" anchor="ctr"/>
            <a:lstStyle/>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IO Hub</a:t>
              </a:r>
            </a:p>
            <a:p>
              <a:pPr algn="ctr" defTabSz="850483" eaLnBrk="0" fontAlgn="base" hangingPunct="0">
                <a:spcBef>
                  <a:spcPct val="0"/>
                </a:spcBef>
                <a:spcAft>
                  <a:spcPct val="0"/>
                </a:spcAft>
                <a:defRPr/>
              </a:pPr>
              <a:r>
                <a:rPr lang="en-US" sz="1200" kern="0" dirty="0">
                  <a:solidFill>
                    <a:prstClr val="white"/>
                  </a:solidFill>
                  <a:latin typeface="Segoe UI" panose="020B0502040204020203" pitchFamily="34" charset="0"/>
                </a:rPr>
                <a:t>Controller</a:t>
              </a:r>
            </a:p>
          </p:txBody>
        </p:sp>
        <p:grpSp>
          <p:nvGrpSpPr>
            <p:cNvPr id="123" name="Group 122">
              <a:extLst>
                <a:ext uri="{FF2B5EF4-FFF2-40B4-BE49-F238E27FC236}">
                  <a16:creationId xmlns:a16="http://schemas.microsoft.com/office/drawing/2014/main" id="{196E444C-5F4C-42BC-8F3D-30AD8A8E6652}"/>
                </a:ext>
              </a:extLst>
            </p:cNvPr>
            <p:cNvGrpSpPr/>
            <p:nvPr/>
          </p:nvGrpSpPr>
          <p:grpSpPr>
            <a:xfrm>
              <a:off x="7889337" y="4169991"/>
              <a:ext cx="914400" cy="445037"/>
              <a:chOff x="7922477" y="1424114"/>
              <a:chExt cx="914400" cy="445037"/>
            </a:xfrm>
          </p:grpSpPr>
          <p:sp>
            <p:nvSpPr>
              <p:cNvPr id="124" name="TextBox 123">
                <a:extLst>
                  <a:ext uri="{FF2B5EF4-FFF2-40B4-BE49-F238E27FC236}">
                    <a16:creationId xmlns:a16="http://schemas.microsoft.com/office/drawing/2014/main" id="{70696160-A63A-4A09-850F-345328963AFE}"/>
                  </a:ext>
                </a:extLst>
              </p:cNvPr>
              <p:cNvSpPr txBox="1"/>
              <p:nvPr/>
            </p:nvSpPr>
            <p:spPr>
              <a:xfrm>
                <a:off x="7939400" y="1424114"/>
                <a:ext cx="893127" cy="297823"/>
              </a:xfrm>
              <a:prstGeom prst="rect">
                <a:avLst/>
              </a:prstGeom>
              <a:noFill/>
            </p:spPr>
            <p:txBody>
              <a:bodyPr wrap="none"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64B/cycle</a:t>
                </a:r>
              </a:p>
            </p:txBody>
          </p:sp>
          <p:cxnSp>
            <p:nvCxnSpPr>
              <p:cNvPr id="125" name="Straight Arrow Connector 124">
                <a:extLst>
                  <a:ext uri="{FF2B5EF4-FFF2-40B4-BE49-F238E27FC236}">
                    <a16:creationId xmlns:a16="http://schemas.microsoft.com/office/drawing/2014/main" id="{16272CE4-BC80-495F-A8A9-36CB244464F9}"/>
                  </a:ext>
                </a:extLst>
              </p:cNvPr>
              <p:cNvCxnSpPr>
                <a:cxnSpLocks/>
              </p:cNvCxnSpPr>
              <p:nvPr/>
            </p:nvCxnSpPr>
            <p:spPr>
              <a:xfrm flipH="1">
                <a:off x="7922477" y="1762668"/>
                <a:ext cx="914400" cy="0"/>
              </a:xfrm>
              <a:prstGeom prst="straightConnector1">
                <a:avLst/>
              </a:prstGeom>
              <a:noFill/>
              <a:ln w="38100" cap="flat" cmpd="sng" algn="ctr">
                <a:gradFill>
                  <a:gsLst>
                    <a:gs pos="0">
                      <a:srgbClr val="9D9FA2"/>
                    </a:gs>
                    <a:gs pos="100000">
                      <a:srgbClr val="007C97"/>
                    </a:gs>
                  </a:gsLst>
                  <a:lin ang="0" scaled="0"/>
                </a:gradFill>
                <a:prstDash val="solid"/>
                <a:tailEnd type="triangle"/>
              </a:ln>
              <a:effectLst>
                <a:outerShdw blurRad="40000" dist="23000" dir="5400000" rotWithShape="0">
                  <a:srgbClr val="000000">
                    <a:alpha val="35000"/>
                  </a:srgbClr>
                </a:outerShdw>
              </a:effectLst>
            </p:spPr>
          </p:cxnSp>
          <p:cxnSp>
            <p:nvCxnSpPr>
              <p:cNvPr id="126" name="Straight Arrow Connector 125">
                <a:extLst>
                  <a:ext uri="{FF2B5EF4-FFF2-40B4-BE49-F238E27FC236}">
                    <a16:creationId xmlns:a16="http://schemas.microsoft.com/office/drawing/2014/main" id="{1BB4E7F5-B3A3-4580-845E-23B73C6D43B9}"/>
                  </a:ext>
                </a:extLst>
              </p:cNvPr>
              <p:cNvCxnSpPr>
                <a:cxnSpLocks/>
              </p:cNvCxnSpPr>
              <p:nvPr/>
            </p:nvCxnSpPr>
            <p:spPr>
              <a:xfrm>
                <a:off x="7922477" y="1869151"/>
                <a:ext cx="914400" cy="0"/>
              </a:xfrm>
              <a:prstGeom prst="straightConnector1">
                <a:avLst/>
              </a:prstGeom>
              <a:noFill/>
              <a:ln w="38100" cap="flat" cmpd="sng" algn="ctr">
                <a:gradFill>
                  <a:gsLst>
                    <a:gs pos="0">
                      <a:srgbClr val="007C97"/>
                    </a:gs>
                    <a:gs pos="98000">
                      <a:srgbClr val="9D9FA2"/>
                    </a:gs>
                  </a:gsLst>
                  <a:lin ang="0" scaled="0"/>
                </a:gradFill>
                <a:prstDash val="solid"/>
                <a:tailEnd type="triangle"/>
              </a:ln>
              <a:effectLst>
                <a:outerShdw blurRad="40000" dist="23000" dir="5400000" rotWithShape="0">
                  <a:srgbClr val="000000">
                    <a:alpha val="35000"/>
                  </a:srgbClr>
                </a:outerShdw>
              </a:effectLst>
            </p:spPr>
          </p:cxnSp>
        </p:grpSp>
      </p:grpSp>
      <p:sp>
        <p:nvSpPr>
          <p:cNvPr id="127" name="TextBox 126">
            <a:extLst>
              <a:ext uri="{FF2B5EF4-FFF2-40B4-BE49-F238E27FC236}">
                <a16:creationId xmlns:a16="http://schemas.microsoft.com/office/drawing/2014/main" id="{05798A5B-F859-4ED8-8135-12AC6EE66839}"/>
              </a:ext>
              <a:ext uri="{C183D7F6-B498-43B3-948B-1728B52AA6E4}">
                <adec:decorative xmlns:adec="http://schemas.microsoft.com/office/drawing/2017/decorative" val="1"/>
              </a:ext>
            </a:extLst>
          </p:cNvPr>
          <p:cNvSpPr txBox="1"/>
          <p:nvPr/>
        </p:nvSpPr>
        <p:spPr>
          <a:xfrm>
            <a:off x="8502294" y="4117116"/>
            <a:ext cx="805469" cy="276999"/>
          </a:xfrm>
          <a:prstGeom prst="rect">
            <a:avLst/>
          </a:prstGeom>
          <a:noFill/>
        </p:spPr>
        <p:txBody>
          <a:bodyPr wrap="square" rtlCol="0">
            <a:spAutoFit/>
          </a:bodyPr>
          <a:lstStyle/>
          <a:p>
            <a:pPr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lclk</a:t>
            </a:r>
            <a:endParaRPr lang="en-US" sz="1200" dirty="0">
              <a:solidFill>
                <a:prstClr val="white"/>
              </a:solidFill>
              <a:latin typeface="Segoe UI" panose="020B0502040204020203" pitchFamily="34" charset="0"/>
              <a:cs typeface="Arial" panose="020B0604020202020204" pitchFamily="34" charset="0"/>
            </a:endParaRPr>
          </a:p>
        </p:txBody>
      </p:sp>
      <p:sp>
        <p:nvSpPr>
          <p:cNvPr id="128" name="TextBox 127">
            <a:extLst>
              <a:ext uri="{FF2B5EF4-FFF2-40B4-BE49-F238E27FC236}">
                <a16:creationId xmlns:a16="http://schemas.microsoft.com/office/drawing/2014/main" id="{D1A99BF1-23F6-4216-965E-8C469682692C}"/>
              </a:ext>
              <a:ext uri="{C183D7F6-B498-43B3-948B-1728B52AA6E4}">
                <adec:decorative xmlns:adec="http://schemas.microsoft.com/office/drawing/2017/decorative" val="1"/>
              </a:ext>
            </a:extLst>
          </p:cNvPr>
          <p:cNvSpPr txBox="1"/>
          <p:nvPr/>
        </p:nvSpPr>
        <p:spPr>
          <a:xfrm>
            <a:off x="6820854" y="4121877"/>
            <a:ext cx="881584" cy="276999"/>
          </a:xfrm>
          <a:prstGeom prst="rect">
            <a:avLst/>
          </a:prstGeom>
          <a:noFill/>
        </p:spPr>
        <p:txBody>
          <a:bodyPr wrap="square" rtlCol="0">
            <a:spAutoFit/>
          </a:bodyPr>
          <a:lstStyle/>
          <a:p>
            <a:pPr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fclk</a:t>
            </a:r>
            <a:endParaRPr lang="en-US" sz="1200" dirty="0">
              <a:solidFill>
                <a:prstClr val="white"/>
              </a:solidFill>
              <a:latin typeface="Segoe UI" panose="020B0502040204020203" pitchFamily="34" charset="0"/>
              <a:cs typeface="Arial" panose="020B0604020202020204" pitchFamily="34" charset="0"/>
            </a:endParaRPr>
          </a:p>
        </p:txBody>
      </p:sp>
      <p:sp>
        <p:nvSpPr>
          <p:cNvPr id="129" name="TextBox 128">
            <a:extLst>
              <a:ext uri="{FF2B5EF4-FFF2-40B4-BE49-F238E27FC236}">
                <a16:creationId xmlns:a16="http://schemas.microsoft.com/office/drawing/2014/main" id="{9C57B7EB-704F-4935-8934-E295A1B15A89}"/>
              </a:ext>
              <a:ext uri="{C183D7F6-B498-43B3-948B-1728B52AA6E4}">
                <adec:decorative xmlns:adec="http://schemas.microsoft.com/office/drawing/2017/decorative" val="1"/>
              </a:ext>
            </a:extLst>
          </p:cNvPr>
          <p:cNvSpPr txBox="1"/>
          <p:nvPr/>
        </p:nvSpPr>
        <p:spPr>
          <a:xfrm>
            <a:off x="8517716" y="2275007"/>
            <a:ext cx="881584" cy="276999"/>
          </a:xfrm>
          <a:prstGeom prst="rect">
            <a:avLst/>
          </a:prstGeom>
          <a:noFill/>
        </p:spPr>
        <p:txBody>
          <a:bodyPr wrap="square" rtlCol="0">
            <a:spAutoFit/>
          </a:bodyPr>
          <a:lstStyle/>
          <a:p>
            <a:pPr eaLnBrk="0" fontAlgn="base" hangingPunct="0">
              <a:spcBef>
                <a:spcPct val="0"/>
              </a:spcBef>
              <a:spcAft>
                <a:spcPts val="558"/>
              </a:spcAft>
              <a:buClr>
                <a:srgbClr val="000000"/>
              </a:buClr>
            </a:pPr>
            <a:r>
              <a:rPr lang="en-US" sz="1200" dirty="0">
                <a:solidFill>
                  <a:prstClr val="white"/>
                </a:solidFill>
                <a:latin typeface="Wingdings" panose="05000000000000000000" pitchFamily="2" charset="2"/>
                <a:cs typeface="Arial" panose="020B0604020202020204" pitchFamily="34" charset="0"/>
              </a:rPr>
              <a:t>¸</a:t>
            </a:r>
            <a:r>
              <a:rPr lang="en-US" sz="1200" dirty="0" err="1">
                <a:solidFill>
                  <a:prstClr val="white"/>
                </a:solidFill>
                <a:latin typeface="Segoe UI" panose="020B0502040204020203" pitchFamily="34" charset="0"/>
                <a:cs typeface="Arial" panose="020B0604020202020204" pitchFamily="34" charset="0"/>
              </a:rPr>
              <a:t>uclk</a:t>
            </a:r>
            <a:endParaRPr lang="en-US" sz="1200" dirty="0">
              <a:solidFill>
                <a:prstClr val="white"/>
              </a:solidFill>
              <a:latin typeface="Segoe UI" panose="020B0502040204020203" pitchFamily="34" charset="0"/>
              <a:cs typeface="Arial" panose="020B0604020202020204" pitchFamily="34" charset="0"/>
            </a:endParaRPr>
          </a:p>
        </p:txBody>
      </p:sp>
      <p:sp>
        <p:nvSpPr>
          <p:cNvPr id="130" name="TextBox 129">
            <a:extLst>
              <a:ext uri="{FF2B5EF4-FFF2-40B4-BE49-F238E27FC236}">
                <a16:creationId xmlns:a16="http://schemas.microsoft.com/office/drawing/2014/main" id="{9F9129AB-86E8-46BF-B46A-010487BB4172}"/>
              </a:ext>
              <a:ext uri="{C183D7F6-B498-43B3-948B-1728B52AA6E4}">
                <adec:decorative xmlns:adec="http://schemas.microsoft.com/office/drawing/2017/decorative" val="1"/>
              </a:ext>
            </a:extLst>
          </p:cNvPr>
          <p:cNvSpPr txBox="1"/>
          <p:nvPr/>
        </p:nvSpPr>
        <p:spPr>
          <a:xfrm>
            <a:off x="805359" y="3436335"/>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kern="0" dirty="0">
                <a:solidFill>
                  <a:srgbClr val="000000"/>
                </a:solidFill>
                <a:latin typeface="Wingdings" panose="05000000000000000000" pitchFamily="2" charset="2"/>
                <a:cs typeface="Arial" panose="020B0604020202020204" pitchFamily="34" charset="0"/>
              </a:rPr>
              <a:t>¸</a:t>
            </a:r>
            <a:r>
              <a:rPr lang="en-US" sz="1200" kern="0" dirty="0" err="1">
                <a:solidFill>
                  <a:srgbClr val="000000"/>
                </a:solidFill>
                <a:latin typeface="Segoe UI" panose="020B0502040204020203" pitchFamily="34" charset="0"/>
                <a:cs typeface="Arial" panose="020B0604020202020204" pitchFamily="34" charset="0"/>
              </a:rPr>
              <a:t>cclk</a:t>
            </a:r>
            <a:endParaRPr lang="en-US" sz="1200" kern="0" dirty="0">
              <a:solidFill>
                <a:srgbClr val="000000"/>
              </a:solidFill>
              <a:latin typeface="Segoe UI" panose="020B0502040204020203" pitchFamily="34" charset="0"/>
              <a:cs typeface="Arial" panose="020B0604020202020204" pitchFamily="34" charset="0"/>
            </a:endParaRPr>
          </a:p>
        </p:txBody>
      </p:sp>
      <p:sp>
        <p:nvSpPr>
          <p:cNvPr id="131" name="TextBox 130">
            <a:extLst>
              <a:ext uri="{FF2B5EF4-FFF2-40B4-BE49-F238E27FC236}">
                <a16:creationId xmlns:a16="http://schemas.microsoft.com/office/drawing/2014/main" id="{CEEFF16D-54A0-46E7-8829-71DCCA06D55B}"/>
              </a:ext>
              <a:ext uri="{C183D7F6-B498-43B3-948B-1728B52AA6E4}">
                <adec:decorative xmlns:adec="http://schemas.microsoft.com/office/drawing/2017/decorative" val="1"/>
              </a:ext>
            </a:extLst>
          </p:cNvPr>
          <p:cNvSpPr txBox="1"/>
          <p:nvPr/>
        </p:nvSpPr>
        <p:spPr>
          <a:xfrm>
            <a:off x="5112297" y="3915848"/>
            <a:ext cx="805469" cy="276999"/>
          </a:xfrm>
          <a:prstGeom prst="rect">
            <a:avLst/>
          </a:prstGeom>
          <a:noFill/>
        </p:spPr>
        <p:txBody>
          <a:bodyPr wrap="square" rtlCol="0">
            <a:spAutoFit/>
          </a:bodyPr>
          <a:lstStyle/>
          <a:p>
            <a:pPr defTabSz="850483" eaLnBrk="0" fontAlgn="base" hangingPunct="0">
              <a:spcBef>
                <a:spcPct val="0"/>
              </a:spcBef>
              <a:spcAft>
                <a:spcPts val="558"/>
              </a:spcAft>
              <a:buClr>
                <a:srgbClr val="000000"/>
              </a:buClr>
              <a:defRPr/>
            </a:pPr>
            <a:r>
              <a:rPr lang="en-US" sz="1200" kern="0" dirty="0">
                <a:solidFill>
                  <a:prstClr val="white"/>
                </a:solidFill>
                <a:latin typeface="Wingdings" panose="05000000000000000000" pitchFamily="2" charset="2"/>
                <a:cs typeface="Arial" panose="020B0604020202020204" pitchFamily="34" charset="0"/>
              </a:rPr>
              <a:t>¸</a:t>
            </a:r>
            <a:r>
              <a:rPr lang="en-US" sz="1200" kern="0" dirty="0">
                <a:solidFill>
                  <a:prstClr val="white"/>
                </a:solidFill>
                <a:latin typeface="Segoe UI" panose="020B0502040204020203" pitchFamily="34" charset="0"/>
                <a:cs typeface="Arial" panose="020B0604020202020204" pitchFamily="34" charset="0"/>
              </a:rPr>
              <a:t>l3clk</a:t>
            </a:r>
          </a:p>
        </p:txBody>
      </p:sp>
      <p:grpSp>
        <p:nvGrpSpPr>
          <p:cNvPr id="132" name="Group 131">
            <a:extLst>
              <a:ext uri="{FF2B5EF4-FFF2-40B4-BE49-F238E27FC236}">
                <a16:creationId xmlns:a16="http://schemas.microsoft.com/office/drawing/2014/main" id="{FBBB8743-9EC8-4578-9F3E-589A4DD935DB}"/>
              </a:ext>
              <a:ext uri="{C183D7F6-B498-43B3-948B-1728B52AA6E4}">
                <adec:decorative xmlns:adec="http://schemas.microsoft.com/office/drawing/2017/decorative" val="1"/>
              </a:ext>
            </a:extLst>
          </p:cNvPr>
          <p:cNvGrpSpPr/>
          <p:nvPr/>
        </p:nvGrpSpPr>
        <p:grpSpPr>
          <a:xfrm flipH="1">
            <a:off x="6047765" y="2754286"/>
            <a:ext cx="852604" cy="159720"/>
            <a:chOff x="6197719" y="3154916"/>
            <a:chExt cx="800055" cy="106483"/>
          </a:xfrm>
        </p:grpSpPr>
        <p:cxnSp>
          <p:nvCxnSpPr>
            <p:cNvPr id="133" name="Straight Arrow Connector 132">
              <a:extLst>
                <a:ext uri="{FF2B5EF4-FFF2-40B4-BE49-F238E27FC236}">
                  <a16:creationId xmlns:a16="http://schemas.microsoft.com/office/drawing/2014/main" id="{A857B15C-5F97-43A2-9431-BE17A6BC21C7}"/>
                </a:ext>
              </a:extLst>
            </p:cNvPr>
            <p:cNvCxnSpPr>
              <a:cxnSpLocks/>
            </p:cNvCxnSpPr>
            <p:nvPr/>
          </p:nvCxnSpPr>
          <p:spPr>
            <a:xfrm>
              <a:off x="6197719" y="3154916"/>
              <a:ext cx="800055" cy="0"/>
            </a:xfrm>
            <a:prstGeom prst="straightConnector1">
              <a:avLst/>
            </a:prstGeom>
            <a:noFill/>
            <a:ln w="38100" cap="flat" cmpd="sng" algn="ctr">
              <a:gradFill>
                <a:gsLst>
                  <a:gs pos="0">
                    <a:srgbClr val="007C97"/>
                  </a:gs>
                  <a:gs pos="100000">
                    <a:srgbClr val="F26522"/>
                  </a:gs>
                </a:gsLst>
                <a:lin ang="0" scaled="0"/>
              </a:gradFill>
              <a:prstDash val="solid"/>
              <a:tailEnd type="triangle"/>
            </a:ln>
            <a:effectLst>
              <a:outerShdw blurRad="40000" dist="23000" dir="5400000" rotWithShape="0">
                <a:srgbClr val="000000">
                  <a:alpha val="35000"/>
                </a:srgbClr>
              </a:outerShdw>
            </a:effectLst>
          </p:spPr>
        </p:cxnSp>
        <p:cxnSp>
          <p:nvCxnSpPr>
            <p:cNvPr id="134" name="Straight Arrow Connector 133">
              <a:extLst>
                <a:ext uri="{FF2B5EF4-FFF2-40B4-BE49-F238E27FC236}">
                  <a16:creationId xmlns:a16="http://schemas.microsoft.com/office/drawing/2014/main" id="{0D1277F3-7244-4B6E-A71A-FE9074794236}"/>
                </a:ext>
              </a:extLst>
            </p:cNvPr>
            <p:cNvCxnSpPr>
              <a:cxnSpLocks/>
            </p:cNvCxnSpPr>
            <p:nvPr/>
          </p:nvCxnSpPr>
          <p:spPr>
            <a:xfrm flipH="1">
              <a:off x="6198198" y="3261399"/>
              <a:ext cx="795605" cy="0"/>
            </a:xfrm>
            <a:prstGeom prst="straightConnector1">
              <a:avLst/>
            </a:prstGeom>
            <a:noFill/>
            <a:ln w="38100" cap="flat" cmpd="sng" algn="ctr">
              <a:gradFill>
                <a:gsLst>
                  <a:gs pos="0">
                    <a:srgbClr val="007C97"/>
                  </a:gs>
                  <a:gs pos="100000">
                    <a:srgbClr val="F26522"/>
                  </a:gs>
                </a:gsLst>
                <a:lin ang="10800000" scaled="0"/>
              </a:gradFill>
              <a:prstDash val="solid"/>
              <a:tailEnd type="triangle"/>
            </a:ln>
            <a:effectLst>
              <a:outerShdw blurRad="40000" dist="23000" dir="5400000" rotWithShape="0">
                <a:srgbClr val="000000">
                  <a:alpha val="35000"/>
                </a:srgbClr>
              </a:outerShdw>
            </a:effectLst>
          </p:spPr>
        </p:cxnSp>
      </p:grpSp>
      <p:cxnSp>
        <p:nvCxnSpPr>
          <p:cNvPr id="135" name="Straight Arrow Connector 134">
            <a:extLst>
              <a:ext uri="{FF2B5EF4-FFF2-40B4-BE49-F238E27FC236}">
                <a16:creationId xmlns:a16="http://schemas.microsoft.com/office/drawing/2014/main" id="{B3D2C0AA-42E0-4314-8518-F08AED3A4C06}"/>
              </a:ext>
              <a:ext uri="{C183D7F6-B498-43B3-948B-1728B52AA6E4}">
                <adec:decorative xmlns:adec="http://schemas.microsoft.com/office/drawing/2017/decorative" val="1"/>
              </a:ext>
            </a:extLst>
          </p:cNvPr>
          <p:cNvCxnSpPr/>
          <p:nvPr/>
        </p:nvCxnSpPr>
        <p:spPr>
          <a:xfrm flipH="1">
            <a:off x="940421" y="2133049"/>
            <a:ext cx="850463" cy="0"/>
          </a:xfrm>
          <a:prstGeom prst="straightConnector1">
            <a:avLst/>
          </a:prstGeom>
          <a:noFill/>
          <a:ln w="38100" cap="flat" cmpd="sng" algn="ctr">
            <a:solidFill>
              <a:srgbClr val="897450"/>
            </a:solidFill>
            <a:prstDash val="solid"/>
            <a:tailEnd type="triangle"/>
          </a:ln>
          <a:effectLst>
            <a:outerShdw blurRad="40000" dist="23000" dir="5400000" rotWithShape="0">
              <a:srgbClr val="000000">
                <a:alpha val="35000"/>
              </a:srgbClr>
            </a:outerShdw>
          </a:effectLst>
        </p:spPr>
      </p:cxnSp>
      <p:sp>
        <p:nvSpPr>
          <p:cNvPr id="136" name="TextBox 135">
            <a:extLst>
              <a:ext uri="{FF2B5EF4-FFF2-40B4-BE49-F238E27FC236}">
                <a16:creationId xmlns:a16="http://schemas.microsoft.com/office/drawing/2014/main" id="{A3038100-F05F-4EF0-A445-AD76317E23DE}"/>
              </a:ext>
              <a:ext uri="{C183D7F6-B498-43B3-948B-1728B52AA6E4}">
                <adec:decorative xmlns:adec="http://schemas.microsoft.com/office/drawing/2017/decorative" val="1"/>
              </a:ext>
            </a:extLst>
          </p:cNvPr>
          <p:cNvSpPr txBox="1"/>
          <p:nvPr/>
        </p:nvSpPr>
        <p:spPr>
          <a:xfrm>
            <a:off x="6047765" y="3006623"/>
            <a:ext cx="850380"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 R</a:t>
            </a:r>
          </a:p>
        </p:txBody>
      </p:sp>
      <p:sp>
        <p:nvSpPr>
          <p:cNvPr id="137" name="TextBox 136">
            <a:extLst>
              <a:ext uri="{FF2B5EF4-FFF2-40B4-BE49-F238E27FC236}">
                <a16:creationId xmlns:a16="http://schemas.microsoft.com/office/drawing/2014/main" id="{F1DB1022-283F-4899-A860-AB152C6AFB53}"/>
              </a:ext>
              <a:ext uri="{C183D7F6-B498-43B3-948B-1728B52AA6E4}">
                <adec:decorative xmlns:adec="http://schemas.microsoft.com/office/drawing/2017/decorative" val="1"/>
              </a:ext>
            </a:extLst>
          </p:cNvPr>
          <p:cNvSpPr txBox="1"/>
          <p:nvPr/>
        </p:nvSpPr>
        <p:spPr>
          <a:xfrm>
            <a:off x="4350000" y="2488031"/>
            <a:ext cx="847302" cy="184666"/>
          </a:xfrm>
          <a:prstGeom prst="rect">
            <a:avLst/>
          </a:prstGeom>
          <a:solidFill>
            <a:schemeClr val="bg1"/>
          </a:solidFill>
        </p:spPr>
        <p:txBody>
          <a:bodyPr wrap="square" lIns="0" tIns="0" rIns="0" bIns="0" rtlCol="0">
            <a:spAutoFit/>
          </a:bodyPr>
          <a:lstStyle/>
          <a:p>
            <a:pPr algn="ctr" defTabSz="850483" eaLnBrk="0" fontAlgn="base" hangingPunct="0">
              <a:spcBef>
                <a:spcPct val="0"/>
              </a:spcBef>
              <a:spcAft>
                <a:spcPts val="558"/>
              </a:spcAft>
              <a:buClr>
                <a:srgbClr val="000000"/>
              </a:buClr>
              <a:defRPr/>
            </a:pPr>
            <a:r>
              <a:rPr lang="en-US" sz="1200" kern="0" dirty="0">
                <a:solidFill>
                  <a:srgbClr val="000000"/>
                </a:solidFill>
                <a:latin typeface="Segoe UI" panose="020B0502040204020203" pitchFamily="34" charset="0"/>
                <a:cs typeface="Arial" panose="020B0604020202020204" pitchFamily="34" charset="0"/>
              </a:rPr>
              <a:t>32B/cycle</a:t>
            </a:r>
          </a:p>
        </p:txBody>
      </p:sp>
    </p:spTree>
    <p:extLst>
      <p:ext uri="{BB962C8B-B14F-4D97-AF65-F5344CB8AC3E}">
        <p14:creationId xmlns:p14="http://schemas.microsoft.com/office/powerpoint/2010/main" val="243788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A68D66-78FA-405F-ACDB-5BEFE3E2290C}"/>
              </a:ext>
            </a:extLst>
          </p:cNvPr>
          <p:cNvSpPr>
            <a:spLocks noGrp="1"/>
          </p:cNvSpPr>
          <p:nvPr>
            <p:ph type="title"/>
          </p:nvPr>
        </p:nvSpPr>
        <p:spPr>
          <a:xfrm>
            <a:off x="588263" y="457200"/>
            <a:ext cx="11018520" cy="553998"/>
          </a:xfrm>
        </p:spPr>
        <p:txBody>
          <a:bodyPr/>
          <a:lstStyle/>
          <a:p>
            <a:r>
              <a:rPr lang="en-US" dirty="0"/>
              <a:t>Hardware prefetchers</a:t>
            </a:r>
          </a:p>
        </p:txBody>
      </p:sp>
      <p:sp>
        <p:nvSpPr>
          <p:cNvPr id="6" name="Content Placeholder 5">
            <a:extLst>
              <a:ext uri="{FF2B5EF4-FFF2-40B4-BE49-F238E27FC236}">
                <a16:creationId xmlns:a16="http://schemas.microsoft.com/office/drawing/2014/main" id="{3125C06B-0C31-4BD4-BA88-E675FFB6E82D}"/>
              </a:ext>
            </a:extLst>
          </p:cNvPr>
          <p:cNvSpPr>
            <a:spLocks noGrp="1"/>
          </p:cNvSpPr>
          <p:nvPr>
            <p:ph sz="quarter" idx="10"/>
          </p:nvPr>
        </p:nvSpPr>
        <p:spPr>
          <a:xfrm>
            <a:off x="584200" y="1435100"/>
            <a:ext cx="11018838" cy="4029308"/>
          </a:xfrm>
        </p:spPr>
        <p:txBody>
          <a:bodyPr/>
          <a:lstStyle/>
          <a:p>
            <a:pPr marL="210312" indent="-210312">
              <a:spcBef>
                <a:spcPts val="1080"/>
              </a:spcBef>
              <a:buClr>
                <a:schemeClr val="tx1"/>
              </a:buClr>
            </a:pPr>
            <a:r>
              <a:rPr lang="en-US" sz="1800" dirty="0">
                <a:solidFill>
                  <a:schemeClr val="accent1"/>
                </a:solidFill>
                <a:latin typeface="+mj-lt"/>
              </a:rPr>
              <a:t>L1 Stream: </a:t>
            </a:r>
            <a:r>
              <a:rPr lang="en-US" sz="1800" dirty="0"/>
              <a:t>Uses history of memory access patterns to fetch additional sequential lines in ascending or descending order</a:t>
            </a:r>
          </a:p>
          <a:p>
            <a:pPr marL="210312" indent="-210312">
              <a:spcBef>
                <a:spcPts val="1080"/>
              </a:spcBef>
              <a:buClr>
                <a:schemeClr val="tx1"/>
              </a:buClr>
            </a:pPr>
            <a:r>
              <a:rPr lang="en-US" sz="1800" dirty="0">
                <a:solidFill>
                  <a:schemeClr val="accent1"/>
                </a:solidFill>
                <a:latin typeface="+mj-lt"/>
              </a:rPr>
              <a:t>L1 Stride: </a:t>
            </a:r>
            <a:r>
              <a:rPr lang="en-US" sz="1800" dirty="0"/>
              <a:t>Uses memory access history of individual instructions to fetch additional lines when each access is a constant distance from the previous</a:t>
            </a:r>
          </a:p>
          <a:p>
            <a:pPr marL="210312" indent="-210312">
              <a:spcBef>
                <a:spcPts val="1080"/>
              </a:spcBef>
              <a:buClr>
                <a:schemeClr val="tx1"/>
              </a:buClr>
            </a:pPr>
            <a:r>
              <a:rPr lang="en-US" sz="1800" dirty="0">
                <a:solidFill>
                  <a:schemeClr val="accent1"/>
                </a:solidFill>
                <a:latin typeface="+mj-lt"/>
              </a:rPr>
              <a:t>L1 Region: </a:t>
            </a:r>
            <a:r>
              <a:rPr lang="en-US" sz="1800" dirty="0"/>
              <a:t>Uses memory access history to fetch additional lines when the data access for a given instruction tends to be followed by a consistent pattern of other accesses within a localized region</a:t>
            </a:r>
          </a:p>
          <a:p>
            <a:pPr marL="210312" indent="-210312">
              <a:spcBef>
                <a:spcPts val="1080"/>
              </a:spcBef>
              <a:buClr>
                <a:schemeClr val="tx1"/>
              </a:buClr>
            </a:pPr>
            <a:r>
              <a:rPr lang="en-US" sz="1800" dirty="0">
                <a:solidFill>
                  <a:schemeClr val="accent1"/>
                </a:solidFill>
                <a:latin typeface="+mj-lt"/>
              </a:rPr>
              <a:t>L2 Stream: </a:t>
            </a:r>
            <a:r>
              <a:rPr lang="en-US" sz="1800" dirty="0"/>
              <a:t>Uses history of memory access patterns to fetch additional sequential lines in ascending or descending order</a:t>
            </a:r>
          </a:p>
          <a:p>
            <a:pPr marL="210312" indent="-210312">
              <a:spcBef>
                <a:spcPts val="1080"/>
              </a:spcBef>
              <a:buClr>
                <a:schemeClr val="tx1"/>
              </a:buClr>
            </a:pPr>
            <a:r>
              <a:rPr lang="en-US" sz="1800" dirty="0">
                <a:solidFill>
                  <a:schemeClr val="accent1"/>
                </a:solidFill>
                <a:latin typeface="+mj-lt"/>
              </a:rPr>
              <a:t>L2 Up/Down: </a:t>
            </a:r>
            <a:r>
              <a:rPr lang="en-US" sz="1800" dirty="0"/>
              <a:t>Uses memory access history to determine whether to fetch the next or previous line for all memory accesses</a:t>
            </a:r>
          </a:p>
          <a:p>
            <a:pPr marL="210312" indent="-210312">
              <a:spcBef>
                <a:spcPts val="1080"/>
              </a:spcBef>
              <a:buClr>
                <a:schemeClr val="tx1"/>
              </a:buClr>
            </a:pPr>
            <a:r>
              <a:rPr lang="en-US" sz="1800" dirty="0"/>
              <a:t>For workloads that miss in the L1 or L2 caches, software may get improved performance if data structures are designed such that data access patterns match one of the above listed behaviors</a:t>
            </a:r>
          </a:p>
        </p:txBody>
      </p:sp>
    </p:spTree>
    <p:extLst>
      <p:ext uri="{BB962C8B-B14F-4D97-AF65-F5344CB8AC3E}">
        <p14:creationId xmlns:p14="http://schemas.microsoft.com/office/powerpoint/2010/main" val="180156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p:spPr>
        <p:txBody>
          <a:bodyPr/>
          <a:lstStyle/>
          <a:p>
            <a:r>
              <a:rPr lang="en-US" dirty="0"/>
              <a:t>Best practices</a:t>
            </a:r>
          </a:p>
        </p:txBody>
      </p:sp>
    </p:spTree>
    <p:extLst>
      <p:ext uri="{BB962C8B-B14F-4D97-AF65-F5344CB8AC3E}">
        <p14:creationId xmlns:p14="http://schemas.microsoft.com/office/powerpoint/2010/main" val="140612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4A6A-2376-475D-B23D-63570B3D4247}"/>
              </a:ext>
            </a:extLst>
          </p:cNvPr>
          <p:cNvSpPr>
            <a:spLocks noGrp="1"/>
          </p:cNvSpPr>
          <p:nvPr>
            <p:ph type="title"/>
          </p:nvPr>
        </p:nvSpPr>
        <p:spPr>
          <a:xfrm>
            <a:off x="588263" y="457200"/>
            <a:ext cx="11018520" cy="553998"/>
          </a:xfrm>
        </p:spPr>
        <p:txBody>
          <a:bodyPr/>
          <a:lstStyle/>
          <a:p>
            <a:r>
              <a:rPr lang="en-US" dirty="0"/>
              <a:t>Best practices</a:t>
            </a:r>
          </a:p>
        </p:txBody>
      </p:sp>
      <p:sp>
        <p:nvSpPr>
          <p:cNvPr id="3" name="Content Placeholder 2">
            <a:extLst>
              <a:ext uri="{FF2B5EF4-FFF2-40B4-BE49-F238E27FC236}">
                <a16:creationId xmlns:a16="http://schemas.microsoft.com/office/drawing/2014/main" id="{C55BC772-931F-4F35-9AE4-46330FFC6CB3}"/>
              </a:ext>
            </a:extLst>
          </p:cNvPr>
          <p:cNvSpPr>
            <a:spLocks noGrp="1"/>
          </p:cNvSpPr>
          <p:nvPr>
            <p:ph sz="quarter" idx="10"/>
          </p:nvPr>
        </p:nvSpPr>
        <p:spPr>
          <a:xfrm>
            <a:off x="584200" y="1435100"/>
            <a:ext cx="11018838" cy="4106252"/>
          </a:xfrm>
        </p:spPr>
        <p:txBody>
          <a:bodyPr/>
          <a:lstStyle/>
          <a:p>
            <a:pPr>
              <a:spcBef>
                <a:spcPts val="1680"/>
              </a:spcBef>
            </a:pPr>
            <a:r>
              <a:rPr lang="en-US" dirty="0"/>
              <a:t>Audit content</a:t>
            </a:r>
          </a:p>
          <a:p>
            <a:pPr>
              <a:spcBef>
                <a:spcPts val="1680"/>
              </a:spcBef>
            </a:pPr>
            <a:r>
              <a:rPr lang="en-US" dirty="0"/>
              <a:t>Use modern sync APIs</a:t>
            </a:r>
          </a:p>
          <a:p>
            <a:pPr>
              <a:spcBef>
                <a:spcPts val="1680"/>
              </a:spcBef>
            </a:pPr>
            <a:r>
              <a:rPr lang="en-US" dirty="0"/>
              <a:t>Avoid false sharing</a:t>
            </a:r>
          </a:p>
          <a:p>
            <a:pPr>
              <a:spcBef>
                <a:spcPts val="1680"/>
              </a:spcBef>
            </a:pPr>
            <a:r>
              <a:rPr lang="en-US" dirty="0"/>
              <a:t>Prefer data access patterns matching hardware prefetcher behaviors</a:t>
            </a:r>
          </a:p>
          <a:p>
            <a:pPr>
              <a:spcBef>
                <a:spcPts val="1680"/>
              </a:spcBef>
            </a:pPr>
            <a:r>
              <a:rPr lang="en-US" dirty="0"/>
              <a:t>Use Software Prefetch instructions for linked data structures experiencing cache misses</a:t>
            </a:r>
          </a:p>
          <a:p>
            <a:pPr>
              <a:spcBef>
                <a:spcPts val="1680"/>
              </a:spcBef>
            </a:pPr>
            <a:r>
              <a:rPr lang="en-US" dirty="0"/>
              <a:t>Test application scalability from 1 to %NUMBER_OF_PROCESSORS%</a:t>
            </a:r>
          </a:p>
        </p:txBody>
      </p:sp>
    </p:spTree>
    <p:extLst>
      <p:ext uri="{BB962C8B-B14F-4D97-AF65-F5344CB8AC3E}">
        <p14:creationId xmlns:p14="http://schemas.microsoft.com/office/powerpoint/2010/main" val="2709983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7BF15BD-001C-49B3-9A01-B39DEDA47564}"/>
              </a:ext>
            </a:extLst>
          </p:cNvPr>
          <p:cNvSpPr>
            <a:spLocks noGrp="1"/>
          </p:cNvSpPr>
          <p:nvPr>
            <p:ph type="title"/>
          </p:nvPr>
        </p:nvSpPr>
        <p:spPr>
          <a:xfrm>
            <a:off x="585216" y="2309812"/>
            <a:ext cx="3182027" cy="3959225"/>
          </a:xfrm>
        </p:spPr>
        <p:txBody>
          <a:bodyPr/>
          <a:lstStyle/>
          <a:p>
            <a:r>
              <a:rPr lang="en-US" dirty="0"/>
              <a:t>Agenda</a:t>
            </a:r>
          </a:p>
        </p:txBody>
      </p:sp>
      <p:sp>
        <p:nvSpPr>
          <p:cNvPr id="7" name="Text Placeholder 6">
            <a:extLst>
              <a:ext uri="{FF2B5EF4-FFF2-40B4-BE49-F238E27FC236}">
                <a16:creationId xmlns:a16="http://schemas.microsoft.com/office/drawing/2014/main" id="{61F6BD0B-C4D8-42DE-A3A7-50D8219CE639}"/>
              </a:ext>
            </a:extLst>
          </p:cNvPr>
          <p:cNvSpPr>
            <a:spLocks noGrp="1"/>
          </p:cNvSpPr>
          <p:nvPr>
            <p:ph type="body" sz="quarter" idx="11"/>
          </p:nvPr>
        </p:nvSpPr>
        <p:spPr>
          <a:xfrm>
            <a:off x="4356100" y="2309813"/>
            <a:ext cx="7253288" cy="3026470"/>
          </a:xfrm>
        </p:spPr>
        <p:txBody>
          <a:bodyPr/>
          <a:lstStyle/>
          <a:p>
            <a:pPr>
              <a:spcBef>
                <a:spcPts val="1680"/>
              </a:spcBef>
              <a:spcAft>
                <a:spcPts val="0"/>
              </a:spcAft>
            </a:pPr>
            <a:r>
              <a:rPr lang="en-US" dirty="0"/>
              <a:t>Abstract</a:t>
            </a:r>
          </a:p>
          <a:p>
            <a:pPr>
              <a:spcBef>
                <a:spcPts val="1680"/>
              </a:spcBef>
              <a:spcAft>
                <a:spcPts val="0"/>
              </a:spcAft>
            </a:pPr>
            <a:r>
              <a:rPr lang="en-US" dirty="0"/>
              <a:t>Speaker biography</a:t>
            </a:r>
          </a:p>
          <a:p>
            <a:pPr>
              <a:spcBef>
                <a:spcPts val="1680"/>
              </a:spcBef>
              <a:spcAft>
                <a:spcPts val="0"/>
              </a:spcAft>
            </a:pPr>
            <a:r>
              <a:rPr lang="en-US" dirty="0"/>
              <a:t>“Zen 2” architecture processors</a:t>
            </a:r>
          </a:p>
          <a:p>
            <a:pPr>
              <a:spcBef>
                <a:spcPts val="1680"/>
              </a:spcBef>
              <a:spcAft>
                <a:spcPts val="0"/>
              </a:spcAft>
            </a:pPr>
            <a:r>
              <a:rPr lang="en-US" dirty="0"/>
              <a:t>“Zen 3” architecture processors</a:t>
            </a:r>
          </a:p>
          <a:p>
            <a:pPr>
              <a:spcBef>
                <a:spcPts val="1680"/>
              </a:spcBef>
              <a:spcAft>
                <a:spcPts val="0"/>
              </a:spcAft>
            </a:pPr>
            <a:r>
              <a:rPr lang="en-US" dirty="0"/>
              <a:t>Best practices</a:t>
            </a:r>
          </a:p>
        </p:txBody>
      </p:sp>
    </p:spTree>
    <p:extLst>
      <p:ext uri="{BB962C8B-B14F-4D97-AF65-F5344CB8AC3E}">
        <p14:creationId xmlns:p14="http://schemas.microsoft.com/office/powerpoint/2010/main" val="417856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DABC72-F499-4DE3-9497-C2102982AB6E}"/>
              </a:ext>
            </a:extLst>
          </p:cNvPr>
          <p:cNvSpPr>
            <a:spLocks noGrp="1"/>
          </p:cNvSpPr>
          <p:nvPr>
            <p:ph type="title"/>
          </p:nvPr>
        </p:nvSpPr>
        <p:spPr>
          <a:xfrm>
            <a:off x="588263" y="457200"/>
            <a:ext cx="11018520" cy="553998"/>
          </a:xfrm>
        </p:spPr>
        <p:txBody>
          <a:bodyPr/>
          <a:lstStyle/>
          <a:p>
            <a:r>
              <a:rPr lang="en-US" dirty="0"/>
              <a:t>Audit content</a:t>
            </a:r>
          </a:p>
        </p:txBody>
      </p:sp>
      <p:sp>
        <p:nvSpPr>
          <p:cNvPr id="6" name="Content Placeholder 5">
            <a:extLst>
              <a:ext uri="{FF2B5EF4-FFF2-40B4-BE49-F238E27FC236}">
                <a16:creationId xmlns:a16="http://schemas.microsoft.com/office/drawing/2014/main" id="{7CCA4CAA-4278-4737-A1A4-87B70158A1DB}"/>
              </a:ext>
            </a:extLst>
          </p:cNvPr>
          <p:cNvSpPr>
            <a:spLocks noGrp="1"/>
          </p:cNvSpPr>
          <p:nvPr>
            <p:ph sz="quarter" idx="10"/>
          </p:nvPr>
        </p:nvSpPr>
        <p:spPr>
          <a:xfrm>
            <a:off x="584200" y="1435100"/>
            <a:ext cx="11018838" cy="4564326"/>
          </a:xfrm>
        </p:spPr>
        <p:txBody>
          <a:bodyPr/>
          <a:lstStyle/>
          <a:p>
            <a:pPr>
              <a:spcBef>
                <a:spcPts val="1440"/>
              </a:spcBef>
            </a:pPr>
            <a:r>
              <a:rPr lang="en-US" sz="2400" dirty="0"/>
              <a:t>Ask artists to recommend profiling scenes of interest!</a:t>
            </a:r>
          </a:p>
          <a:p>
            <a:pPr lvl="1" indent="-210312"/>
            <a:r>
              <a:rPr lang="en-US" sz="1800" spc="-30" dirty="0"/>
              <a:t>For example, an indoor dungeon, an outdoor city, an outdoor forest, large crowds, or a specific time of day</a:t>
            </a:r>
          </a:p>
          <a:p>
            <a:pPr>
              <a:spcBef>
                <a:spcPts val="1440"/>
              </a:spcBef>
            </a:pPr>
            <a:r>
              <a:rPr lang="en-US" sz="2400" dirty="0"/>
              <a:t>Run UE4Editor </a:t>
            </a:r>
            <a:r>
              <a:rPr lang="en-US" sz="2400" dirty="0" err="1"/>
              <a:t>MapCheck</a:t>
            </a:r>
            <a:r>
              <a:rPr lang="en-US" sz="2400" dirty="0"/>
              <a:t>!</a:t>
            </a:r>
          </a:p>
          <a:p>
            <a:pPr lvl="1" indent="-210312"/>
            <a:r>
              <a:rPr lang="en-US" sz="1800" dirty="0"/>
              <a:t>It may find some performance issues</a:t>
            </a:r>
          </a:p>
          <a:p>
            <a:pPr lvl="1" indent="-210312"/>
            <a:r>
              <a:rPr lang="en-US" sz="1800" dirty="0">
                <a:hlinkClick r:id="rId3"/>
              </a:rPr>
              <a:t>https://docs.unrealengine.com/en-US/BuildingWorlds/LevelEditor/MapErrors/index.html</a:t>
            </a:r>
            <a:endParaRPr lang="en-US" sz="1800" dirty="0"/>
          </a:p>
          <a:p>
            <a:pPr>
              <a:spcBef>
                <a:spcPts val="1440"/>
              </a:spcBef>
            </a:pPr>
            <a:r>
              <a:rPr lang="en-US" sz="2400" dirty="0"/>
              <a:t>Use Unity </a:t>
            </a:r>
            <a:r>
              <a:rPr lang="en-US" sz="2400" dirty="0" err="1"/>
              <a:t>AssetPostprocessor</a:t>
            </a:r>
            <a:r>
              <a:rPr lang="en-US" sz="2400" dirty="0"/>
              <a:t>!</a:t>
            </a:r>
          </a:p>
          <a:p>
            <a:pPr lvl="1" indent="-210312"/>
            <a:r>
              <a:rPr lang="en-US" sz="1800" dirty="0"/>
              <a:t>Enforce minimum standards</a:t>
            </a:r>
            <a:endParaRPr lang="en-US" sz="1800" dirty="0">
              <a:hlinkClick r:id="rId4"/>
            </a:endParaRPr>
          </a:p>
          <a:p>
            <a:pPr lvl="1" indent="-210312"/>
            <a:r>
              <a:rPr lang="en-US" sz="1800" dirty="0">
                <a:hlinkClick r:id="rId4"/>
              </a:rPr>
              <a:t>https://docs.unity3d.com/Manual/BestPracticeUnderstandingPerformanceInUnity4.html</a:t>
            </a:r>
            <a:endParaRPr lang="en-US" sz="1800" dirty="0"/>
          </a:p>
          <a:p>
            <a:pPr>
              <a:spcBef>
                <a:spcPts val="1440"/>
              </a:spcBef>
            </a:pPr>
            <a:r>
              <a:rPr lang="en-US" sz="2400" dirty="0"/>
              <a:t>Check stats before CPU profiling!</a:t>
            </a:r>
          </a:p>
          <a:p>
            <a:pPr lvl="1" indent="-210312"/>
            <a:r>
              <a:rPr lang="en-US" sz="1800" dirty="0"/>
              <a:t>If the scene far exceeds its draw budget or has many duplicate objects, consider reporting the issue to its artists and profiling a different scene. Otherwise, you may risk profiling hot spots which may not be hot after the art issues are resolved</a:t>
            </a:r>
          </a:p>
        </p:txBody>
      </p:sp>
    </p:spTree>
    <p:extLst>
      <p:ext uri="{BB962C8B-B14F-4D97-AF65-F5344CB8AC3E}">
        <p14:creationId xmlns:p14="http://schemas.microsoft.com/office/powerpoint/2010/main" val="230898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a:xfrm>
            <a:off x="588263" y="457200"/>
            <a:ext cx="11018520" cy="553998"/>
          </a:xfrm>
        </p:spPr>
        <p:txBody>
          <a:bodyPr/>
          <a:lstStyle/>
          <a:p>
            <a:r>
              <a:rPr lang="en-US" dirty="0"/>
              <a:t>Use Modern Sync APIs</a:t>
            </a:r>
          </a:p>
        </p:txBody>
      </p:sp>
      <p:graphicFrame>
        <p:nvGraphicFramePr>
          <p:cNvPr id="7" name="Content Placeholder 6" descr="Sync API Test chart">
            <a:extLst>
              <a:ext uri="{FF2B5EF4-FFF2-40B4-BE49-F238E27FC236}">
                <a16:creationId xmlns:a16="http://schemas.microsoft.com/office/drawing/2014/main" id="{ABE6843F-61C6-4880-8694-0E91E9772A1B}"/>
              </a:ext>
            </a:extLst>
          </p:cNvPr>
          <p:cNvGraphicFramePr>
            <a:graphicFrameLocks noGrp="1"/>
          </p:cNvGraphicFramePr>
          <p:nvPr>
            <p:ph sz="quarter" idx="12"/>
            <p:extLst>
              <p:ext uri="{D42A27DB-BD31-4B8C-83A1-F6EECF244321}">
                <p14:modId xmlns:p14="http://schemas.microsoft.com/office/powerpoint/2010/main" val="2404506110"/>
              </p:ext>
            </p:extLst>
          </p:nvPr>
        </p:nvGraphicFramePr>
        <p:xfrm>
          <a:off x="584200" y="1435100"/>
          <a:ext cx="5211763" cy="4506913"/>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3606115"/>
          </a:xfrm>
        </p:spPr>
        <p:txBody>
          <a:bodyPr vert="horz" wrap="square" lIns="0" tIns="0" rIns="0" bIns="0" rtlCol="0" anchor="t">
            <a:spAutoFit/>
          </a:bodyPr>
          <a:lstStyle/>
          <a:p>
            <a:pPr marL="210185" indent="-210185">
              <a:spcBef>
                <a:spcPts val="1080"/>
              </a:spcBef>
            </a:pPr>
            <a:r>
              <a:rPr lang="en-US" sz="1800" dirty="0">
                <a:cs typeface="Segoe UI"/>
              </a:rPr>
              <a:t>Over 10% faster after optimization!</a:t>
            </a:r>
          </a:p>
          <a:p>
            <a:pPr marL="210185" indent="-210185">
              <a:spcBef>
                <a:spcPts val="1080"/>
              </a:spcBef>
            </a:pPr>
            <a:r>
              <a:rPr lang="en-US" sz="1800" dirty="0">
                <a:cs typeface="Segoe UI"/>
              </a:rPr>
              <a:t>Performance of binaries compiled with Microsoft Visual Studio 2019 v16.8.3</a:t>
            </a:r>
          </a:p>
          <a:p>
            <a:pPr marL="210185" indent="-210185">
              <a:spcBef>
                <a:spcPts val="1080"/>
              </a:spcBef>
            </a:pPr>
            <a:r>
              <a:rPr lang="en-US" sz="1800" dirty="0">
                <a:cs typeface="Segoe UI"/>
              </a:rPr>
              <a:t>Testing done by AMD technology labs, January 13, 2021 on the following system. Test configuration: AMD Ryzen™ 7 4700G, AMD Wraith Spire Cooler, 16GB (2 x 8GB DDR4-3200 at 22-22-22-52) memory, AMD Radeon</a:t>
            </a:r>
            <a:r>
              <a:rPr lang="en-US" sz="1800" dirty="0">
                <a:ea typeface="+mn-lt"/>
                <a:cs typeface="+mn-lt"/>
              </a:rPr>
              <a:t>™</a:t>
            </a:r>
            <a:r>
              <a:rPr lang="en-US" sz="1800" dirty="0">
                <a:cs typeface="Segoe UI"/>
              </a:rPr>
              <a:t> RX 6900 XT GPU with driver 20.12.2 (December 17, 2020), 512GB M.2 NVME SSD, AMD Ryzen™ Reference Motherboard, Windows® 10 x64 build 20H2, 1920x1080 resolution. Actual results may vary</a:t>
            </a:r>
          </a:p>
        </p:txBody>
      </p:sp>
    </p:spTree>
    <p:extLst>
      <p:ext uri="{BB962C8B-B14F-4D97-AF65-F5344CB8AC3E}">
        <p14:creationId xmlns:p14="http://schemas.microsoft.com/office/powerpoint/2010/main" val="421503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9FE7F-FDE8-4B6C-855E-BEEED10A68AD}"/>
              </a:ext>
            </a:extLst>
          </p:cNvPr>
          <p:cNvSpPr>
            <a:spLocks noGrp="1"/>
          </p:cNvSpPr>
          <p:nvPr>
            <p:ph type="title"/>
          </p:nvPr>
        </p:nvSpPr>
        <p:spPr/>
        <p:txBody>
          <a:bodyPr/>
          <a:lstStyle/>
          <a:p>
            <a:r>
              <a:rPr lang="en-US" dirty="0"/>
              <a:t>Example: </a:t>
            </a:r>
            <a:r>
              <a:rPr lang="en-US" dirty="0">
                <a:solidFill>
                  <a:schemeClr val="accent1"/>
                </a:solidFill>
              </a:rPr>
              <a:t>shared code</a:t>
            </a:r>
          </a:p>
        </p:txBody>
      </p:sp>
      <p:sp>
        <p:nvSpPr>
          <p:cNvPr id="3" name="Content Placeholder 2">
            <a:extLst>
              <a:ext uri="{FF2B5EF4-FFF2-40B4-BE49-F238E27FC236}">
                <a16:creationId xmlns:a16="http://schemas.microsoft.com/office/drawing/2014/main" id="{B12FC860-AD93-40CF-88E3-06B3B412A422}"/>
              </a:ext>
            </a:extLst>
          </p:cNvPr>
          <p:cNvSpPr>
            <a:spLocks noGrp="1"/>
          </p:cNvSpPr>
          <p:nvPr>
            <p:ph sz="quarter" idx="12"/>
          </p:nvPr>
        </p:nvSpPr>
        <p:spPr>
          <a:xfrm>
            <a:off x="584200" y="1435100"/>
            <a:ext cx="5211763" cy="4665449"/>
          </a:xfrm>
          <a:solidFill>
            <a:srgbClr val="1E1E1E"/>
          </a:solidFill>
        </p:spPr>
        <p:txBody>
          <a:bodyPr lIns="91440" rIns="91440"/>
          <a:lstStyle/>
          <a:p>
            <a:pPr marL="0" indent="0">
              <a:buNone/>
            </a:pPr>
            <a:r>
              <a:rPr lang="en-US" sz="1400" dirty="0">
                <a:solidFill>
                  <a:srgbClr val="C586C0"/>
                </a:solidFill>
                <a:latin typeface="Consolas" panose="020B0609020204030204" pitchFamily="49" charset="0"/>
              </a:rPr>
              <a:t>#define</a:t>
            </a:r>
            <a:r>
              <a:rPr lang="en-US" sz="1400" dirty="0">
                <a:solidFill>
                  <a:srgbClr val="569CD6"/>
                </a:solidFill>
                <a:latin typeface="Consolas" panose="020B0609020204030204" pitchFamily="49" charset="0"/>
              </a:rPr>
              <a:t> LEN </a:t>
            </a:r>
            <a:r>
              <a:rPr lang="en-US" sz="1400" dirty="0">
                <a:solidFill>
                  <a:srgbClr val="B5CEA8"/>
                </a:solidFill>
                <a:latin typeface="Consolas" panose="020B0609020204030204" pitchFamily="49" charset="0"/>
              </a:rPr>
              <a:t>512</a:t>
            </a:r>
          </a:p>
          <a:p>
            <a:pPr marL="0" indent="0">
              <a:buNone/>
            </a:pPr>
            <a:endParaRPr lang="en-US" sz="1400" dirty="0">
              <a:solidFill>
                <a:srgbClr val="D4D4D4"/>
              </a:solidFill>
              <a:latin typeface="Consolas" panose="020B0609020204030204" pitchFamily="49" charset="0"/>
            </a:endParaRPr>
          </a:p>
          <a:p>
            <a:pPr marL="0" indent="0">
              <a:buNone/>
            </a:pPr>
            <a:r>
              <a:rPr lang="en-US" sz="1400" dirty="0" err="1">
                <a:solidFill>
                  <a:srgbClr val="569CD6"/>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b</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p>
          <a:p>
            <a:pPr marL="0" indent="0">
              <a:buNone/>
            </a:pPr>
            <a:r>
              <a:rPr lang="en-US" sz="1400" dirty="0" err="1">
                <a:solidFill>
                  <a:srgbClr val="569CD6"/>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c</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p>
          <a:p>
            <a:pPr marL="0" indent="0">
              <a:buNone/>
            </a:pPr>
            <a:br>
              <a:rPr lang="en-US" sz="1400" dirty="0">
                <a:solidFill>
                  <a:srgbClr val="D4D4D4"/>
                </a:solidFill>
                <a:latin typeface="Consolas" panose="020B0609020204030204" pitchFamily="49" charset="0"/>
              </a:rPr>
            </a:b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DCDCAA"/>
                </a:solidFill>
                <a:latin typeface="Consolas" panose="020B0609020204030204" pitchFamily="49" charset="0"/>
              </a:rPr>
              <a:t>main</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argc</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char</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argv</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using</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namespace</a:t>
            </a: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chrono</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b0 = (</a:t>
            </a:r>
            <a:r>
              <a:rPr lang="en-US" sz="1400" dirty="0" err="1">
                <a:solidFill>
                  <a:srgbClr val="D4D4D4"/>
                </a:solidFill>
                <a:latin typeface="Consolas" panose="020B0609020204030204" pitchFamily="49" charset="0"/>
              </a:rPr>
              <a:t>argc</a:t>
            </a:r>
            <a:r>
              <a:rPr lang="en-US" sz="1400" dirty="0">
                <a:solidFill>
                  <a:srgbClr val="D4D4D4"/>
                </a:solidFill>
                <a:latin typeface="Consolas" panose="020B0609020204030204" pitchFamily="49" charset="0"/>
              </a:rPr>
              <a:t> &gt; </a:t>
            </a:r>
            <a:r>
              <a:rPr lang="en-US" sz="1400" dirty="0">
                <a:solidFill>
                  <a:srgbClr val="B5CEA8"/>
                </a:solidFill>
                <a:latin typeface="Consolas" panose="020B0609020204030204" pitchFamily="49" charset="0"/>
              </a:rPr>
              <a:t>1</a:t>
            </a:r>
            <a:r>
              <a:rPr lang="en-US" sz="1400" dirty="0">
                <a:solidFill>
                  <a:srgbClr val="D4D4D4"/>
                </a:solidFill>
                <a:latin typeface="Consolas" panose="020B0609020204030204" pitchFamily="49" charset="0"/>
              </a:rPr>
              <a:t>)?</a:t>
            </a:r>
            <a:r>
              <a:rPr lang="en-US" sz="1400" dirty="0" err="1">
                <a:solidFill>
                  <a:srgbClr val="DCDCAA"/>
                </a:solidFill>
                <a:latin typeface="Consolas" panose="020B0609020204030204" pitchFamily="49" charset="0"/>
              </a:rPr>
              <a:t>strtof</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argv</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1</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1.0f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c0 = (</a:t>
            </a:r>
            <a:r>
              <a:rPr lang="en-US" sz="1400" dirty="0" err="1">
                <a:solidFill>
                  <a:srgbClr val="D4D4D4"/>
                </a:solidFill>
                <a:latin typeface="Consolas" panose="020B0609020204030204" pitchFamily="49" charset="0"/>
              </a:rPr>
              <a:t>argc</a:t>
            </a:r>
            <a:r>
              <a:rPr lang="en-US" sz="1400" dirty="0">
                <a:solidFill>
                  <a:srgbClr val="D4D4D4"/>
                </a:solidFill>
                <a:latin typeface="Consolas" panose="020B0609020204030204" pitchFamily="49" charset="0"/>
              </a:rPr>
              <a:t> &gt; </a:t>
            </a:r>
            <a:r>
              <a:rPr lang="en-US" sz="1400" dirty="0">
                <a:solidFill>
                  <a:srgbClr val="B5CEA8"/>
                </a:solidFill>
                <a:latin typeface="Consolas" panose="020B0609020204030204" pitchFamily="49" charset="0"/>
              </a:rPr>
              <a:t>2</a:t>
            </a:r>
            <a:r>
              <a:rPr lang="en-US" sz="1400" dirty="0">
                <a:solidFill>
                  <a:srgbClr val="D4D4D4"/>
                </a:solidFill>
                <a:latin typeface="Consolas" panose="020B0609020204030204" pitchFamily="49" charset="0"/>
              </a:rPr>
              <a:t>)?</a:t>
            </a:r>
            <a:r>
              <a:rPr lang="en-US" sz="1400" dirty="0" err="1">
                <a:solidFill>
                  <a:srgbClr val="DCDCAA"/>
                </a:solidFill>
                <a:latin typeface="Consolas" panose="020B0609020204030204" pitchFamily="49" charset="0"/>
              </a:rPr>
              <a:t>strtof</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argv</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2</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2.0f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fill</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*)b,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*)(b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b0);</a:t>
            </a:r>
          </a:p>
          <a:p>
            <a:pPr marL="0" indent="0">
              <a:buNone/>
            </a:pP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fill</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*)c,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*)(c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c0);</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D4D4D4"/>
                </a:solidFill>
                <a:latin typeface="Consolas" panose="020B0609020204030204" pitchFamily="49" charset="0"/>
              </a:rPr>
              <a:t>num_threads</a:t>
            </a:r>
            <a:r>
              <a:rPr lang="en-US" sz="1400" dirty="0">
                <a:solidFill>
                  <a:srgbClr val="D4D4D4"/>
                </a:solidFill>
                <a:latin typeface="Consolas" panose="020B0609020204030204" pitchFamily="49" charset="0"/>
              </a:rPr>
              <a:t> = </a:t>
            </a:r>
            <a:r>
              <a:rPr lang="en-US" sz="1400" dirty="0" err="1">
                <a:solidFill>
                  <a:srgbClr val="DCDCAA"/>
                </a:solidFill>
                <a:latin typeface="Consolas" panose="020B0609020204030204" pitchFamily="49" charset="0"/>
              </a:rPr>
              <a:t>hardware_concurrency</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HANDLE* threads = </a:t>
            </a:r>
            <a:r>
              <a:rPr lang="en-US" sz="1400" dirty="0">
                <a:solidFill>
                  <a:srgbClr val="C586C0"/>
                </a:solidFill>
                <a:latin typeface="Consolas" panose="020B0609020204030204" pitchFamily="49" charset="0"/>
              </a:rPr>
              <a:t>new</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HANDLE</a:t>
            </a:r>
            <a:r>
              <a:rPr lang="en-US" sz="1400" dirty="0">
                <a:solidFill>
                  <a:srgbClr val="D4D4D4"/>
                </a:solidFill>
                <a:latin typeface="Consolas" panose="020B0609020204030204" pitchFamily="49" charset="0"/>
              </a:rPr>
              <a:t>[</a:t>
            </a:r>
            <a:r>
              <a:rPr lang="en-US" sz="1400" dirty="0" err="1">
                <a:solidFill>
                  <a:srgbClr val="D4D4D4"/>
                </a:solidFill>
                <a:latin typeface="Consolas" panose="020B0609020204030204" pitchFamily="49" charset="0"/>
              </a:rPr>
              <a:t>num_threads</a:t>
            </a:r>
            <a:r>
              <a:rPr lang="en-US" sz="1400" dirty="0">
                <a:solidFill>
                  <a:srgbClr val="D4D4D4"/>
                </a:solidFill>
                <a:latin typeface="Consolas" panose="020B0609020204030204" pitchFamily="49" charset="0"/>
              </a:rPr>
              <a:t>];</a:t>
            </a:r>
          </a:p>
          <a:p>
            <a:pPr marL="0" indent="0">
              <a:buNone/>
            </a:pPr>
            <a:br>
              <a:rPr lang="en-US" sz="1400" dirty="0">
                <a:solidFill>
                  <a:srgbClr val="D4D4D4"/>
                </a:solidFill>
                <a:latin typeface="Consolas" panose="020B0609020204030204" pitchFamily="49" charset="0"/>
              </a:rPr>
            </a:b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high_resolution_clock</a:t>
            </a:r>
            <a:r>
              <a:rPr lang="en-US" sz="1400" dirty="0">
                <a:solidFill>
                  <a:srgbClr val="D4D4D4"/>
                </a:solidFill>
                <a:latin typeface="Consolas" panose="020B0609020204030204" pitchFamily="49" charset="0"/>
              </a:rPr>
              <a:t>::</a:t>
            </a:r>
            <a:r>
              <a:rPr lang="en-US" sz="1400" dirty="0" err="1">
                <a:solidFill>
                  <a:srgbClr val="D4D4D4"/>
                </a:solidFill>
                <a:latin typeface="Consolas" panose="020B0609020204030204" pitchFamily="49" charset="0"/>
              </a:rPr>
              <a:t>time_point</a:t>
            </a:r>
            <a:r>
              <a:rPr lang="en-US" sz="1400" dirty="0">
                <a:solidFill>
                  <a:srgbClr val="D4D4D4"/>
                </a:solidFill>
                <a:latin typeface="Consolas" panose="020B0609020204030204" pitchFamily="49" charset="0"/>
              </a:rPr>
              <a:t> t0 =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high_resolution_clock</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now</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endParaRPr lang="en-US" sz="1400" dirty="0">
              <a:solidFill>
                <a:srgbClr val="231E1F">
                  <a:lumMod val="75000"/>
                  <a:lumOff val="25000"/>
                </a:srgbClr>
              </a:solidFill>
              <a:latin typeface="Consolas" panose="020B0609020204030204" pitchFamily="49" charset="0"/>
              <a:cs typeface="+mn-cs"/>
            </a:endParaRPr>
          </a:p>
        </p:txBody>
      </p:sp>
      <p:sp>
        <p:nvSpPr>
          <p:cNvPr id="4" name="Content Placeholder 3">
            <a:extLst>
              <a:ext uri="{FF2B5EF4-FFF2-40B4-BE49-F238E27FC236}">
                <a16:creationId xmlns:a16="http://schemas.microsoft.com/office/drawing/2014/main" id="{36823B4F-F827-4187-820E-70B6BB5C96BF}"/>
              </a:ext>
            </a:extLst>
          </p:cNvPr>
          <p:cNvSpPr>
            <a:spLocks noGrp="1"/>
          </p:cNvSpPr>
          <p:nvPr>
            <p:ph sz="quarter" idx="13"/>
          </p:nvPr>
        </p:nvSpPr>
        <p:spPr>
          <a:xfrm>
            <a:off x="6389688" y="1435100"/>
            <a:ext cx="5219700" cy="4665449"/>
          </a:xfrm>
          <a:solidFill>
            <a:srgbClr val="1E1E1E"/>
          </a:solidFill>
        </p:spPr>
        <p:txBody>
          <a:bodyPr lIns="91440" rIns="91440"/>
          <a:lstStyle/>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err="1">
                <a:solidFill>
                  <a:srgbClr val="569CD6"/>
                </a:solidFill>
                <a:latin typeface="Consolas" panose="020B0609020204030204" pitchFamily="49" charset="0"/>
              </a:rPr>
              <a:t>size_t</a:t>
            </a:r>
            <a:r>
              <a:rPr lang="en-US" sz="1400" dirty="0">
                <a:solidFill>
                  <a:srgbClr val="D4D4D4"/>
                </a:solidFill>
                <a:latin typeface="Consolas" panose="020B0609020204030204" pitchFamily="49" charset="0"/>
              </a:rPr>
              <a:t> </a:t>
            </a:r>
            <a:r>
              <a:rPr lang="en-US" sz="1400" dirty="0" err="1">
                <a:solidFill>
                  <a:srgbClr val="D4D4D4"/>
                </a:solidFill>
                <a:latin typeface="Consolas" panose="020B0609020204030204" pitchFamily="49" charset="0"/>
              </a:rPr>
              <a:t>i</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D4D4D4"/>
                </a:solidFill>
                <a:latin typeface="Consolas" panose="020B0609020204030204" pitchFamily="49" charset="0"/>
              </a:rPr>
              <a:t>i</a:t>
            </a:r>
            <a:r>
              <a:rPr lang="en-US" sz="1400" dirty="0">
                <a:solidFill>
                  <a:srgbClr val="D4D4D4"/>
                </a:solidFill>
                <a:latin typeface="Consolas" panose="020B0609020204030204" pitchFamily="49" charset="0"/>
              </a:rPr>
              <a:t> &lt; </a:t>
            </a:r>
            <a:r>
              <a:rPr lang="en-US" sz="1400" dirty="0" err="1">
                <a:solidFill>
                  <a:srgbClr val="D4D4D4"/>
                </a:solidFill>
                <a:latin typeface="Consolas" panose="020B0609020204030204" pitchFamily="49" charset="0"/>
              </a:rPr>
              <a:t>num_threads</a:t>
            </a:r>
            <a:r>
              <a:rPr lang="en-US" sz="1400" dirty="0">
                <a:solidFill>
                  <a:srgbClr val="D4D4D4"/>
                </a:solidFill>
                <a:latin typeface="Consolas" panose="020B0609020204030204" pitchFamily="49" charset="0"/>
              </a:rPr>
              <a:t>; ++</a:t>
            </a:r>
            <a:r>
              <a:rPr lang="en-US" sz="1400" dirty="0" err="1">
                <a:solidFill>
                  <a:srgbClr val="D4D4D4"/>
                </a:solidFill>
                <a:latin typeface="Consolas" panose="020B0609020204030204" pitchFamily="49" charset="0"/>
              </a:rPr>
              <a:t>i</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threads</a:t>
            </a:r>
            <a:r>
              <a:rPr lang="en-US" sz="1400" dirty="0">
                <a:solidFill>
                  <a:srgbClr val="D4D4D4"/>
                </a:solidFill>
                <a:latin typeface="Consolas" panose="020B0609020204030204" pitchFamily="49" charset="0"/>
              </a:rPr>
              <a:t>[</a:t>
            </a:r>
            <a:r>
              <a:rPr lang="en-US" sz="1400" dirty="0" err="1">
                <a:solidFill>
                  <a:srgbClr val="D4D4D4"/>
                </a:solidFill>
                <a:latin typeface="Consolas" panose="020B0609020204030204" pitchFamily="49" charset="0"/>
              </a:rPr>
              <a:t>i</a:t>
            </a:r>
            <a:r>
              <a:rPr lang="en-US" sz="1400" dirty="0">
                <a:solidFill>
                  <a:srgbClr val="D4D4D4"/>
                </a:solidFill>
                <a:latin typeface="Consolas" panose="020B0609020204030204" pitchFamily="49" charset="0"/>
              </a:rPr>
              <a:t>] = </a:t>
            </a:r>
            <a:r>
              <a:rPr lang="en-US" sz="1400" dirty="0" err="1">
                <a:solidFill>
                  <a:srgbClr val="DCDCAA"/>
                </a:solidFill>
                <a:latin typeface="Consolas" panose="020B0609020204030204" pitchFamily="49" charset="0"/>
              </a:rPr>
              <a:t>CreateThread</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D4D4D4"/>
                </a:solidFill>
                <a:latin typeface="Consolas" panose="020B0609020204030204" pitchFamily="49" charset="0"/>
              </a:rPr>
              <a:t>ThreadProcCallback</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WaitForMultipleObjects</a:t>
            </a:r>
            <a:r>
              <a:rPr lang="en-US" sz="1400" dirty="0">
                <a:solidFill>
                  <a:srgbClr val="D4D4D4"/>
                </a:solidFill>
                <a:latin typeface="Consolas" panose="020B0609020204030204" pitchFamily="49" charset="0"/>
              </a:rPr>
              <a:t>(</a:t>
            </a:r>
            <a:r>
              <a:rPr lang="en-US" sz="1400" dirty="0" err="1">
                <a:solidFill>
                  <a:srgbClr val="D4D4D4"/>
                </a:solidFill>
                <a:latin typeface="Consolas" panose="020B0609020204030204" pitchFamily="49" charset="0"/>
              </a:rPr>
              <a:t>num_threads</a:t>
            </a:r>
            <a:r>
              <a:rPr lang="en-US" sz="1400" dirty="0">
                <a:solidFill>
                  <a:srgbClr val="D4D4D4"/>
                </a:solidFill>
                <a:latin typeface="Consolas" panose="020B0609020204030204" pitchFamily="49" charset="0"/>
              </a:rPr>
              <a:t>,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threads, </a:t>
            </a:r>
            <a:r>
              <a:rPr lang="en-US" sz="1400" dirty="0">
                <a:solidFill>
                  <a:srgbClr val="569CD6"/>
                </a:solidFill>
                <a:latin typeface="Consolas" panose="020B0609020204030204" pitchFamily="49" charset="0"/>
              </a:rPr>
              <a:t>TRUE</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INFINITE</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high_resolution_clock</a:t>
            </a:r>
            <a:r>
              <a:rPr lang="en-US" sz="1400" dirty="0">
                <a:solidFill>
                  <a:srgbClr val="D4D4D4"/>
                </a:solidFill>
                <a:latin typeface="Consolas" panose="020B0609020204030204" pitchFamily="49" charset="0"/>
              </a:rPr>
              <a:t>::</a:t>
            </a:r>
            <a:r>
              <a:rPr lang="en-US" sz="1400" dirty="0" err="1">
                <a:solidFill>
                  <a:srgbClr val="D4D4D4"/>
                </a:solidFill>
                <a:latin typeface="Consolas" panose="020B0609020204030204" pitchFamily="49" charset="0"/>
              </a:rPr>
              <a:t>time_point</a:t>
            </a:r>
            <a:r>
              <a:rPr lang="en-US" sz="1400" dirty="0">
                <a:solidFill>
                  <a:srgbClr val="D4D4D4"/>
                </a:solidFill>
                <a:latin typeface="Consolas" panose="020B0609020204030204" pitchFamily="49" charset="0"/>
              </a:rPr>
              <a:t> t1 =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high_resolution_clock</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now</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duration&lt;</a:t>
            </a:r>
            <a:r>
              <a:rPr lang="en-US" sz="1400" dirty="0">
                <a:solidFill>
                  <a:srgbClr val="569CD6"/>
                </a:solidFill>
                <a:latin typeface="Consolas" panose="020B0609020204030204" pitchFamily="49" charset="0"/>
              </a:rPr>
              <a:t>double</a:t>
            </a:r>
            <a:r>
              <a:rPr lang="en-US" sz="1400" dirty="0">
                <a:solidFill>
                  <a:srgbClr val="D4D4D4"/>
                </a:solidFill>
                <a:latin typeface="Consolas" panose="020B0609020204030204" pitchFamily="49" charset="0"/>
              </a:rPr>
              <a:t>&gt; </a:t>
            </a:r>
            <a:r>
              <a:rPr lang="en-US" sz="1400" dirty="0" err="1">
                <a:solidFill>
                  <a:srgbClr val="D4D4D4"/>
                </a:solidFill>
                <a:latin typeface="Consolas" panose="020B0609020204030204" pitchFamily="49" charset="0"/>
              </a:rPr>
              <a:t>time_span</a:t>
            </a:r>
            <a:r>
              <a:rPr lang="en-US" sz="1400" dirty="0">
                <a:solidFill>
                  <a:srgbClr val="D4D4D4"/>
                </a:solidFill>
                <a:latin typeface="Consolas" panose="020B0609020204030204" pitchFamily="49" charset="0"/>
              </a:rPr>
              <a:t> =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duration_cast</a:t>
            </a:r>
            <a:r>
              <a:rPr lang="en-US" sz="1400" dirty="0">
                <a:solidFill>
                  <a:srgbClr val="D4D4D4"/>
                </a:solidFill>
                <a:latin typeface="Consolas" panose="020B0609020204030204" pitchFamily="49" charset="0"/>
              </a:rPr>
              <a:t>&lt;</a:t>
            </a:r>
            <a:r>
              <a:rPr lang="en-US" sz="1400" dirty="0">
                <a:solidFill>
                  <a:srgbClr val="4EC9B0"/>
                </a:solidFill>
                <a:latin typeface="Consolas" panose="020B0609020204030204" pitchFamily="49" charset="0"/>
              </a:rPr>
              <a:t>duration</a:t>
            </a:r>
            <a:r>
              <a:rPr lang="en-US" sz="1400" dirty="0">
                <a:solidFill>
                  <a:srgbClr val="D4D4D4"/>
                </a:solidFill>
                <a:latin typeface="Consolas" panose="020B0609020204030204" pitchFamily="49" charset="0"/>
              </a:rPr>
              <a:t>&lt;</a:t>
            </a:r>
            <a:r>
              <a:rPr lang="en-US" sz="1400" dirty="0">
                <a:solidFill>
                  <a:srgbClr val="569CD6"/>
                </a:solidFill>
                <a:latin typeface="Consolas" panose="020B0609020204030204" pitchFamily="49" charset="0"/>
              </a:rPr>
              <a:t>double</a:t>
            </a:r>
            <a:r>
              <a:rPr lang="en-US" sz="1400" dirty="0">
                <a:solidFill>
                  <a:srgbClr val="D4D4D4"/>
                </a:solidFill>
                <a:latin typeface="Consolas" panose="020B0609020204030204" pitchFamily="49" charset="0"/>
              </a:rPr>
              <a:t>&gt;&gt;(t1 - t0);</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printf</a:t>
            </a:r>
            <a:r>
              <a:rPr lang="en-US" sz="1400" dirty="0">
                <a:solidFill>
                  <a:srgbClr val="D4D4D4"/>
                </a:solidFill>
                <a:latin typeface="Consolas" panose="020B0609020204030204" pitchFamily="49" charset="0"/>
              </a:rPr>
              <a:t>(</a:t>
            </a:r>
            <a:r>
              <a:rPr lang="en-US" sz="1400" dirty="0">
                <a:solidFill>
                  <a:srgbClr val="CE9178"/>
                </a:solidFill>
                <a:latin typeface="Consolas" panose="020B0609020204030204" pitchFamily="49" charset="0"/>
              </a:rPr>
              <a:t>"time (milliseconds): %</a:t>
            </a:r>
            <a:r>
              <a:rPr lang="en-US" sz="1400" dirty="0" err="1">
                <a:solidFill>
                  <a:srgbClr val="CE9178"/>
                </a:solidFill>
                <a:latin typeface="Consolas" panose="020B0609020204030204" pitchFamily="49" charset="0"/>
              </a:rPr>
              <a:t>lf</a:t>
            </a:r>
            <a:r>
              <a:rPr lang="en-US" sz="1400" dirty="0">
                <a:solidFill>
                  <a:srgbClr val="D7BA7D"/>
                </a:solidFill>
                <a:latin typeface="Consolas" panose="020B0609020204030204" pitchFamily="49" charset="0"/>
              </a:rPr>
              <a:t>\n</a:t>
            </a:r>
            <a:r>
              <a:rPr lang="en-US" sz="1400" dirty="0">
                <a:solidFill>
                  <a:srgbClr val="CE9178"/>
                </a:solidFill>
                <a:latin typeface="Consolas" panose="020B0609020204030204" pitchFamily="49" charset="0"/>
              </a:rPr>
              <a:t>"</a:t>
            </a:r>
            <a:r>
              <a:rPr lang="en-US" sz="1400" dirty="0">
                <a:solidFill>
                  <a:srgbClr val="D4D4D4"/>
                </a:solidFill>
                <a:latin typeface="Consolas" panose="020B0609020204030204" pitchFamily="49" charset="0"/>
              </a:rPr>
              <a:t>,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1000.0</a:t>
            </a:r>
            <a:r>
              <a:rPr lang="en-US" sz="1400" dirty="0">
                <a:solidFill>
                  <a:srgbClr val="D4D4D4"/>
                </a:solidFill>
                <a:latin typeface="Consolas" panose="020B0609020204030204" pitchFamily="49" charset="0"/>
              </a:rPr>
              <a:t> * </a:t>
            </a:r>
            <a:r>
              <a:rPr lang="en-US" sz="1400" dirty="0" err="1">
                <a:solidFill>
                  <a:srgbClr val="9CDCFE"/>
                </a:solidFill>
                <a:latin typeface="Consolas" panose="020B0609020204030204" pitchFamily="49" charset="0"/>
              </a:rPr>
              <a:t>time_span</a:t>
            </a:r>
            <a:r>
              <a:rPr lang="en-US" sz="1400" dirty="0" err="1">
                <a:solidFill>
                  <a:srgbClr val="D4D4D4"/>
                </a:solidFill>
                <a:latin typeface="Consolas" panose="020B0609020204030204" pitchFamily="49" charset="0"/>
              </a:rPr>
              <a:t>.</a:t>
            </a:r>
            <a:r>
              <a:rPr lang="en-US" sz="1400" dirty="0" err="1">
                <a:solidFill>
                  <a:srgbClr val="DCDCAA"/>
                </a:solidFill>
                <a:latin typeface="Consolas" panose="020B0609020204030204" pitchFamily="49" charset="0"/>
              </a:rPr>
              <a:t>count</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delete[]</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threads</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EXIT_SUCCESS</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a:t>
            </a:r>
          </a:p>
          <a:p>
            <a:pPr marL="0" indent="0">
              <a:buNone/>
            </a:pPr>
            <a:br>
              <a:rPr lang="en-US" sz="1400" dirty="0">
                <a:solidFill>
                  <a:srgbClr val="D4D4D4"/>
                </a:solidFill>
                <a:latin typeface="Consolas" panose="020B0609020204030204" pitchFamily="49" charset="0"/>
              </a:rPr>
            </a:br>
            <a:br>
              <a:rPr lang="en-US" sz="1400" dirty="0">
                <a:solidFill>
                  <a:srgbClr val="D4D4D4"/>
                </a:solidFill>
                <a:latin typeface="Consolas" panose="020B0609020204030204" pitchFamily="49" charset="0"/>
              </a:rPr>
            </a:br>
            <a:endParaRPr lang="en-US" sz="1400" dirty="0">
              <a:solidFill>
                <a:srgbClr val="D4D4D4"/>
              </a:solidFill>
              <a:latin typeface="Consolas" panose="020B0609020204030204" pitchFamily="49" charset="0"/>
            </a:endParaRPr>
          </a:p>
          <a:p>
            <a:pPr marL="0" indent="0" defTabSz="914400">
              <a:lnSpc>
                <a:spcPct val="107000"/>
              </a:lnSpc>
              <a:spcBef>
                <a:spcPts val="0"/>
              </a:spcBef>
              <a:buClr>
                <a:srgbClr val="FFFFFF">
                  <a:lumMod val="85000"/>
                </a:srgbClr>
              </a:buClr>
              <a:buSzTx/>
              <a:buNone/>
            </a:pPr>
            <a:endParaRPr lang="en-US" sz="1400" dirty="0">
              <a:solidFill>
                <a:srgbClr val="231E1F">
                  <a:lumMod val="75000"/>
                  <a:lumOff val="25000"/>
                </a:srgbClr>
              </a:solidFill>
              <a:latin typeface="Consolas" panose="020B0609020204030204" pitchFamily="49" charset="0"/>
            </a:endParaRPr>
          </a:p>
          <a:p>
            <a:endParaRPr lang="en-US" sz="1400" dirty="0"/>
          </a:p>
        </p:txBody>
      </p:sp>
    </p:spTree>
    <p:extLst>
      <p:ext uri="{BB962C8B-B14F-4D97-AF65-F5344CB8AC3E}">
        <p14:creationId xmlns:p14="http://schemas.microsoft.com/office/powerpoint/2010/main" val="37064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EC1B-0020-4543-BE14-B1685AC24C8F}"/>
              </a:ext>
            </a:extLst>
          </p:cNvPr>
          <p:cNvSpPr>
            <a:spLocks noGrp="1"/>
          </p:cNvSpPr>
          <p:nvPr>
            <p:ph type="title"/>
          </p:nvPr>
        </p:nvSpPr>
        <p:spPr/>
        <p:txBody>
          <a:bodyPr/>
          <a:lstStyle/>
          <a:p>
            <a:r>
              <a:rPr lang="en-US" dirty="0"/>
              <a:t>Example: </a:t>
            </a:r>
            <a:r>
              <a:rPr lang="en-US" dirty="0">
                <a:solidFill>
                  <a:schemeClr val="accent1"/>
                </a:solidFill>
              </a:rPr>
              <a:t>bad user spin lock</a:t>
            </a:r>
          </a:p>
        </p:txBody>
      </p:sp>
      <p:sp>
        <p:nvSpPr>
          <p:cNvPr id="3" name="Content Placeholder 2">
            <a:extLst>
              <a:ext uri="{FF2B5EF4-FFF2-40B4-BE49-F238E27FC236}">
                <a16:creationId xmlns:a16="http://schemas.microsoft.com/office/drawing/2014/main" id="{1EB7975A-4D52-4DE3-AD5A-A97D3BE11CDF}"/>
              </a:ext>
            </a:extLst>
          </p:cNvPr>
          <p:cNvSpPr>
            <a:spLocks noGrp="1"/>
          </p:cNvSpPr>
          <p:nvPr>
            <p:ph sz="quarter" idx="12"/>
          </p:nvPr>
        </p:nvSpPr>
        <p:spPr>
          <a:xfrm>
            <a:off x="584200" y="1435100"/>
            <a:ext cx="5211763" cy="4665449"/>
          </a:xfrm>
          <a:solidFill>
            <a:srgbClr val="1E1E1E"/>
          </a:solidFill>
        </p:spPr>
        <p:txBody>
          <a:bodyPr lIns="91440" rIns="91440"/>
          <a:lstStyle/>
          <a:p>
            <a:pPr marL="0" indent="0">
              <a:buNone/>
            </a:pPr>
            <a:r>
              <a:rPr lang="en-US" sz="1400" dirty="0">
                <a:solidFill>
                  <a:srgbClr val="569CD6"/>
                </a:solidFill>
                <a:latin typeface="Consolas" panose="020B0609020204030204" pitchFamily="49" charset="0"/>
              </a:rPr>
              <a:t>namespace</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MyLock</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typedef</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unsigned</a:t>
            </a: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LOCK</a:t>
            </a:r>
            <a:r>
              <a:rPr lang="en-US" sz="1400" dirty="0">
                <a:solidFill>
                  <a:srgbClr val="D4D4D4"/>
                </a:solidFill>
                <a:latin typeface="Consolas" panose="020B0609020204030204" pitchFamily="49" charset="0"/>
              </a:rPr>
              <a:t>, * </a:t>
            </a:r>
            <a:r>
              <a:rPr lang="en-US" sz="1400" dirty="0">
                <a:solidFill>
                  <a:srgbClr val="4EC9B0"/>
                </a:solidFill>
                <a:latin typeface="Consolas" panose="020B0609020204030204" pitchFamily="49" charset="0"/>
              </a:rPr>
              <a:t>PLOCK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569CD6"/>
                </a:solidFill>
                <a:latin typeface="Consolas" panose="020B0609020204030204" pitchFamily="49" charset="0"/>
              </a:rPr>
              <a:t>enum</a:t>
            </a:r>
            <a:r>
              <a:rPr lang="en-US" sz="1400" dirty="0">
                <a:solidFill>
                  <a:srgbClr val="D4D4D4"/>
                </a:solidFill>
                <a:latin typeface="Consolas" panose="020B0609020204030204" pitchFamily="49" charset="0"/>
              </a:rPr>
              <a:t> { </a:t>
            </a:r>
            <a:r>
              <a:rPr lang="en-US" sz="1400" dirty="0">
                <a:solidFill>
                  <a:srgbClr val="4FC1FF"/>
                </a:solidFill>
                <a:latin typeface="Consolas" panose="020B0609020204030204" pitchFamily="49" charset="0"/>
              </a:rPr>
              <a:t>LOCK_IS_FREE</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4FC1FF"/>
                </a:solidFill>
                <a:latin typeface="Consolas" panose="020B0609020204030204" pitchFamily="49" charset="0"/>
              </a:rPr>
              <a:t>LOCK_IS_TAKEN</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1</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void</a:t>
            </a:r>
            <a:r>
              <a:rPr lang="en-US" sz="1400" dirty="0">
                <a:solidFill>
                  <a:srgbClr val="D4D4D4"/>
                </a:solidFill>
                <a:latin typeface="Consolas" panose="020B0609020204030204" pitchFamily="49" charset="0"/>
              </a:rPr>
              <a:t> </a:t>
            </a:r>
            <a:r>
              <a:rPr lang="en-US" sz="1400" dirty="0">
                <a:solidFill>
                  <a:srgbClr val="DCDCAA"/>
                </a:solidFill>
                <a:latin typeface="Consolas" panose="020B0609020204030204" pitchFamily="49" charset="0"/>
              </a:rPr>
              <a:t>Lock</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PLOCK</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pl</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while</a:t>
            </a:r>
            <a:r>
              <a:rPr lang="en-US" sz="1400" dirty="0">
                <a:solidFill>
                  <a:srgbClr val="D4D4D4"/>
                </a:solidFill>
                <a:latin typeface="Consolas" panose="020B0609020204030204" pitchFamily="49" charset="0"/>
              </a:rPr>
              <a:t> (</a:t>
            </a:r>
            <a:r>
              <a:rPr lang="en-US" sz="1400" dirty="0">
                <a:solidFill>
                  <a:srgbClr val="4FC1FF"/>
                </a:solidFill>
                <a:latin typeface="Consolas" panose="020B0609020204030204" pitchFamily="49" charset="0"/>
              </a:rPr>
              <a:t>LOCK_IS_TAKEN</a:t>
            </a:r>
            <a:r>
              <a:rPr lang="en-US" sz="1400" dirty="0">
                <a:solidFill>
                  <a:srgbClr val="D4D4D4"/>
                </a:solidFill>
                <a:latin typeface="Consolas" panose="020B0609020204030204" pitchFamily="49" charset="0"/>
              </a:rPr>
              <a:t> ==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DCDCAA"/>
                </a:solidFill>
                <a:latin typeface="Consolas" panose="020B0609020204030204" pitchFamily="49" charset="0"/>
              </a:rPr>
              <a:t>_</a:t>
            </a:r>
            <a:r>
              <a:rPr lang="en-US" sz="1400" dirty="0" err="1">
                <a:solidFill>
                  <a:srgbClr val="DCDCAA"/>
                </a:solidFill>
                <a:latin typeface="Consolas" panose="020B0609020204030204" pitchFamily="49" charset="0"/>
              </a:rPr>
              <a:t>InterlockedCompareExchange</a:t>
            </a:r>
            <a:r>
              <a:rPr lang="en-US" sz="1400" dirty="0">
                <a:solidFill>
                  <a:srgbClr val="D4D4D4"/>
                </a:solidFill>
                <a:latin typeface="Consolas" panose="020B0609020204030204" pitchFamily="49" charset="0"/>
              </a:rPr>
              <a:t>(</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pl</a:t>
            </a:r>
            <a:r>
              <a:rPr lang="en-US" sz="1400" dirty="0">
                <a:solidFill>
                  <a:srgbClr val="D4D4D4"/>
                </a:solidFill>
                <a:latin typeface="Consolas" panose="020B0609020204030204" pitchFamily="49" charset="0"/>
              </a:rPr>
              <a:t>, </a:t>
            </a:r>
            <a:r>
              <a:rPr lang="en-US" sz="1400" dirty="0">
                <a:solidFill>
                  <a:srgbClr val="4FC1FF"/>
                </a:solidFill>
                <a:latin typeface="Consolas" panose="020B0609020204030204" pitchFamily="49" charset="0"/>
              </a:rPr>
              <a:t>LOCK_IS_TAKEN</a:t>
            </a:r>
            <a:r>
              <a:rPr lang="en-US" sz="1400" dirty="0">
                <a:solidFill>
                  <a:srgbClr val="D4D4D4"/>
                </a:solidFill>
                <a:latin typeface="Consolas" panose="020B0609020204030204" pitchFamily="49" charset="0"/>
              </a:rPr>
              <a:t>, </a:t>
            </a:r>
            <a:r>
              <a:rPr lang="en-US" sz="1400" dirty="0">
                <a:solidFill>
                  <a:srgbClr val="4FC1FF"/>
                </a:solidFill>
                <a:latin typeface="Consolas" panose="020B0609020204030204" pitchFamily="49" charset="0"/>
              </a:rPr>
              <a:t>LOCK_IS_FREE</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void</a:t>
            </a:r>
            <a:r>
              <a:rPr lang="en-US" sz="1400" dirty="0">
                <a:solidFill>
                  <a:srgbClr val="D4D4D4"/>
                </a:solidFill>
                <a:latin typeface="Consolas" panose="020B0609020204030204" pitchFamily="49" charset="0"/>
              </a:rPr>
              <a:t> </a:t>
            </a:r>
            <a:r>
              <a:rPr lang="en-US" sz="1400" dirty="0">
                <a:solidFill>
                  <a:srgbClr val="DCDCAA"/>
                </a:solidFill>
                <a:latin typeface="Consolas" panose="020B0609020204030204" pitchFamily="49" charset="0"/>
              </a:rPr>
              <a:t>Unlock</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PLOCK</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pl</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DCDCAA"/>
                </a:solidFill>
                <a:latin typeface="Consolas" panose="020B0609020204030204" pitchFamily="49" charset="0"/>
              </a:rPr>
              <a:t>_</a:t>
            </a:r>
            <a:r>
              <a:rPr lang="en-US" sz="1400" dirty="0" err="1">
                <a:solidFill>
                  <a:srgbClr val="DCDCAA"/>
                </a:solidFill>
                <a:latin typeface="Consolas" panose="020B0609020204030204" pitchFamily="49" charset="0"/>
              </a:rPr>
              <a:t>InterlockedExchange</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pl</a:t>
            </a:r>
            <a:r>
              <a:rPr lang="en-US" sz="1400" dirty="0">
                <a:solidFill>
                  <a:srgbClr val="D4D4D4"/>
                </a:solidFill>
                <a:latin typeface="Consolas" panose="020B0609020204030204" pitchFamily="49" charset="0"/>
              </a:rPr>
              <a:t>, </a:t>
            </a:r>
            <a:r>
              <a:rPr lang="en-US" sz="1400" dirty="0">
                <a:solidFill>
                  <a:srgbClr val="4FC1FF"/>
                </a:solidFill>
                <a:latin typeface="Consolas" panose="020B0609020204030204" pitchFamily="49" charset="0"/>
              </a:rPr>
              <a:t>LOCK_IS_FREE</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a:t>
            </a:r>
          </a:p>
          <a:p>
            <a:pPr marL="0" indent="0" defTabSz="914400">
              <a:lnSpc>
                <a:spcPct val="107000"/>
              </a:lnSpc>
              <a:spcBef>
                <a:spcPts val="0"/>
              </a:spcBef>
              <a:buClr>
                <a:srgbClr val="FFFFFF">
                  <a:lumMod val="85000"/>
                </a:srgbClr>
              </a:buClr>
              <a:buSzTx/>
              <a:buNone/>
            </a:pPr>
            <a:endParaRPr lang="en-US" sz="1400" dirty="0"/>
          </a:p>
          <a:p>
            <a:pPr marL="0" indent="0" defTabSz="914400">
              <a:lnSpc>
                <a:spcPct val="107000"/>
              </a:lnSpc>
              <a:spcBef>
                <a:spcPts val="0"/>
              </a:spcBef>
              <a:buClr>
                <a:srgbClr val="FFFFFF">
                  <a:lumMod val="85000"/>
                </a:srgbClr>
              </a:buClr>
              <a:buSzTx/>
              <a:buNone/>
            </a:pPr>
            <a:r>
              <a:rPr lang="en-US" sz="1400" dirty="0" err="1">
                <a:solidFill>
                  <a:srgbClr val="569CD6"/>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MyLock</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LOCK</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gLock</a:t>
            </a:r>
            <a:r>
              <a:rPr lang="en-US" sz="1400" dirty="0">
                <a:solidFill>
                  <a:srgbClr val="D4D4D4"/>
                </a:solidFill>
                <a:latin typeface="Consolas" panose="020B0609020204030204" pitchFamily="49" charset="0"/>
              </a:rPr>
              <a:t>;</a:t>
            </a:r>
          </a:p>
          <a:p>
            <a:pPr marL="0" indent="0" defTabSz="914400">
              <a:lnSpc>
                <a:spcPct val="107000"/>
              </a:lnSpc>
              <a:spcBef>
                <a:spcPts val="0"/>
              </a:spcBef>
              <a:buClr>
                <a:srgbClr val="FFFFFF">
                  <a:lumMod val="85000"/>
                </a:srgbClr>
              </a:buClr>
              <a:buSzTx/>
              <a:buNone/>
            </a:pPr>
            <a:endParaRPr lang="en-US" sz="1400" dirty="0"/>
          </a:p>
        </p:txBody>
      </p:sp>
      <p:sp>
        <p:nvSpPr>
          <p:cNvPr id="4" name="Content Placeholder 3">
            <a:extLst>
              <a:ext uri="{FF2B5EF4-FFF2-40B4-BE49-F238E27FC236}">
                <a16:creationId xmlns:a16="http://schemas.microsoft.com/office/drawing/2014/main" id="{F657FCE9-0968-4E5A-85E7-CCBC870717A2}"/>
              </a:ext>
            </a:extLst>
          </p:cNvPr>
          <p:cNvSpPr>
            <a:spLocks noGrp="1"/>
          </p:cNvSpPr>
          <p:nvPr>
            <p:ph sz="quarter" idx="13"/>
          </p:nvPr>
        </p:nvSpPr>
        <p:spPr>
          <a:xfrm>
            <a:off x="6389688" y="1435100"/>
            <a:ext cx="5219700" cy="4665449"/>
          </a:xfrm>
          <a:solidFill>
            <a:srgbClr val="1E1E1E"/>
          </a:solidFill>
        </p:spPr>
        <p:txBody>
          <a:bodyPr lIns="91440" rIns="91440"/>
          <a:lstStyle/>
          <a:p>
            <a:pPr marL="0" indent="0">
              <a:buNone/>
            </a:pPr>
            <a:r>
              <a:rPr lang="en-US" sz="1400" dirty="0">
                <a:solidFill>
                  <a:srgbClr val="4EC9B0"/>
                </a:solidFill>
                <a:latin typeface="Consolas" panose="020B0609020204030204" pitchFamily="49" charset="0"/>
              </a:rPr>
              <a:t>DWORD</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WINAPI</a:t>
            </a: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ThreadProcCallback</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LPVOID</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data</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569CD6"/>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fill</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size_t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100000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MyLock</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Lock</a:t>
            </a:r>
            <a:r>
              <a:rPr lang="en-US" sz="1400" dirty="0">
                <a:solidFill>
                  <a:srgbClr val="D4D4D4"/>
                </a:solidFill>
                <a:latin typeface="Consolas" panose="020B0609020204030204" pitchFamily="49" charset="0"/>
              </a:rPr>
              <a:t>(&amp;</a:t>
            </a:r>
            <a:r>
              <a:rPr lang="en-US" sz="1400" dirty="0" err="1">
                <a:solidFill>
                  <a:srgbClr val="9CDCFE"/>
                </a:solidFill>
                <a:latin typeface="Consolas" panose="020B0609020204030204" pitchFamily="49" charset="0"/>
              </a:rPr>
              <a:t>gLock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 &lt; LEN;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j</a:t>
            </a:r>
            <a:r>
              <a:rPr lang="en-US" sz="1400" dirty="0" err="1">
                <a:solidFill>
                  <a:srgbClr val="D4D4D4"/>
                </a:solidFill>
                <a:latin typeface="Consolas" panose="020B0609020204030204" pitchFamily="49" charset="0"/>
              </a:rPr>
              <a:t>++</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b</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c</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 +=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accumulate</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MyLock</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Unlock</a:t>
            </a:r>
            <a:r>
              <a:rPr lang="en-US" sz="1400" dirty="0">
                <a:solidFill>
                  <a:srgbClr val="D4D4D4"/>
                </a:solidFill>
                <a:latin typeface="Consolas" panose="020B0609020204030204" pitchFamily="49" charset="0"/>
              </a:rPr>
              <a:t>(&amp;</a:t>
            </a:r>
            <a:r>
              <a:rPr lang="en-US" sz="1400" dirty="0" err="1">
                <a:solidFill>
                  <a:srgbClr val="9CDCFE"/>
                </a:solidFill>
                <a:latin typeface="Consolas" panose="020B0609020204030204" pitchFamily="49" charset="0"/>
              </a:rPr>
              <a:t>gLock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printf</a:t>
            </a:r>
            <a:r>
              <a:rPr lang="en-US" sz="1400" dirty="0">
                <a:solidFill>
                  <a:srgbClr val="D4D4D4"/>
                </a:solidFill>
                <a:latin typeface="Consolas" panose="020B0609020204030204" pitchFamily="49" charset="0"/>
              </a:rPr>
              <a:t>(</a:t>
            </a:r>
            <a:r>
              <a:rPr lang="en-US" sz="1400" dirty="0">
                <a:solidFill>
                  <a:srgbClr val="CE9178"/>
                </a:solidFill>
                <a:latin typeface="Consolas" panose="020B0609020204030204" pitchFamily="49" charset="0"/>
              </a:rPr>
              <a:t>"result: %f</a:t>
            </a:r>
            <a:r>
              <a:rPr lang="en-US" sz="1400" dirty="0">
                <a:solidFill>
                  <a:srgbClr val="D7BA7D"/>
                </a:solidFill>
                <a:latin typeface="Consolas" panose="020B0609020204030204" pitchFamily="49" charset="0"/>
              </a:rPr>
              <a:t>\n</a:t>
            </a:r>
            <a:r>
              <a:rPr lang="en-US" sz="1400" dirty="0">
                <a:solidFill>
                  <a:srgbClr val="CE9178"/>
                </a:solidFill>
                <a:latin typeface="Consolas" panose="020B0609020204030204" pitchFamily="49" charset="0"/>
              </a:rPr>
              <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a:t>
            </a:r>
          </a:p>
          <a:p>
            <a:pPr marL="0" indent="0">
              <a:buNone/>
            </a:pPr>
            <a:endParaRPr lang="en-US" sz="1400" dirty="0"/>
          </a:p>
        </p:txBody>
      </p:sp>
    </p:spTree>
    <p:extLst>
      <p:ext uri="{BB962C8B-B14F-4D97-AF65-F5344CB8AC3E}">
        <p14:creationId xmlns:p14="http://schemas.microsoft.com/office/powerpoint/2010/main" val="251846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C730-B84B-4596-8674-6BB5DC838D1B}"/>
              </a:ext>
            </a:extLst>
          </p:cNvPr>
          <p:cNvSpPr>
            <a:spLocks noGrp="1"/>
          </p:cNvSpPr>
          <p:nvPr>
            <p:ph type="title"/>
          </p:nvPr>
        </p:nvSpPr>
        <p:spPr/>
        <p:txBody>
          <a:bodyPr/>
          <a:lstStyle/>
          <a:p>
            <a:r>
              <a:rPr lang="en-US" dirty="0"/>
              <a:t>Example: </a:t>
            </a:r>
            <a:r>
              <a:rPr lang="en-US" dirty="0" err="1">
                <a:solidFill>
                  <a:schemeClr val="accent1"/>
                </a:solidFill>
              </a:rPr>
              <a:t>WaitForSingleObject</a:t>
            </a:r>
            <a:endParaRPr lang="en-US" dirty="0">
              <a:solidFill>
                <a:schemeClr val="accent1"/>
              </a:solidFill>
            </a:endParaRPr>
          </a:p>
        </p:txBody>
      </p:sp>
      <p:sp>
        <p:nvSpPr>
          <p:cNvPr id="3" name="Content Placeholder 2">
            <a:extLst>
              <a:ext uri="{FF2B5EF4-FFF2-40B4-BE49-F238E27FC236}">
                <a16:creationId xmlns:a16="http://schemas.microsoft.com/office/drawing/2014/main" id="{6F965622-7991-4746-9AFF-6965442EA260}"/>
              </a:ext>
            </a:extLst>
          </p:cNvPr>
          <p:cNvSpPr>
            <a:spLocks noGrp="1"/>
          </p:cNvSpPr>
          <p:nvPr>
            <p:ph sz="quarter" idx="12"/>
          </p:nvPr>
        </p:nvSpPr>
        <p:spPr>
          <a:xfrm>
            <a:off x="584200" y="1435100"/>
            <a:ext cx="5211763" cy="4665449"/>
          </a:xfrm>
          <a:solidFill>
            <a:srgbClr val="1E1E1E"/>
          </a:solidFill>
        </p:spPr>
        <p:txBody>
          <a:bodyPr lIns="91440" rIns="91440"/>
          <a:lstStyle/>
          <a:p>
            <a:pPr marL="0" indent="0">
              <a:buNone/>
            </a:pPr>
            <a:r>
              <a:rPr lang="en-US" sz="1400" dirty="0">
                <a:solidFill>
                  <a:srgbClr val="6A9955"/>
                </a:solidFill>
                <a:latin typeface="Consolas" panose="020B0609020204030204" pitchFamily="49" charset="0"/>
              </a:rPr>
              <a:t>// </a:t>
            </a:r>
            <a:r>
              <a:rPr lang="en-US" sz="1400" dirty="0" err="1">
                <a:solidFill>
                  <a:srgbClr val="6A9955"/>
                </a:solidFill>
                <a:latin typeface="Consolas" panose="020B0609020204030204" pitchFamily="49" charset="0"/>
              </a:rPr>
              <a:t>MyLock</a:t>
            </a:r>
            <a:r>
              <a:rPr lang="en-US" sz="1400" dirty="0">
                <a:solidFill>
                  <a:srgbClr val="6A9955"/>
                </a:solidFill>
                <a:latin typeface="Consolas" panose="020B0609020204030204" pitchFamily="49" charset="0"/>
              </a:rPr>
              <a:t> not required. Let the OS do the work!</a:t>
            </a:r>
            <a:endParaRPr lang="en-US" sz="1400" dirty="0">
              <a:solidFill>
                <a:srgbClr val="D4D4D4"/>
              </a:solidFill>
              <a:latin typeface="Consolas" panose="020B0609020204030204" pitchFamily="49" charset="0"/>
            </a:endParaRPr>
          </a:p>
          <a:p>
            <a:pPr marL="0" indent="0">
              <a:buNone/>
            </a:pPr>
            <a:endParaRPr lang="en-US" sz="1400" dirty="0">
              <a:solidFill>
                <a:srgbClr val="D4D4D4"/>
              </a:solidFill>
              <a:latin typeface="Consolas" panose="020B0609020204030204" pitchFamily="49" charset="0"/>
            </a:endParaRPr>
          </a:p>
          <a:p>
            <a:pPr marL="0" indent="0">
              <a:buNone/>
            </a:pPr>
            <a:r>
              <a:rPr lang="en-US" sz="1400" dirty="0">
                <a:solidFill>
                  <a:srgbClr val="4EC9B0"/>
                </a:solidFill>
                <a:latin typeface="Consolas" panose="020B0609020204030204" pitchFamily="49" charset="0"/>
              </a:rPr>
              <a:t>HANDLE</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hMutex</a:t>
            </a:r>
            <a:r>
              <a:rPr lang="en-US" sz="1400" dirty="0">
                <a:solidFill>
                  <a:srgbClr val="D4D4D4"/>
                </a:solidFill>
                <a:latin typeface="Consolas" panose="020B0609020204030204" pitchFamily="49" charset="0"/>
              </a:rPr>
              <a:t>;</a:t>
            </a:r>
          </a:p>
          <a:p>
            <a:pPr marL="0" indent="0">
              <a:buNone/>
            </a:pPr>
            <a:br>
              <a:rPr lang="en-US" sz="1400" dirty="0">
                <a:solidFill>
                  <a:srgbClr val="D4D4D4"/>
                </a:solidFill>
                <a:latin typeface="Consolas" panose="020B0609020204030204" pitchFamily="49" charset="0"/>
              </a:rPr>
            </a:b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DCDCAA"/>
                </a:solidFill>
                <a:latin typeface="Consolas" panose="020B0609020204030204" pitchFamily="49" charset="0"/>
              </a:rPr>
              <a:t>main</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argc</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char*</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argv</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hMutex</a:t>
            </a:r>
            <a:r>
              <a:rPr lang="en-US" sz="1400" dirty="0">
                <a:solidFill>
                  <a:srgbClr val="D4D4D4"/>
                </a:solidFill>
                <a:latin typeface="Consolas" panose="020B0609020204030204" pitchFamily="49" charset="0"/>
              </a:rPr>
              <a:t> = </a:t>
            </a:r>
            <a:r>
              <a:rPr lang="en-US" sz="1400" dirty="0" err="1">
                <a:solidFill>
                  <a:srgbClr val="569CD6"/>
                </a:solidFill>
                <a:latin typeface="Consolas" panose="020B0609020204030204" pitchFamily="49" charset="0"/>
              </a:rPr>
              <a:t>CreateMutex</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FALSE</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NULL</a:t>
            </a:r>
            <a:r>
              <a:rPr lang="en-US" sz="1400" dirty="0">
                <a:solidFill>
                  <a:srgbClr val="D4D4D4"/>
                </a:solidFill>
                <a:latin typeface="Consolas" panose="020B0609020204030204" pitchFamily="49" charset="0"/>
              </a:rPr>
              <a:t>);</a:t>
            </a:r>
          </a:p>
          <a:p>
            <a:pPr marL="0" indent="0">
              <a:buNone/>
            </a:pPr>
            <a:r>
              <a:rPr lang="en-US" sz="1400" dirty="0">
                <a:solidFill>
                  <a:srgbClr val="6A9955"/>
                </a:solidFill>
                <a:latin typeface="Consolas" panose="020B0609020204030204" pitchFamily="49" charset="0"/>
              </a:rPr>
              <a:t>    // otherwise main is the same as before.</a:t>
            </a:r>
          </a:p>
          <a:p>
            <a:pPr marL="0" indent="0">
              <a:buNone/>
            </a:pPr>
            <a:r>
              <a:rPr lang="en-US" sz="1400" dirty="0">
                <a:solidFill>
                  <a:srgbClr val="6A9955"/>
                </a:solidFill>
                <a:latin typeface="Consolas" panose="020B0609020204030204" pitchFamily="49" charset="0"/>
              </a:rPr>
              <a:t>    // ...</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a:t>
            </a:r>
          </a:p>
          <a:p>
            <a:pPr marL="0" indent="0" defTabSz="914400">
              <a:lnSpc>
                <a:spcPct val="90000"/>
              </a:lnSpc>
              <a:spcBef>
                <a:spcPts val="1000"/>
              </a:spcBef>
              <a:buClr>
                <a:srgbClr val="FFFFFF">
                  <a:lumMod val="85000"/>
                </a:srgbClr>
              </a:buClr>
              <a:buSzTx/>
              <a:buNone/>
            </a:pPr>
            <a:endParaRPr lang="en-US" sz="1400" dirty="0">
              <a:solidFill>
                <a:srgbClr val="231E1F">
                  <a:lumMod val="75000"/>
                  <a:lumOff val="25000"/>
                </a:srgbClr>
              </a:solidFill>
              <a:latin typeface="Consolas" panose="020B0609020204030204" pitchFamily="49" charset="0"/>
              <a:cs typeface="+mn-cs"/>
            </a:endParaRPr>
          </a:p>
          <a:p>
            <a:pPr marL="0" indent="0" defTabSz="914400">
              <a:lnSpc>
                <a:spcPct val="90000"/>
              </a:lnSpc>
              <a:spcBef>
                <a:spcPts val="1000"/>
              </a:spcBef>
              <a:buClr>
                <a:srgbClr val="FFFFFF">
                  <a:lumMod val="85000"/>
                </a:srgbClr>
              </a:buClr>
              <a:buSzTx/>
              <a:buNone/>
            </a:pPr>
            <a:endParaRPr lang="en-US" sz="1400" dirty="0">
              <a:solidFill>
                <a:srgbClr val="231E1F">
                  <a:lumMod val="75000"/>
                  <a:lumOff val="25000"/>
                </a:srgbClr>
              </a:solidFill>
              <a:latin typeface="Consolas" panose="020B0609020204030204" pitchFamily="49" charset="0"/>
              <a:cs typeface="+mn-cs"/>
            </a:endParaRPr>
          </a:p>
          <a:p>
            <a:pPr marL="0" indent="0">
              <a:buNone/>
            </a:pPr>
            <a:endParaRPr lang="en-US" sz="3200" dirty="0"/>
          </a:p>
        </p:txBody>
      </p:sp>
      <p:sp>
        <p:nvSpPr>
          <p:cNvPr id="4" name="Content Placeholder 3">
            <a:extLst>
              <a:ext uri="{FF2B5EF4-FFF2-40B4-BE49-F238E27FC236}">
                <a16:creationId xmlns:a16="http://schemas.microsoft.com/office/drawing/2014/main" id="{4F2071EA-3832-45A7-894A-FABA716548E4}"/>
              </a:ext>
            </a:extLst>
          </p:cNvPr>
          <p:cNvSpPr>
            <a:spLocks noGrp="1"/>
          </p:cNvSpPr>
          <p:nvPr>
            <p:ph sz="quarter" idx="13"/>
          </p:nvPr>
        </p:nvSpPr>
        <p:spPr>
          <a:xfrm>
            <a:off x="6389688" y="1435100"/>
            <a:ext cx="5219700" cy="4665449"/>
          </a:xfrm>
          <a:solidFill>
            <a:srgbClr val="1E1E1E"/>
          </a:solidFill>
        </p:spPr>
        <p:txBody>
          <a:bodyPr lIns="91440" rIns="91440"/>
          <a:lstStyle/>
          <a:p>
            <a:pPr marL="0" indent="0">
              <a:buNone/>
            </a:pPr>
            <a:r>
              <a:rPr lang="en-US" sz="1400" dirty="0">
                <a:solidFill>
                  <a:srgbClr val="4EC9B0"/>
                </a:solidFill>
                <a:latin typeface="Consolas" panose="020B0609020204030204" pitchFamily="49" charset="0"/>
              </a:rPr>
              <a:t>DWORD</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WINAPI</a:t>
            </a: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ThreadProcCallback</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LPVOID</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data</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569CD6"/>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fill</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size_t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100000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WaitForSingleObject</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hMutex</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INFINITE</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 &lt; LEN;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j</a:t>
            </a:r>
            <a:r>
              <a:rPr lang="en-US" sz="1400" dirty="0" err="1">
                <a:solidFill>
                  <a:srgbClr val="D4D4D4"/>
                </a:solidFill>
                <a:latin typeface="Consolas" panose="020B0609020204030204" pitchFamily="49" charset="0"/>
              </a:rPr>
              <a:t>++</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b</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c</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 +=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accumulate</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ReleaseMutex</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hMutex</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printf</a:t>
            </a:r>
            <a:r>
              <a:rPr lang="en-US" sz="1400" dirty="0">
                <a:solidFill>
                  <a:srgbClr val="D4D4D4"/>
                </a:solidFill>
                <a:latin typeface="Consolas" panose="020B0609020204030204" pitchFamily="49" charset="0"/>
              </a:rPr>
              <a:t>(</a:t>
            </a:r>
            <a:r>
              <a:rPr lang="en-US" sz="1400" dirty="0">
                <a:solidFill>
                  <a:srgbClr val="CE9178"/>
                </a:solidFill>
                <a:latin typeface="Consolas" panose="020B0609020204030204" pitchFamily="49" charset="0"/>
              </a:rPr>
              <a:t>"result: %f</a:t>
            </a:r>
            <a:r>
              <a:rPr lang="en-US" sz="1400" dirty="0">
                <a:solidFill>
                  <a:srgbClr val="D7BA7D"/>
                </a:solidFill>
                <a:latin typeface="Consolas" panose="020B0609020204030204" pitchFamily="49" charset="0"/>
              </a:rPr>
              <a:t>\n</a:t>
            </a:r>
            <a:r>
              <a:rPr lang="en-US" sz="1400" dirty="0">
                <a:solidFill>
                  <a:srgbClr val="CE9178"/>
                </a:solidFill>
                <a:latin typeface="Consolas" panose="020B0609020204030204" pitchFamily="49" charset="0"/>
              </a:rPr>
              <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a:t>
            </a:r>
            <a:endParaRPr lang="en-US" sz="3200" dirty="0"/>
          </a:p>
        </p:txBody>
      </p:sp>
    </p:spTree>
    <p:extLst>
      <p:ext uri="{BB962C8B-B14F-4D97-AF65-F5344CB8AC3E}">
        <p14:creationId xmlns:p14="http://schemas.microsoft.com/office/powerpoint/2010/main" val="403035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BC730-B84B-4596-8674-6BB5DC838D1B}"/>
              </a:ext>
            </a:extLst>
          </p:cNvPr>
          <p:cNvSpPr>
            <a:spLocks noGrp="1"/>
          </p:cNvSpPr>
          <p:nvPr>
            <p:ph type="title"/>
          </p:nvPr>
        </p:nvSpPr>
        <p:spPr/>
        <p:txBody>
          <a:bodyPr/>
          <a:lstStyle/>
          <a:p>
            <a:r>
              <a:rPr lang="en-US" dirty="0"/>
              <a:t>Example: </a:t>
            </a:r>
            <a:r>
              <a:rPr lang="en-US" dirty="0">
                <a:solidFill>
                  <a:schemeClr val="accent1"/>
                </a:solidFill>
              </a:rPr>
              <a:t>std::mutex</a:t>
            </a:r>
          </a:p>
        </p:txBody>
      </p:sp>
      <p:sp>
        <p:nvSpPr>
          <p:cNvPr id="3" name="Content Placeholder 2">
            <a:extLst>
              <a:ext uri="{FF2B5EF4-FFF2-40B4-BE49-F238E27FC236}">
                <a16:creationId xmlns:a16="http://schemas.microsoft.com/office/drawing/2014/main" id="{6F965622-7991-4746-9AFF-6965442EA260}"/>
              </a:ext>
            </a:extLst>
          </p:cNvPr>
          <p:cNvSpPr>
            <a:spLocks noGrp="1"/>
          </p:cNvSpPr>
          <p:nvPr>
            <p:ph sz="quarter" idx="12"/>
          </p:nvPr>
        </p:nvSpPr>
        <p:spPr>
          <a:xfrm>
            <a:off x="584200" y="1435100"/>
            <a:ext cx="5211763" cy="4665449"/>
          </a:xfrm>
          <a:solidFill>
            <a:srgbClr val="1E1E1E"/>
          </a:solidFill>
        </p:spPr>
        <p:txBody>
          <a:bodyPr lIns="91440" rIns="91440"/>
          <a:lstStyle/>
          <a:p>
            <a:pPr marL="0" indent="0">
              <a:buNone/>
            </a:pPr>
            <a:r>
              <a:rPr lang="en-US" sz="1400" dirty="0">
                <a:solidFill>
                  <a:srgbClr val="6A9955"/>
                </a:solidFill>
                <a:latin typeface="Consolas" panose="020B0609020204030204" pitchFamily="49" charset="0"/>
              </a:rPr>
              <a:t>// </a:t>
            </a:r>
            <a:r>
              <a:rPr lang="en-US" sz="1400" dirty="0" err="1">
                <a:solidFill>
                  <a:srgbClr val="6A9955"/>
                </a:solidFill>
                <a:latin typeface="Consolas" panose="020B0609020204030204" pitchFamily="49" charset="0"/>
              </a:rPr>
              <a:t>MyLock</a:t>
            </a:r>
            <a:r>
              <a:rPr lang="en-US" sz="1400" dirty="0">
                <a:solidFill>
                  <a:srgbClr val="6A9955"/>
                </a:solidFill>
                <a:latin typeface="Consolas" panose="020B0609020204030204" pitchFamily="49" charset="0"/>
              </a:rPr>
              <a:t> not required. Let the OS do the work!</a:t>
            </a:r>
          </a:p>
          <a:p>
            <a:pPr marL="0" indent="0">
              <a:buNone/>
            </a:pPr>
            <a:endParaRPr lang="en-US" sz="1400" dirty="0">
              <a:solidFill>
                <a:srgbClr val="6A9955"/>
              </a:solidFill>
              <a:latin typeface="Consolas" panose="020B0609020204030204" pitchFamily="49" charset="0"/>
            </a:endParaRPr>
          </a:p>
          <a:p>
            <a:pPr marL="0" indent="0">
              <a:buNone/>
            </a:pP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mutex</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mutex</a:t>
            </a:r>
            <a:r>
              <a:rPr lang="en-US" sz="1400" dirty="0">
                <a:solidFill>
                  <a:srgbClr val="D4D4D4"/>
                </a:solidFill>
                <a:latin typeface="Consolas" panose="020B0609020204030204" pitchFamily="49" charset="0"/>
              </a:rPr>
              <a:t>;</a:t>
            </a:r>
          </a:p>
          <a:p>
            <a:pPr marL="0" indent="0">
              <a:buNone/>
            </a:pPr>
            <a:endParaRPr lang="en-US" sz="1400" dirty="0">
              <a:solidFill>
                <a:srgbClr val="D4D4D4"/>
              </a:solidFill>
              <a:latin typeface="Consolas" panose="020B0609020204030204" pitchFamily="49" charset="0"/>
            </a:endParaRPr>
          </a:p>
        </p:txBody>
      </p:sp>
      <p:sp>
        <p:nvSpPr>
          <p:cNvPr id="4" name="Content Placeholder 3">
            <a:extLst>
              <a:ext uri="{FF2B5EF4-FFF2-40B4-BE49-F238E27FC236}">
                <a16:creationId xmlns:a16="http://schemas.microsoft.com/office/drawing/2014/main" id="{4F2071EA-3832-45A7-894A-FABA716548E4}"/>
              </a:ext>
            </a:extLst>
          </p:cNvPr>
          <p:cNvSpPr>
            <a:spLocks noGrp="1"/>
          </p:cNvSpPr>
          <p:nvPr>
            <p:ph sz="quarter" idx="13"/>
          </p:nvPr>
        </p:nvSpPr>
        <p:spPr>
          <a:xfrm>
            <a:off x="6389688" y="1435100"/>
            <a:ext cx="5219700" cy="4665449"/>
          </a:xfrm>
          <a:solidFill>
            <a:srgbClr val="1E1E1E"/>
          </a:solidFill>
        </p:spPr>
        <p:txBody>
          <a:bodyPr lIns="91440" rIns="91440"/>
          <a:lstStyle/>
          <a:p>
            <a:pPr marL="0" indent="0">
              <a:buNone/>
            </a:pPr>
            <a:r>
              <a:rPr lang="en-US" sz="1400" dirty="0">
                <a:solidFill>
                  <a:srgbClr val="4EC9B0"/>
                </a:solidFill>
                <a:latin typeface="Consolas" panose="020B0609020204030204" pitchFamily="49" charset="0"/>
              </a:rPr>
              <a:t>DWORD</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WINAPI</a:t>
            </a: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ThreadProcCallback</a:t>
            </a:r>
            <a:r>
              <a:rPr lang="en-US" sz="1400" dirty="0">
                <a:solidFill>
                  <a:srgbClr val="D4D4D4"/>
                </a:solidFill>
                <a:latin typeface="Consolas" panose="020B0609020204030204" pitchFamily="49" charset="0"/>
              </a:rPr>
              <a:t>(</a:t>
            </a:r>
            <a:r>
              <a:rPr lang="en-US" sz="1400" dirty="0">
                <a:solidFill>
                  <a:srgbClr val="4EC9B0"/>
                </a:solidFill>
                <a:latin typeface="Consolas" panose="020B0609020204030204" pitchFamily="49" charset="0"/>
              </a:rPr>
              <a:t>LPVOID</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data</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569CD6"/>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fill</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size_t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100000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iter</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mutex</a:t>
            </a:r>
            <a:r>
              <a:rPr lang="en-US" sz="1400" dirty="0" err="1">
                <a:solidFill>
                  <a:srgbClr val="D4D4D4"/>
                </a:solidFill>
                <a:latin typeface="Consolas" panose="020B0609020204030204" pitchFamily="49" charset="0"/>
              </a:rPr>
              <a:t>.</a:t>
            </a:r>
            <a:r>
              <a:rPr lang="en-US" sz="1400" dirty="0" err="1">
                <a:solidFill>
                  <a:srgbClr val="DCDCAA"/>
                </a:solidFill>
                <a:latin typeface="Consolas" panose="020B0609020204030204" pitchFamily="49" charset="0"/>
              </a:rPr>
              <a:t>lock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 &lt; LEN; </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j</a:t>
            </a:r>
            <a:r>
              <a:rPr lang="en-US" sz="1400" dirty="0" err="1">
                <a:solidFill>
                  <a:srgbClr val="D4D4D4"/>
                </a:solidFill>
                <a:latin typeface="Consolas" panose="020B0609020204030204" pitchFamily="49" charset="0"/>
              </a:rPr>
              <a:t>++</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&lt; </a:t>
            </a:r>
            <a:r>
              <a:rPr lang="en-US" sz="1400" dirty="0">
                <a:solidFill>
                  <a:srgbClr val="B5CEA8"/>
                </a:solidFill>
                <a:latin typeface="Consolas" panose="020B0609020204030204" pitchFamily="49" charset="0"/>
              </a:rPr>
              <a:t>4</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b</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c</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m</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k</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j</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 += </a:t>
            </a:r>
            <a:r>
              <a:rPr lang="en-US" sz="1400" dirty="0">
                <a:solidFill>
                  <a:srgbClr val="4EC9B0"/>
                </a:solidFill>
                <a:latin typeface="Consolas" panose="020B0609020204030204" pitchFamily="49" charset="0"/>
              </a:rPr>
              <a:t>std</a:t>
            </a:r>
            <a:r>
              <a:rPr lang="en-US" sz="1400" dirty="0">
                <a:solidFill>
                  <a:srgbClr val="D4D4D4"/>
                </a:solidFill>
                <a:latin typeface="Consolas" panose="020B0609020204030204" pitchFamily="49" charset="0"/>
              </a:rPr>
              <a:t>::</a:t>
            </a:r>
            <a:r>
              <a:rPr lang="en-US" sz="1400" dirty="0">
                <a:solidFill>
                  <a:srgbClr val="DCDCAA"/>
                </a:solidFill>
                <a:latin typeface="Consolas" panose="020B0609020204030204" pitchFamily="49" charset="0"/>
              </a:rPr>
              <a:t>accumulate</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a:t>
            </a:r>
            <a:r>
              <a:rPr lang="en-US" sz="1400" dirty="0">
                <a:solidFill>
                  <a:srgbClr val="D7BA7D"/>
                </a:solidFill>
                <a:latin typeface="Consolas" panose="020B0609020204030204" pitchFamily="49" charset="0"/>
              </a:rPr>
              <a:t>\</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float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a</a:t>
            </a:r>
            <a:r>
              <a:rPr lang="en-US" sz="1400" dirty="0">
                <a:solidFill>
                  <a:srgbClr val="D4D4D4"/>
                </a:solidFill>
                <a:latin typeface="Consolas" panose="020B0609020204030204" pitchFamily="49" charset="0"/>
              </a:rPr>
              <a:t> + </a:t>
            </a:r>
            <a:r>
              <a:rPr lang="en-US" sz="1400" dirty="0">
                <a:solidFill>
                  <a:srgbClr val="569CD6"/>
                </a:solidFill>
                <a:latin typeface="Consolas" panose="020B0609020204030204" pitchFamily="49" charset="0"/>
              </a:rPr>
              <a:t>LEN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0.0f</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mutex</a:t>
            </a:r>
            <a:r>
              <a:rPr lang="en-US" sz="1400" dirty="0" err="1">
                <a:solidFill>
                  <a:srgbClr val="D4D4D4"/>
                </a:solidFill>
                <a:latin typeface="Consolas" panose="020B0609020204030204" pitchFamily="49" charset="0"/>
              </a:rPr>
              <a:t>.</a:t>
            </a:r>
            <a:r>
              <a:rPr lang="en-US" sz="1400" dirty="0" err="1">
                <a:solidFill>
                  <a:srgbClr val="DCDCAA"/>
                </a:solidFill>
                <a:latin typeface="Consolas" panose="020B0609020204030204" pitchFamily="49" charset="0"/>
              </a:rPr>
              <a:t>unlock</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printf</a:t>
            </a:r>
            <a:r>
              <a:rPr lang="en-US" sz="1400" dirty="0">
                <a:solidFill>
                  <a:srgbClr val="D4D4D4"/>
                </a:solidFill>
                <a:latin typeface="Consolas" panose="020B0609020204030204" pitchFamily="49" charset="0"/>
              </a:rPr>
              <a:t>(</a:t>
            </a:r>
            <a:r>
              <a:rPr lang="en-US" sz="1400" dirty="0">
                <a:solidFill>
                  <a:srgbClr val="CE9178"/>
                </a:solidFill>
                <a:latin typeface="Consolas" panose="020B0609020204030204" pitchFamily="49" charset="0"/>
              </a:rPr>
              <a:t>"result: %f</a:t>
            </a:r>
            <a:r>
              <a:rPr lang="en-US" sz="1400" dirty="0">
                <a:solidFill>
                  <a:srgbClr val="D7BA7D"/>
                </a:solidFill>
                <a:latin typeface="Consolas" panose="020B0609020204030204" pitchFamily="49" charset="0"/>
              </a:rPr>
              <a:t>\n</a:t>
            </a:r>
            <a:r>
              <a:rPr lang="en-US" sz="1400" dirty="0">
                <a:solidFill>
                  <a:srgbClr val="CE9178"/>
                </a:solidFill>
                <a:latin typeface="Consolas" panose="020B0609020204030204" pitchFamily="49" charset="0"/>
              </a:rPr>
              <a: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r</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18950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DCF96-BAF0-48BB-96AC-3DF779EEDD69}"/>
              </a:ext>
            </a:extLst>
          </p:cNvPr>
          <p:cNvSpPr>
            <a:spLocks noGrp="1"/>
          </p:cNvSpPr>
          <p:nvPr>
            <p:ph type="title"/>
          </p:nvPr>
        </p:nvSpPr>
        <p:spPr>
          <a:xfrm>
            <a:off x="588263" y="457200"/>
            <a:ext cx="11018520" cy="553998"/>
          </a:xfrm>
        </p:spPr>
        <p:txBody>
          <a:bodyPr/>
          <a:lstStyle/>
          <a:p>
            <a:r>
              <a:rPr lang="en-US" dirty="0"/>
              <a:t>Avoid false sharing</a:t>
            </a:r>
          </a:p>
        </p:txBody>
      </p:sp>
      <p:graphicFrame>
        <p:nvGraphicFramePr>
          <p:cNvPr id="7" name="Content Placeholder 6" descr="False Sharing Test chart">
            <a:extLst>
              <a:ext uri="{FF2B5EF4-FFF2-40B4-BE49-F238E27FC236}">
                <a16:creationId xmlns:a16="http://schemas.microsoft.com/office/drawing/2014/main" id="{7088F49B-FA5D-40C1-A229-4CF06A72EC79}"/>
              </a:ext>
            </a:extLst>
          </p:cNvPr>
          <p:cNvGraphicFramePr>
            <a:graphicFrameLocks noGrp="1"/>
          </p:cNvGraphicFramePr>
          <p:nvPr>
            <p:ph sz="quarter" idx="12"/>
            <p:extLst>
              <p:ext uri="{D42A27DB-BD31-4B8C-83A1-F6EECF244321}">
                <p14:modId xmlns:p14="http://schemas.microsoft.com/office/powerpoint/2010/main" val="758217798"/>
              </p:ext>
            </p:extLst>
          </p:nvPr>
        </p:nvGraphicFramePr>
        <p:xfrm>
          <a:off x="584200" y="1435100"/>
          <a:ext cx="5211763" cy="4506913"/>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996E8248-B220-45C3-BC84-5F69BA437D84}"/>
              </a:ext>
            </a:extLst>
          </p:cNvPr>
          <p:cNvSpPr>
            <a:spLocks noGrp="1"/>
          </p:cNvSpPr>
          <p:nvPr>
            <p:ph sz="quarter" idx="13"/>
          </p:nvPr>
        </p:nvSpPr>
        <p:spPr>
          <a:xfrm>
            <a:off x="6389688" y="1435100"/>
            <a:ext cx="5219700" cy="4591000"/>
          </a:xfrm>
        </p:spPr>
        <p:txBody>
          <a:bodyPr/>
          <a:lstStyle/>
          <a:p>
            <a:pPr indent="-210312">
              <a:spcBef>
                <a:spcPts val="1080"/>
              </a:spcBef>
            </a:pPr>
            <a:r>
              <a:rPr lang="en-US" sz="2000" dirty="0"/>
              <a:t>Over 500% faster after optimization!</a:t>
            </a:r>
          </a:p>
          <a:p>
            <a:pPr indent="-210312">
              <a:spcBef>
                <a:spcPts val="1080"/>
              </a:spcBef>
            </a:pPr>
            <a:r>
              <a:rPr lang="en-US" sz="2000" dirty="0"/>
              <a:t>Performance of binaries compiled with Microsoft Visual Studio 2019 v16.8.3</a:t>
            </a:r>
          </a:p>
          <a:p>
            <a:pPr indent="-210312">
              <a:spcBef>
                <a:spcPts val="1080"/>
              </a:spcBef>
            </a:pPr>
            <a:r>
              <a:rPr lang="en-US" sz="2000" dirty="0"/>
              <a:t>Testing done by AMD technology labs, January 13, 2021 on the following system. Test configuration: AMD Ryzen™ 7 4700G, AMD Wraith Spire Cooler, 16GB (2 x 8GB DDR4-3200 at 22-22-22-52) memory, AMD Radeon™ RX 6900 XT GPU with driver 20.12.2 (December 17, 2020), 512GB M.2 NVME SSD, AMD Ryzen™ Reference Motherboard, Windows® 10 x64 build 20H2, 1920x1080 resolution. Actual results may vary</a:t>
            </a:r>
          </a:p>
        </p:txBody>
      </p:sp>
    </p:spTree>
    <p:extLst>
      <p:ext uri="{BB962C8B-B14F-4D97-AF65-F5344CB8AC3E}">
        <p14:creationId xmlns:p14="http://schemas.microsoft.com/office/powerpoint/2010/main" val="113514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EC62B3-C511-4EA4-A556-139D903EB4D6}"/>
              </a:ext>
            </a:extLst>
          </p:cNvPr>
          <p:cNvSpPr>
            <a:spLocks noGrp="1"/>
          </p:cNvSpPr>
          <p:nvPr>
            <p:ph type="title"/>
          </p:nvPr>
        </p:nvSpPr>
        <p:spPr/>
        <p:txBody>
          <a:bodyPr/>
          <a:lstStyle/>
          <a:p>
            <a:r>
              <a:rPr lang="en-US" dirty="0"/>
              <a:t>Avoid false sharing…</a:t>
            </a:r>
          </a:p>
        </p:txBody>
      </p:sp>
      <p:sp>
        <p:nvSpPr>
          <p:cNvPr id="5" name="Content Placeholder 4">
            <a:extLst>
              <a:ext uri="{FF2B5EF4-FFF2-40B4-BE49-F238E27FC236}">
                <a16:creationId xmlns:a16="http://schemas.microsoft.com/office/drawing/2014/main" id="{850782B9-F9EB-4B19-AF24-C6645760CE76}"/>
              </a:ext>
            </a:extLst>
          </p:cNvPr>
          <p:cNvSpPr>
            <a:spLocks noGrp="1"/>
          </p:cNvSpPr>
          <p:nvPr>
            <p:ph sz="quarter" idx="12"/>
          </p:nvPr>
        </p:nvSpPr>
        <p:spPr>
          <a:xfrm>
            <a:off x="584200" y="1435100"/>
            <a:ext cx="5211763" cy="4663440"/>
          </a:xfrm>
          <a:solidFill>
            <a:srgbClr val="1E1E1E"/>
          </a:solidFill>
        </p:spPr>
        <p:txBody>
          <a:bodyPr lIns="91440" rIns="91440"/>
          <a:lstStyle/>
          <a:p>
            <a:pPr marL="0" indent="0">
              <a:buNone/>
            </a:pPr>
            <a:r>
              <a:rPr lang="en-US" sz="1400" dirty="0">
                <a:solidFill>
                  <a:srgbClr val="C586C0"/>
                </a:solidFill>
                <a:latin typeface="Consolas" panose="020B0609020204030204" pitchFamily="49" charset="0"/>
              </a:rPr>
              <a:t>#if</a:t>
            </a:r>
            <a:r>
              <a:rPr lang="en-US" sz="1400" dirty="0">
                <a:solidFill>
                  <a:srgbClr val="569CD6"/>
                </a:solidFill>
                <a:latin typeface="Consolas" panose="020B0609020204030204" pitchFamily="49" charset="0"/>
              </a:rPr>
              <a:t> </a:t>
            </a:r>
            <a:r>
              <a:rPr lang="en-US" sz="1400" dirty="0">
                <a:solidFill>
                  <a:srgbClr val="C586C0"/>
                </a:solidFill>
                <a:latin typeface="Consolas" panose="020B0609020204030204" pitchFamily="49" charset="0"/>
              </a:rPr>
              <a:t>defined</a:t>
            </a:r>
            <a:r>
              <a:rPr lang="en-US" sz="1400" dirty="0">
                <a:solidFill>
                  <a:srgbClr val="569CD6"/>
                </a:solidFill>
                <a:latin typeface="Consolas" panose="020B0609020204030204" pitchFamily="49" charset="0"/>
              </a:rPr>
              <a:t>(APPLY_OPTIMIZATION)</a:t>
            </a:r>
            <a:endParaRPr lang="en-US" sz="1400" dirty="0">
              <a:solidFill>
                <a:srgbClr val="D4D4D4"/>
              </a:solidFill>
              <a:latin typeface="Consolas" panose="020B0609020204030204" pitchFamily="49" charset="0"/>
            </a:endParaRPr>
          </a:p>
          <a:p>
            <a:pPr marL="0" indent="0">
              <a:buNone/>
            </a:pPr>
            <a:r>
              <a:rPr lang="en-US" sz="1400" dirty="0">
                <a:solidFill>
                  <a:srgbClr val="6A9955"/>
                </a:solidFill>
                <a:latin typeface="Consolas" panose="020B0609020204030204" pitchFamily="49" charset="0"/>
              </a:rPr>
              <a:t> /* 64 bytes */</a:t>
            </a:r>
            <a:endParaRPr lang="en-US" sz="1400" dirty="0">
              <a:solidFill>
                <a:srgbClr val="D4D4D4"/>
              </a:solidFill>
              <a:latin typeface="Consolas" panose="020B0609020204030204" pitchFamily="49" charset="0"/>
            </a:endParaRPr>
          </a:p>
          <a:p>
            <a:pPr marL="0" indent="0">
              <a:buNone/>
            </a:pPr>
            <a:r>
              <a:rPr lang="en-US" sz="1400" dirty="0">
                <a:solidFill>
                  <a:srgbClr val="569CD6"/>
                </a:solidFill>
                <a:latin typeface="Consolas" panose="020B0609020204030204" pitchFamily="49" charset="0"/>
              </a:rPr>
              <a:t>struct</a:t>
            </a:r>
            <a:r>
              <a:rPr lang="en-US" sz="1400" dirty="0">
                <a:solidFill>
                  <a:srgbClr val="D4D4D4"/>
                </a:solidFill>
                <a:latin typeface="Consolas" panose="020B0609020204030204" pitchFamily="49" charset="0"/>
              </a:rPr>
              <a:t> </a:t>
            </a:r>
            <a:r>
              <a:rPr lang="en-US" sz="1400" dirty="0" err="1">
                <a:solidFill>
                  <a:srgbClr val="D4D4D4"/>
                </a:solidFill>
                <a:latin typeface="Consolas" panose="020B0609020204030204" pitchFamily="49" charset="0"/>
              </a:rPr>
              <a:t>alignas</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64</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ThreadData</a:t>
            </a:r>
            <a:r>
              <a:rPr lang="en-US" sz="1400" dirty="0">
                <a:solidFill>
                  <a:srgbClr val="D4D4D4"/>
                </a:solidFill>
                <a:latin typeface="Consolas" panose="020B0609020204030204" pitchFamily="49" charset="0"/>
              </a:rPr>
              <a:t> { </a:t>
            </a:r>
            <a:r>
              <a:rPr lang="en-US" sz="1400" dirty="0">
                <a:solidFill>
                  <a:srgbClr val="4EC9B0"/>
                </a:solidFill>
                <a:latin typeface="Consolas" panose="020B0609020204030204" pitchFamily="49" charset="0"/>
              </a:rPr>
              <a:t>ULONG</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sum</a:t>
            </a:r>
            <a:r>
              <a:rPr lang="en-US" sz="1400" dirty="0">
                <a:solidFill>
                  <a:srgbClr val="D4D4D4"/>
                </a:solidFill>
                <a:latin typeface="Consolas" panose="020B0609020204030204" pitchFamily="49" charset="0"/>
              </a:rPr>
              <a:t>; };</a:t>
            </a:r>
          </a:p>
          <a:p>
            <a:pPr marL="0" indent="0">
              <a:buNone/>
            </a:pPr>
            <a:r>
              <a:rPr lang="en-US" sz="1400" dirty="0">
                <a:solidFill>
                  <a:srgbClr val="C586C0"/>
                </a:solidFill>
                <a:latin typeface="Consolas" panose="020B0609020204030204" pitchFamily="49" charset="0"/>
              </a:rPr>
              <a:t>#else</a:t>
            </a:r>
            <a:r>
              <a:rPr lang="en-US" sz="1400" dirty="0">
                <a:solidFill>
                  <a:srgbClr val="D4D4D4"/>
                </a:solidFill>
                <a:latin typeface="Consolas" panose="020B0609020204030204" pitchFamily="49" charset="0"/>
              </a:rPr>
              <a:t> </a:t>
            </a:r>
          </a:p>
          <a:p>
            <a:pPr marL="0" indent="0">
              <a:buNone/>
            </a:pPr>
            <a:r>
              <a:rPr lang="en-US" sz="1400" dirty="0">
                <a:solidFill>
                  <a:srgbClr val="6A9955"/>
                </a:solidFill>
                <a:latin typeface="Consolas" panose="020B0609020204030204" pitchFamily="49" charset="0"/>
              </a:rPr>
              <a:t> /* 4 bytes */</a:t>
            </a:r>
            <a:endParaRPr lang="en-US" sz="1400" dirty="0">
              <a:solidFill>
                <a:srgbClr val="D4D4D4"/>
              </a:solidFill>
              <a:latin typeface="Consolas" panose="020B0609020204030204" pitchFamily="49" charset="0"/>
            </a:endParaRPr>
          </a:p>
          <a:p>
            <a:pPr marL="0" indent="0">
              <a:buNone/>
            </a:pPr>
            <a:r>
              <a:rPr lang="en-US" sz="1400" dirty="0">
                <a:solidFill>
                  <a:srgbClr val="569CD6"/>
                </a:solidFill>
                <a:latin typeface="Consolas" panose="020B0609020204030204" pitchFamily="49" charset="0"/>
              </a:rPr>
              <a:t>struct</a:t>
            </a: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ThreadData</a:t>
            </a:r>
            <a:r>
              <a:rPr lang="en-US" sz="1400" dirty="0">
                <a:solidFill>
                  <a:srgbClr val="D4D4D4"/>
                </a:solidFill>
                <a:latin typeface="Consolas" panose="020B0609020204030204" pitchFamily="49" charset="0"/>
              </a:rPr>
              <a:t> { ULONG sum; };</a:t>
            </a:r>
          </a:p>
          <a:p>
            <a:pPr marL="0" indent="0">
              <a:buNone/>
            </a:pPr>
            <a:r>
              <a:rPr lang="en-US" sz="1400" dirty="0">
                <a:solidFill>
                  <a:srgbClr val="C586C0"/>
                </a:solidFill>
                <a:latin typeface="Consolas" panose="020B0609020204030204" pitchFamily="49" charset="0"/>
              </a:rPr>
              <a:t>#endif</a:t>
            </a:r>
            <a:endParaRPr lang="en-US" sz="1400" dirty="0">
              <a:solidFill>
                <a:srgbClr val="D4D4D4"/>
              </a:solidFill>
              <a:latin typeface="Consolas" panose="020B0609020204030204" pitchFamily="49" charset="0"/>
            </a:endParaRPr>
          </a:p>
          <a:p>
            <a:pPr marL="0" indent="0">
              <a:buNone/>
            </a:pPr>
            <a:endParaRPr lang="en-US" sz="1400" dirty="0">
              <a:solidFill>
                <a:srgbClr val="C586C0"/>
              </a:solidFill>
              <a:latin typeface="Consolas" panose="020B0609020204030204" pitchFamily="49" charset="0"/>
            </a:endParaRPr>
          </a:p>
          <a:p>
            <a:pPr marL="0" indent="0">
              <a:buNone/>
            </a:pPr>
            <a:r>
              <a:rPr lang="en-US" sz="1400" dirty="0">
                <a:solidFill>
                  <a:srgbClr val="C586C0"/>
                </a:solidFill>
                <a:latin typeface="Consolas" panose="020B0609020204030204" pitchFamily="49" charset="0"/>
              </a:rPr>
              <a:t>#define</a:t>
            </a:r>
            <a:r>
              <a:rPr lang="en-US" sz="1400" dirty="0">
                <a:solidFill>
                  <a:srgbClr val="569CD6"/>
                </a:solidFill>
                <a:latin typeface="Consolas" panose="020B0609020204030204" pitchFamily="49" charset="0"/>
              </a:rPr>
              <a:t> NUM_ITER </a:t>
            </a:r>
            <a:r>
              <a:rPr lang="en-US" sz="1400" dirty="0">
                <a:solidFill>
                  <a:srgbClr val="B5CEA8"/>
                </a:solidFill>
                <a:latin typeface="Consolas" panose="020B0609020204030204" pitchFamily="49" charset="0"/>
              </a:rPr>
              <a:t>2000000000</a:t>
            </a:r>
            <a:endParaRPr lang="en-US" sz="1400" dirty="0">
              <a:solidFill>
                <a:srgbClr val="D4D4D4"/>
              </a:solidFill>
              <a:latin typeface="Consolas" panose="020B0609020204030204" pitchFamily="49" charset="0"/>
            </a:endParaRPr>
          </a:p>
          <a:p>
            <a:pPr marL="0" indent="0">
              <a:buNone/>
            </a:pP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seed</a:t>
            </a:r>
            <a:r>
              <a:rPr lang="en-US" sz="1400" dirty="0">
                <a:solidFill>
                  <a:srgbClr val="D4D4D4"/>
                </a:solidFill>
                <a:latin typeface="Consolas" panose="020B0609020204030204" pitchFamily="49" charset="0"/>
              </a:rPr>
              <a:t>;</a:t>
            </a:r>
          </a:p>
          <a:p>
            <a:pPr marL="0" indent="0">
              <a:buNone/>
            </a:pPr>
            <a:r>
              <a:rPr lang="en-US" sz="1400" dirty="0">
                <a:solidFill>
                  <a:srgbClr val="4EC9B0"/>
                </a:solidFill>
                <a:latin typeface="Consolas" panose="020B0609020204030204" pitchFamily="49" charset="0"/>
              </a:rPr>
              <a:t>DWORD</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WINAPI</a:t>
            </a: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ThreadProc</a:t>
            </a:r>
            <a:r>
              <a:rPr lang="en-US" sz="1400" dirty="0">
                <a:solidFill>
                  <a:srgbClr val="D4D4D4"/>
                </a:solidFill>
                <a:latin typeface="Consolas" panose="020B0609020204030204" pitchFamily="49" charset="0"/>
              </a:rPr>
              <a:t>(</a:t>
            </a:r>
            <a:r>
              <a:rPr lang="en-US" sz="1400" dirty="0">
                <a:solidFill>
                  <a:srgbClr val="569CD6"/>
                </a:solidFill>
                <a:latin typeface="Consolas" panose="020B0609020204030204" pitchFamily="49" charset="0"/>
              </a:rPr>
              <a:t>void</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param</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err="1">
                <a:solidFill>
                  <a:srgbClr val="4EC9B0"/>
                </a:solidFill>
                <a:latin typeface="Consolas" panose="020B0609020204030204" pitchFamily="49" charset="0"/>
              </a:rPr>
              <a:t>ThreadData</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a:t>
            </a:r>
            <a:r>
              <a:rPr lang="en-US" sz="1400" dirty="0">
                <a:solidFill>
                  <a:srgbClr val="D4D4D4"/>
                </a:solidFill>
                <a:latin typeface="Consolas" panose="020B0609020204030204" pitchFamily="49" charset="0"/>
              </a:rPr>
              <a:t> = (</a:t>
            </a:r>
            <a:r>
              <a:rPr lang="en-US" sz="1400" dirty="0" err="1">
                <a:solidFill>
                  <a:srgbClr val="4EC9B0"/>
                </a:solidFill>
                <a:latin typeface="Consolas" panose="020B0609020204030204" pitchFamily="49" charset="0"/>
              </a:rPr>
              <a:t>ThreadData</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param</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srand</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seed</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a:t>
            </a:r>
            <a:r>
              <a:rPr lang="en-US" sz="1400" dirty="0">
                <a:solidFill>
                  <a:srgbClr val="D4D4D4"/>
                </a:solidFill>
                <a:latin typeface="Consolas" panose="020B0609020204030204" pitchFamily="49" charset="0"/>
              </a:rPr>
              <a:t>-&gt;</a:t>
            </a:r>
            <a:r>
              <a:rPr lang="en-US" sz="1400" dirty="0">
                <a:solidFill>
                  <a:srgbClr val="9CDCFE"/>
                </a:solidFill>
                <a:latin typeface="Consolas" panose="020B0609020204030204" pitchFamily="49" charset="0"/>
              </a:rPr>
              <a:t>sum</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for</a:t>
            </a: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int</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 &lt; NUM_ITER; </a:t>
            </a:r>
            <a:r>
              <a:rPr lang="en-US" sz="1400" dirty="0" err="1">
                <a:solidFill>
                  <a:srgbClr val="9CDCFE"/>
                </a:solidFill>
                <a:latin typeface="Consolas" panose="020B0609020204030204" pitchFamily="49" charset="0"/>
              </a:rPr>
              <a:t>i</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p</a:t>
            </a:r>
            <a:r>
              <a:rPr lang="en-US" sz="1400" dirty="0">
                <a:solidFill>
                  <a:srgbClr val="D4D4D4"/>
                </a:solidFill>
                <a:latin typeface="Consolas" panose="020B0609020204030204" pitchFamily="49" charset="0"/>
              </a:rPr>
              <a:t>-&gt;</a:t>
            </a:r>
            <a:r>
              <a:rPr lang="en-US" sz="1400" dirty="0">
                <a:solidFill>
                  <a:srgbClr val="9CDCFE"/>
                </a:solidFill>
                <a:latin typeface="Consolas" panose="020B0609020204030204" pitchFamily="49" charset="0"/>
              </a:rPr>
              <a:t>sum</a:t>
            </a:r>
            <a:r>
              <a:rPr lang="en-US" sz="1400" dirty="0">
                <a:solidFill>
                  <a:srgbClr val="D4D4D4"/>
                </a:solidFill>
                <a:latin typeface="Consolas" panose="020B0609020204030204" pitchFamily="49" charset="0"/>
              </a:rPr>
              <a:t> += </a:t>
            </a:r>
            <a:r>
              <a:rPr lang="en-US" sz="1400" dirty="0">
                <a:solidFill>
                  <a:srgbClr val="DCDCAA"/>
                </a:solidFill>
                <a:latin typeface="Consolas" panose="020B0609020204030204" pitchFamily="49" charset="0"/>
              </a:rPr>
              <a:t>rand</a:t>
            </a:r>
            <a:r>
              <a:rPr lang="en-US" sz="1400" dirty="0">
                <a:solidFill>
                  <a:srgbClr val="D4D4D4"/>
                </a:solidFill>
                <a:latin typeface="Consolas" panose="020B0609020204030204" pitchFamily="49" charset="0"/>
              </a:rPr>
              <a:t>() % </a:t>
            </a:r>
            <a:r>
              <a:rPr lang="en-US" sz="1400" dirty="0">
                <a:solidFill>
                  <a:srgbClr val="B5CEA8"/>
                </a:solidFill>
                <a:latin typeface="Consolas" panose="020B0609020204030204" pitchFamily="49" charset="0"/>
              </a:rPr>
              <a:t>2</a:t>
            </a:r>
            <a:r>
              <a:rPr lang="en-US" sz="1400" dirty="0">
                <a:solidFill>
                  <a:srgbClr val="D4D4D4"/>
                </a:solidFill>
                <a:latin typeface="Consolas" panose="020B0609020204030204" pitchFamily="49" charset="0"/>
              </a:rPr>
              <a:t>;</a:t>
            </a:r>
            <a:r>
              <a:rPr lang="en-US" sz="1400" dirty="0">
                <a:solidFill>
                  <a:srgbClr val="6A9955"/>
                </a:solidFill>
                <a:latin typeface="Consolas" panose="020B0609020204030204" pitchFamily="49" charset="0"/>
              </a:rPr>
              <a:t> // had false sharing.</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a:t>
            </a:r>
            <a:endParaRPr lang="en-US" sz="1400" dirty="0"/>
          </a:p>
        </p:txBody>
      </p:sp>
      <p:sp>
        <p:nvSpPr>
          <p:cNvPr id="6" name="Content Placeholder 5">
            <a:extLst>
              <a:ext uri="{FF2B5EF4-FFF2-40B4-BE49-F238E27FC236}">
                <a16:creationId xmlns:a16="http://schemas.microsoft.com/office/drawing/2014/main" id="{91A7900D-B345-43D4-BF02-7A356C8AA442}"/>
              </a:ext>
            </a:extLst>
          </p:cNvPr>
          <p:cNvSpPr>
            <a:spLocks noGrp="1"/>
          </p:cNvSpPr>
          <p:nvPr>
            <p:ph sz="quarter" idx="13"/>
          </p:nvPr>
        </p:nvSpPr>
        <p:spPr>
          <a:xfrm>
            <a:off x="6389688" y="1435100"/>
            <a:ext cx="5219700" cy="4663440"/>
          </a:xfrm>
          <a:solidFill>
            <a:srgbClr val="1E1E1E"/>
          </a:solidFill>
        </p:spPr>
        <p:txBody>
          <a:bodyPr lIns="91440"/>
          <a:lstStyle/>
          <a:p>
            <a:pPr marL="0" indent="0">
              <a:buNone/>
            </a:pPr>
            <a:r>
              <a:rPr lang="en-US" sz="1200" dirty="0">
                <a:solidFill>
                  <a:srgbClr val="569CD6"/>
                </a:solidFill>
                <a:latin typeface="Consolas" panose="020B0609020204030204" pitchFamily="49" charset="0"/>
              </a:rPr>
              <a:t>int</a:t>
            </a:r>
            <a:r>
              <a:rPr lang="en-US" sz="1200" dirty="0">
                <a:solidFill>
                  <a:srgbClr val="D4D4D4"/>
                </a:solidFill>
                <a:latin typeface="Consolas" panose="020B0609020204030204" pitchFamily="49" charset="0"/>
              </a:rPr>
              <a:t> </a:t>
            </a:r>
            <a:r>
              <a:rPr lang="en-US" sz="1200" dirty="0">
                <a:solidFill>
                  <a:srgbClr val="DCDCAA"/>
                </a:solidFill>
                <a:latin typeface="Consolas" panose="020B0609020204030204" pitchFamily="49" charset="0"/>
              </a:rPr>
              <a:t>main</a:t>
            </a:r>
            <a:r>
              <a:rPr lang="en-US" sz="1200" dirty="0">
                <a:solidFill>
                  <a:srgbClr val="D4D4D4"/>
                </a:solidFill>
                <a:latin typeface="Consolas" panose="020B0609020204030204" pitchFamily="49" charset="0"/>
              </a:rPr>
              <a:t>(</a:t>
            </a:r>
            <a:r>
              <a:rPr lang="en-US" sz="1200" dirty="0">
                <a:solidFill>
                  <a:srgbClr val="569CD6"/>
                </a:solidFill>
                <a:latin typeface="Consolas" panose="020B0609020204030204" pitchFamily="49" charset="0"/>
              </a:rPr>
              <a:t>int</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argc</a:t>
            </a: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char*</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argv</a:t>
            </a:r>
            <a:r>
              <a:rPr lang="en-US" sz="1200" dirty="0">
                <a:solidFill>
                  <a:srgbClr val="D4D4D4"/>
                </a:solidFill>
                <a:latin typeface="Consolas" panose="020B0609020204030204" pitchFamily="49" charset="0"/>
              </a:rPr>
              <a:t>[]) {</a:t>
            </a:r>
          </a:p>
          <a:p>
            <a:pPr marL="0" indent="0">
              <a:buNone/>
            </a:pP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seed</a:t>
            </a:r>
            <a:r>
              <a:rPr lang="en-US" sz="1200" dirty="0">
                <a:solidFill>
                  <a:srgbClr val="D4D4D4"/>
                </a:solidFill>
                <a:latin typeface="Consolas" panose="020B0609020204030204" pitchFamily="49" charset="0"/>
              </a:rPr>
              <a:t> = (</a:t>
            </a:r>
            <a:r>
              <a:rPr lang="en-US" sz="1200" dirty="0" err="1">
                <a:solidFill>
                  <a:srgbClr val="9CDCFE"/>
                </a:solidFill>
                <a:latin typeface="Consolas" panose="020B0609020204030204" pitchFamily="49" charset="0"/>
              </a:rPr>
              <a:t>argc</a:t>
            </a:r>
            <a:r>
              <a:rPr lang="en-US" sz="1200" dirty="0">
                <a:solidFill>
                  <a:srgbClr val="D4D4D4"/>
                </a:solidFill>
                <a:latin typeface="Consolas" panose="020B0609020204030204" pitchFamily="49" charset="0"/>
              </a:rPr>
              <a:t> &gt; </a:t>
            </a:r>
            <a:r>
              <a:rPr lang="en-US" sz="1200" dirty="0">
                <a:solidFill>
                  <a:srgbClr val="B5CEA8"/>
                </a:solidFill>
                <a:latin typeface="Consolas" panose="020B0609020204030204" pitchFamily="49" charset="0"/>
              </a:rPr>
              <a:t>1</a:t>
            </a:r>
            <a:r>
              <a:rPr lang="en-US" sz="1200" dirty="0">
                <a:solidFill>
                  <a:srgbClr val="D4D4D4"/>
                </a:solidFill>
                <a:latin typeface="Consolas" panose="020B0609020204030204" pitchFamily="49" charset="0"/>
              </a:rPr>
              <a:t>) ? </a:t>
            </a:r>
            <a:r>
              <a:rPr lang="en-US" sz="1200" dirty="0" err="1">
                <a:solidFill>
                  <a:srgbClr val="DCDCAA"/>
                </a:solidFill>
                <a:latin typeface="Consolas" panose="020B0609020204030204" pitchFamily="49" charset="0"/>
              </a:rPr>
              <a:t>atoi</a:t>
            </a:r>
            <a:r>
              <a:rPr lang="en-US" sz="1200" dirty="0">
                <a:solidFill>
                  <a:srgbClr val="D4D4D4"/>
                </a:solidFill>
                <a:latin typeface="Consolas" panose="020B0609020204030204" pitchFamily="49" charset="0"/>
              </a:rPr>
              <a:t>(</a:t>
            </a:r>
            <a:r>
              <a:rPr lang="en-US" sz="1200" dirty="0" err="1">
                <a:solidFill>
                  <a:srgbClr val="9CDCFE"/>
                </a:solidFill>
                <a:latin typeface="Consolas" panose="020B0609020204030204" pitchFamily="49" charset="0"/>
              </a:rPr>
              <a:t>argv</a:t>
            </a:r>
            <a:r>
              <a:rPr lang="en-US" sz="1200" dirty="0">
                <a:solidFill>
                  <a:srgbClr val="D4D4D4"/>
                </a:solidFill>
                <a:latin typeface="Consolas" panose="020B0609020204030204" pitchFamily="49" charset="0"/>
              </a:rPr>
              <a:t>[</a:t>
            </a:r>
            <a:r>
              <a:rPr lang="en-US" sz="1200" dirty="0">
                <a:solidFill>
                  <a:srgbClr val="B5CEA8"/>
                </a:solidFill>
                <a:latin typeface="Consolas" panose="020B0609020204030204" pitchFamily="49" charset="0"/>
              </a:rPr>
              <a:t>1</a:t>
            </a:r>
            <a:r>
              <a:rPr lang="en-US" sz="1200" dirty="0">
                <a:solidFill>
                  <a:srgbClr val="D4D4D4"/>
                </a:solidFill>
                <a:latin typeface="Consolas" panose="020B0609020204030204" pitchFamily="49" charset="0"/>
              </a:rPr>
              <a:t>]) : </a:t>
            </a:r>
            <a:r>
              <a:rPr lang="en-US" sz="1200" dirty="0">
                <a:solidFill>
                  <a:srgbClr val="B5CEA8"/>
                </a:solidFill>
                <a:latin typeface="Consolas" panose="020B0609020204030204" pitchFamily="49" charset="0"/>
              </a:rPr>
              <a:t>3</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int</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num</a:t>
            </a:r>
            <a:r>
              <a:rPr lang="en-US" sz="1200" dirty="0">
                <a:solidFill>
                  <a:srgbClr val="D4D4D4"/>
                </a:solidFill>
                <a:latin typeface="Consolas" panose="020B0609020204030204" pitchFamily="49" charset="0"/>
              </a:rPr>
              <a:t> = </a:t>
            </a:r>
            <a:r>
              <a:rPr lang="en-US" sz="1200" dirty="0">
                <a:solidFill>
                  <a:srgbClr val="4EC9B0"/>
                </a:solidFill>
                <a:latin typeface="Consolas" panose="020B0609020204030204" pitchFamily="49" charset="0"/>
              </a:rPr>
              <a:t>std</a:t>
            </a:r>
            <a:r>
              <a:rPr lang="en-US" sz="1200" dirty="0">
                <a:solidFill>
                  <a:srgbClr val="D4D4D4"/>
                </a:solidFill>
                <a:latin typeface="Consolas" panose="020B0609020204030204" pitchFamily="49" charset="0"/>
              </a:rPr>
              <a:t>::</a:t>
            </a:r>
            <a:r>
              <a:rPr lang="en-US" sz="1200" dirty="0">
                <a:solidFill>
                  <a:srgbClr val="4EC9B0"/>
                </a:solidFill>
                <a:latin typeface="Consolas" panose="020B0609020204030204" pitchFamily="49" charset="0"/>
              </a:rPr>
              <a:t>thread</a:t>
            </a:r>
            <a:r>
              <a:rPr lang="en-US" sz="1200" dirty="0">
                <a:solidFill>
                  <a:srgbClr val="D4D4D4"/>
                </a:solidFill>
                <a:latin typeface="Consolas" panose="020B0609020204030204" pitchFamily="49" charset="0"/>
              </a:rPr>
              <a:t>::</a:t>
            </a:r>
            <a:r>
              <a:rPr lang="en-US" sz="1200" dirty="0" err="1">
                <a:solidFill>
                  <a:srgbClr val="DCDCAA"/>
                </a:solidFill>
                <a:latin typeface="Consolas" panose="020B0609020204030204" pitchFamily="49" charset="0"/>
              </a:rPr>
              <a:t>hardware_concurrency</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a:solidFill>
                  <a:srgbClr val="4EC9B0"/>
                </a:solidFill>
                <a:latin typeface="Consolas" panose="020B0609020204030204" pitchFamily="49" charset="0"/>
              </a:rPr>
              <a:t>HANDLE</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hThreads</a:t>
            </a:r>
            <a:r>
              <a:rPr lang="en-US" sz="1200" dirty="0">
                <a:solidFill>
                  <a:srgbClr val="D4D4D4"/>
                </a:solidFill>
                <a:latin typeface="Consolas" panose="020B0609020204030204" pitchFamily="49" charset="0"/>
              </a:rPr>
              <a:t> = </a:t>
            </a:r>
            <a:r>
              <a:rPr lang="en-US" sz="1200" dirty="0">
                <a:solidFill>
                  <a:srgbClr val="C586C0"/>
                </a:solidFill>
                <a:latin typeface="Consolas" panose="020B0609020204030204" pitchFamily="49" charset="0"/>
              </a:rPr>
              <a:t>new</a:t>
            </a:r>
            <a:r>
              <a:rPr lang="en-US" sz="1200" dirty="0">
                <a:solidFill>
                  <a:srgbClr val="D4D4D4"/>
                </a:solidFill>
                <a:latin typeface="Consolas" panose="020B0609020204030204" pitchFamily="49" charset="0"/>
              </a:rPr>
              <a:t> </a:t>
            </a:r>
            <a:r>
              <a:rPr lang="en-US" sz="1200" dirty="0">
                <a:solidFill>
                  <a:srgbClr val="4EC9B0"/>
                </a:solidFill>
                <a:latin typeface="Consolas" panose="020B0609020204030204" pitchFamily="49" charset="0"/>
              </a:rPr>
              <a:t>HANDLE</a:t>
            </a:r>
            <a:r>
              <a:rPr lang="en-US" sz="1200" dirty="0">
                <a:solidFill>
                  <a:srgbClr val="D4D4D4"/>
                </a:solidFill>
                <a:latin typeface="Consolas" panose="020B0609020204030204" pitchFamily="49" charset="0"/>
              </a:rPr>
              <a:t>[</a:t>
            </a:r>
            <a:r>
              <a:rPr lang="en-US" sz="1200" dirty="0">
                <a:solidFill>
                  <a:srgbClr val="9CDCFE"/>
                </a:solidFill>
                <a:latin typeface="Consolas" panose="020B0609020204030204" pitchFamily="49" charset="0"/>
              </a:rPr>
              <a:t>num</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ThreadData</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a</a:t>
            </a:r>
            <a:r>
              <a:rPr lang="en-US" sz="1200" dirty="0">
                <a:solidFill>
                  <a:srgbClr val="D4D4D4"/>
                </a:solidFill>
                <a:latin typeface="Consolas" panose="020B0609020204030204" pitchFamily="49" charset="0"/>
              </a:rPr>
              <a:t> = </a:t>
            </a:r>
            <a:r>
              <a:rPr lang="en-US" sz="1200" dirty="0">
                <a:solidFill>
                  <a:srgbClr val="C586C0"/>
                </a:solidFill>
                <a:latin typeface="Consolas" panose="020B0609020204030204" pitchFamily="49" charset="0"/>
              </a:rPr>
              <a:t>new</a:t>
            </a: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ThreadData</a:t>
            </a:r>
            <a:r>
              <a:rPr lang="en-US" sz="1200" dirty="0">
                <a:solidFill>
                  <a:srgbClr val="D4D4D4"/>
                </a:solidFill>
                <a:latin typeface="Consolas" panose="020B0609020204030204" pitchFamily="49" charset="0"/>
              </a:rPr>
              <a:t>[</a:t>
            </a:r>
            <a:r>
              <a:rPr lang="en-US" sz="1200" dirty="0">
                <a:solidFill>
                  <a:srgbClr val="9CDCFE"/>
                </a:solidFill>
                <a:latin typeface="Consolas" panose="020B0609020204030204" pitchFamily="49" charset="0"/>
              </a:rPr>
              <a:t>num</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high_resolution_clock</a:t>
            </a:r>
            <a:r>
              <a:rPr lang="en-US" sz="1200" dirty="0">
                <a:solidFill>
                  <a:srgbClr val="D4D4D4"/>
                </a:solidFill>
                <a:latin typeface="Consolas" panose="020B0609020204030204" pitchFamily="49" charset="0"/>
              </a:rPr>
              <a:t>::</a:t>
            </a:r>
            <a:r>
              <a:rPr lang="en-US" sz="1200" dirty="0" err="1">
                <a:solidFill>
                  <a:srgbClr val="4EC9B0"/>
                </a:solidFill>
                <a:latin typeface="Consolas" panose="020B0609020204030204" pitchFamily="49" charset="0"/>
              </a:rPr>
              <a:t>time_point</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t0</a:t>
            </a:r>
            <a:r>
              <a:rPr lang="en-US" sz="1200" dirty="0">
                <a:solidFill>
                  <a:srgbClr val="D4D4D4"/>
                </a:solidFill>
                <a:latin typeface="Consolas" panose="020B0609020204030204" pitchFamily="49" charset="0"/>
              </a:rPr>
              <a:t> = </a:t>
            </a:r>
            <a:r>
              <a:rPr lang="en-US" sz="1200" dirty="0">
                <a:solidFill>
                  <a:srgbClr val="D7BA7D"/>
                </a:solidFill>
                <a:latin typeface="Consolas" panose="020B0609020204030204" pitchFamily="49" charset="0"/>
              </a:rPr>
              <a:t>\</a:t>
            </a:r>
            <a:endParaRPr lang="en-US" sz="1200" dirty="0">
              <a:solidFill>
                <a:srgbClr val="D4D4D4"/>
              </a:solidFill>
              <a:latin typeface="Consolas" panose="020B0609020204030204" pitchFamily="49" charset="0"/>
            </a:endParaRPr>
          </a:p>
          <a:p>
            <a:pPr marL="0" indent="0">
              <a:buNone/>
            </a:pP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high_resolution_clock</a:t>
            </a:r>
            <a:r>
              <a:rPr lang="en-US" sz="1200" dirty="0">
                <a:solidFill>
                  <a:srgbClr val="D4D4D4"/>
                </a:solidFill>
                <a:latin typeface="Consolas" panose="020B0609020204030204" pitchFamily="49" charset="0"/>
              </a:rPr>
              <a:t>::</a:t>
            </a:r>
            <a:r>
              <a:rPr lang="en-US" sz="1200" dirty="0">
                <a:solidFill>
                  <a:srgbClr val="DCDCAA"/>
                </a:solidFill>
                <a:latin typeface="Consolas" panose="020B0609020204030204" pitchFamily="49" charset="0"/>
              </a:rPr>
              <a:t>now</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a:solidFill>
                  <a:srgbClr val="C586C0"/>
                </a:solidFill>
                <a:latin typeface="Consolas" panose="020B0609020204030204" pitchFamily="49" charset="0"/>
              </a:rPr>
              <a:t>for</a:t>
            </a: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size_t</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 </a:t>
            </a:r>
            <a:r>
              <a:rPr lang="en-US" sz="1200" dirty="0">
                <a:solidFill>
                  <a:srgbClr val="B5CEA8"/>
                </a:solidFill>
                <a:latin typeface="Consolas" panose="020B0609020204030204" pitchFamily="49" charset="0"/>
              </a:rPr>
              <a:t>0</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&lt; </a:t>
            </a:r>
            <a:r>
              <a:rPr lang="en-US" sz="1200" dirty="0">
                <a:solidFill>
                  <a:srgbClr val="9CDCFE"/>
                </a:solidFill>
                <a:latin typeface="Consolas" panose="020B0609020204030204" pitchFamily="49" charset="0"/>
              </a:rPr>
              <a:t>num</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hThreads</a:t>
            </a:r>
            <a:r>
              <a:rPr lang="en-US" sz="1200" dirty="0">
                <a:solidFill>
                  <a:srgbClr val="D4D4D4"/>
                </a:solidFill>
                <a:latin typeface="Consolas" panose="020B0609020204030204" pitchFamily="49" charset="0"/>
              </a:rPr>
              <a:t>[</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 </a:t>
            </a:r>
            <a:r>
              <a:rPr lang="en-US" sz="1200" dirty="0" err="1">
                <a:solidFill>
                  <a:srgbClr val="DCDCAA"/>
                </a:solidFill>
                <a:latin typeface="Consolas" panose="020B0609020204030204" pitchFamily="49" charset="0"/>
              </a:rPr>
              <a:t>CreateThread</a:t>
            </a:r>
            <a:r>
              <a:rPr lang="en-US" sz="1200" dirty="0">
                <a:solidFill>
                  <a:srgbClr val="D4D4D4"/>
                </a:solidFill>
                <a:latin typeface="Consolas" panose="020B0609020204030204" pitchFamily="49" charset="0"/>
              </a:rPr>
              <a:t>(</a:t>
            </a:r>
            <a:r>
              <a:rPr lang="en-US" sz="1200" dirty="0">
                <a:solidFill>
                  <a:srgbClr val="569CD6"/>
                </a:solidFill>
                <a:latin typeface="Consolas" panose="020B0609020204030204" pitchFamily="49" charset="0"/>
              </a:rPr>
              <a:t>NULL</a:t>
            </a:r>
            <a:r>
              <a:rPr lang="en-US" sz="1200" dirty="0">
                <a:solidFill>
                  <a:srgbClr val="D4D4D4"/>
                </a:solidFill>
                <a:latin typeface="Consolas" panose="020B0609020204030204" pitchFamily="49" charset="0"/>
              </a:rPr>
              <a:t>, </a:t>
            </a:r>
            <a:r>
              <a:rPr lang="en-US" sz="1200" dirty="0">
                <a:solidFill>
                  <a:srgbClr val="B5CEA8"/>
                </a:solidFill>
                <a:latin typeface="Consolas" panose="020B0609020204030204" pitchFamily="49" charset="0"/>
              </a:rPr>
              <a:t>0</a:t>
            </a:r>
            <a:r>
              <a:rPr lang="en-US" sz="1200" dirty="0">
                <a:solidFill>
                  <a:srgbClr val="D4D4D4"/>
                </a:solidFill>
                <a:latin typeface="Consolas" panose="020B0609020204030204" pitchFamily="49" charset="0"/>
              </a:rPr>
              <a:t>, </a:t>
            </a:r>
            <a:r>
              <a:rPr lang="en-US" sz="1200" dirty="0" err="1">
                <a:solidFill>
                  <a:srgbClr val="DCDCAA"/>
                </a:solidFill>
                <a:latin typeface="Consolas" panose="020B0609020204030204" pitchFamily="49" charset="0"/>
              </a:rPr>
              <a:t>ThreadProc</a:t>
            </a:r>
            <a:r>
              <a:rPr lang="en-US" sz="1200" dirty="0">
                <a:solidFill>
                  <a:srgbClr val="D4D4D4"/>
                </a:solidFill>
                <a:latin typeface="Consolas" panose="020B0609020204030204" pitchFamily="49" charset="0"/>
              </a:rPr>
              <a:t>, </a:t>
            </a:r>
            <a:r>
              <a:rPr lang="en-US" sz="1200" dirty="0">
                <a:solidFill>
                  <a:srgbClr val="D7BA7D"/>
                </a:solidFill>
                <a:latin typeface="Consolas" panose="020B0609020204030204" pitchFamily="49" charset="0"/>
              </a:rPr>
              <a:t>\</a:t>
            </a:r>
            <a:endParaRPr lang="en-US" sz="1200" dirty="0">
              <a:solidFill>
                <a:srgbClr val="D4D4D4"/>
              </a:solidFill>
              <a:latin typeface="Consolas" panose="020B0609020204030204" pitchFamily="49" charset="0"/>
            </a:endParaRPr>
          </a:p>
          <a:p>
            <a:pPr marL="0" indent="0">
              <a:buNone/>
            </a:pP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void</a:t>
            </a:r>
            <a:r>
              <a:rPr lang="en-US" sz="1200" dirty="0">
                <a:solidFill>
                  <a:srgbClr val="D4D4D4"/>
                </a:solidFill>
                <a:latin typeface="Consolas" panose="020B0609020204030204" pitchFamily="49" charset="0"/>
              </a:rPr>
              <a:t>*)&amp;</a:t>
            </a:r>
            <a:r>
              <a:rPr lang="en-US" sz="1200" dirty="0">
                <a:solidFill>
                  <a:srgbClr val="9CDCFE"/>
                </a:solidFill>
                <a:latin typeface="Consolas" panose="020B0609020204030204" pitchFamily="49" charset="0"/>
              </a:rPr>
              <a:t>a</a:t>
            </a:r>
            <a:r>
              <a:rPr lang="en-US" sz="1200" dirty="0">
                <a:solidFill>
                  <a:srgbClr val="D4D4D4"/>
                </a:solidFill>
                <a:latin typeface="Consolas" panose="020B0609020204030204" pitchFamily="49" charset="0"/>
              </a:rPr>
              <a:t>[</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a:t>
            </a:r>
            <a:r>
              <a:rPr lang="en-US" sz="1200" dirty="0">
                <a:solidFill>
                  <a:srgbClr val="B5CEA8"/>
                </a:solidFill>
                <a:latin typeface="Consolas" panose="020B0609020204030204" pitchFamily="49" charset="0"/>
              </a:rPr>
              <a:t>0</a:t>
            </a: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NULL</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DCDCAA"/>
                </a:solidFill>
                <a:latin typeface="Consolas" panose="020B0609020204030204" pitchFamily="49" charset="0"/>
              </a:rPr>
              <a:t>WaitForMultipleObjects</a:t>
            </a:r>
            <a:r>
              <a:rPr lang="en-US" sz="1200" dirty="0">
                <a:solidFill>
                  <a:srgbClr val="D4D4D4"/>
                </a:solidFill>
                <a:latin typeface="Consolas" panose="020B0609020204030204" pitchFamily="49" charset="0"/>
              </a:rPr>
              <a:t>(</a:t>
            </a:r>
            <a:r>
              <a:rPr lang="en-US" sz="1200" dirty="0">
                <a:solidFill>
                  <a:srgbClr val="9CDCFE"/>
                </a:solidFill>
                <a:latin typeface="Consolas" panose="020B0609020204030204" pitchFamily="49" charset="0"/>
              </a:rPr>
              <a:t>num</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hThreads</a:t>
            </a: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TRUE</a:t>
            </a: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INFINITE</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high_resolution_clock</a:t>
            </a:r>
            <a:r>
              <a:rPr lang="en-US" sz="1200" dirty="0">
                <a:solidFill>
                  <a:srgbClr val="D4D4D4"/>
                </a:solidFill>
                <a:latin typeface="Consolas" panose="020B0609020204030204" pitchFamily="49" charset="0"/>
              </a:rPr>
              <a:t>::</a:t>
            </a:r>
            <a:r>
              <a:rPr lang="en-US" sz="1200" dirty="0" err="1">
                <a:solidFill>
                  <a:srgbClr val="4EC9B0"/>
                </a:solidFill>
                <a:latin typeface="Consolas" panose="020B0609020204030204" pitchFamily="49" charset="0"/>
              </a:rPr>
              <a:t>time_point</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t1</a:t>
            </a:r>
            <a:r>
              <a:rPr lang="en-US" sz="1200" dirty="0">
                <a:solidFill>
                  <a:srgbClr val="D4D4D4"/>
                </a:solidFill>
                <a:latin typeface="Consolas" panose="020B0609020204030204" pitchFamily="49" charset="0"/>
              </a:rPr>
              <a:t> = </a:t>
            </a:r>
            <a:r>
              <a:rPr lang="en-US" sz="1200" dirty="0">
                <a:solidFill>
                  <a:srgbClr val="D7BA7D"/>
                </a:solidFill>
                <a:latin typeface="Consolas" panose="020B0609020204030204" pitchFamily="49" charset="0"/>
              </a:rPr>
              <a:t>\</a:t>
            </a:r>
            <a:endParaRPr lang="en-US" sz="1200" dirty="0">
              <a:solidFill>
                <a:srgbClr val="D4D4D4"/>
              </a:solidFill>
              <a:latin typeface="Consolas" panose="020B0609020204030204" pitchFamily="49" charset="0"/>
            </a:endParaRPr>
          </a:p>
          <a:p>
            <a:pPr marL="0" indent="0">
              <a:buNone/>
            </a:pP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high_resolution_clock</a:t>
            </a:r>
            <a:r>
              <a:rPr lang="en-US" sz="1200" dirty="0">
                <a:solidFill>
                  <a:srgbClr val="D4D4D4"/>
                </a:solidFill>
                <a:latin typeface="Consolas" panose="020B0609020204030204" pitchFamily="49" charset="0"/>
              </a:rPr>
              <a:t>::</a:t>
            </a:r>
            <a:r>
              <a:rPr lang="en-US" sz="1200" dirty="0">
                <a:solidFill>
                  <a:srgbClr val="DCDCAA"/>
                </a:solidFill>
                <a:latin typeface="Consolas" panose="020B0609020204030204" pitchFamily="49" charset="0"/>
              </a:rPr>
              <a:t>now</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a:solidFill>
                  <a:srgbClr val="4EC9B0"/>
                </a:solidFill>
                <a:latin typeface="Consolas" panose="020B0609020204030204" pitchFamily="49" charset="0"/>
              </a:rPr>
              <a:t>duration</a:t>
            </a:r>
            <a:r>
              <a:rPr lang="en-US" sz="1200" dirty="0">
                <a:solidFill>
                  <a:srgbClr val="D4D4D4"/>
                </a:solidFill>
                <a:latin typeface="Consolas" panose="020B0609020204030204" pitchFamily="49" charset="0"/>
              </a:rPr>
              <a:t>&lt;</a:t>
            </a:r>
            <a:r>
              <a:rPr lang="en-US" sz="1200" dirty="0">
                <a:solidFill>
                  <a:srgbClr val="569CD6"/>
                </a:solidFill>
                <a:latin typeface="Consolas" panose="020B0609020204030204" pitchFamily="49" charset="0"/>
              </a:rPr>
              <a:t>double</a:t>
            </a:r>
            <a:r>
              <a:rPr lang="en-US" sz="1200" dirty="0">
                <a:solidFill>
                  <a:srgbClr val="D4D4D4"/>
                </a:solidFill>
                <a:latin typeface="Consolas" panose="020B0609020204030204" pitchFamily="49" charset="0"/>
              </a:rPr>
              <a:t>&gt; </a:t>
            </a:r>
            <a:r>
              <a:rPr lang="en-US" sz="1200" dirty="0" err="1">
                <a:solidFill>
                  <a:srgbClr val="9CDCFE"/>
                </a:solidFill>
                <a:latin typeface="Consolas" panose="020B0609020204030204" pitchFamily="49" charset="0"/>
              </a:rPr>
              <a:t>time_span</a:t>
            </a:r>
            <a:r>
              <a:rPr lang="en-US" sz="1200" dirty="0">
                <a:solidFill>
                  <a:srgbClr val="D4D4D4"/>
                </a:solidFill>
                <a:latin typeface="Consolas" panose="020B0609020204030204" pitchFamily="49" charset="0"/>
              </a:rPr>
              <a:t> = </a:t>
            </a:r>
            <a:r>
              <a:rPr lang="en-US" sz="1200" dirty="0">
                <a:solidFill>
                  <a:srgbClr val="D7BA7D"/>
                </a:solidFill>
                <a:latin typeface="Consolas" panose="020B0609020204030204" pitchFamily="49" charset="0"/>
              </a:rPr>
              <a:t>\</a:t>
            </a:r>
            <a:endParaRPr lang="en-US" sz="1200" dirty="0">
              <a:solidFill>
                <a:srgbClr val="D4D4D4"/>
              </a:solidFill>
              <a:latin typeface="Consolas" panose="020B0609020204030204" pitchFamily="49" charset="0"/>
            </a:endParaRPr>
          </a:p>
          <a:p>
            <a:pPr marL="0" indent="0">
              <a:buNone/>
            </a:pPr>
            <a:r>
              <a:rPr lang="en-US" sz="1200" dirty="0">
                <a:solidFill>
                  <a:srgbClr val="D4D4D4"/>
                </a:solidFill>
                <a:latin typeface="Consolas" panose="020B0609020204030204" pitchFamily="49" charset="0"/>
              </a:rPr>
              <a:t>    </a:t>
            </a:r>
            <a:r>
              <a:rPr lang="en-US" sz="1200" dirty="0" err="1">
                <a:solidFill>
                  <a:srgbClr val="DCDCAA"/>
                </a:solidFill>
                <a:latin typeface="Consolas" panose="020B0609020204030204" pitchFamily="49" charset="0"/>
              </a:rPr>
              <a:t>duration_cast</a:t>
            </a:r>
            <a:r>
              <a:rPr lang="en-US" sz="1200" dirty="0">
                <a:solidFill>
                  <a:srgbClr val="D4D4D4"/>
                </a:solidFill>
                <a:latin typeface="Consolas" panose="020B0609020204030204" pitchFamily="49" charset="0"/>
              </a:rPr>
              <a:t>&lt;</a:t>
            </a:r>
            <a:r>
              <a:rPr lang="en-US" sz="1200" dirty="0">
                <a:solidFill>
                  <a:srgbClr val="4EC9B0"/>
                </a:solidFill>
                <a:latin typeface="Consolas" panose="020B0609020204030204" pitchFamily="49" charset="0"/>
              </a:rPr>
              <a:t>duration</a:t>
            </a:r>
            <a:r>
              <a:rPr lang="en-US" sz="1200" dirty="0">
                <a:solidFill>
                  <a:srgbClr val="D4D4D4"/>
                </a:solidFill>
                <a:latin typeface="Consolas" panose="020B0609020204030204" pitchFamily="49" charset="0"/>
              </a:rPr>
              <a:t>&lt;</a:t>
            </a:r>
            <a:r>
              <a:rPr lang="en-US" sz="1200" dirty="0">
                <a:solidFill>
                  <a:srgbClr val="569CD6"/>
                </a:solidFill>
                <a:latin typeface="Consolas" panose="020B0609020204030204" pitchFamily="49" charset="0"/>
              </a:rPr>
              <a:t>double</a:t>
            </a:r>
            <a:r>
              <a:rPr lang="en-US" sz="1200" dirty="0">
                <a:solidFill>
                  <a:srgbClr val="D4D4D4"/>
                </a:solidFill>
                <a:latin typeface="Consolas" panose="020B0609020204030204" pitchFamily="49" charset="0"/>
              </a:rPr>
              <a:t>&gt;&gt;(</a:t>
            </a:r>
            <a:r>
              <a:rPr lang="en-US" sz="1200" dirty="0">
                <a:solidFill>
                  <a:srgbClr val="9CDCFE"/>
                </a:solidFill>
                <a:latin typeface="Consolas" panose="020B0609020204030204" pitchFamily="49" charset="0"/>
              </a:rPr>
              <a:t>t1</a:t>
            </a:r>
            <a:r>
              <a:rPr lang="en-US" sz="1200" dirty="0">
                <a:solidFill>
                  <a:srgbClr val="D4D4D4"/>
                </a:solidFill>
                <a:latin typeface="Consolas" panose="020B0609020204030204" pitchFamily="49" charset="0"/>
              </a:rPr>
              <a:t> </a:t>
            </a:r>
            <a:r>
              <a:rPr lang="en-US" sz="1200" dirty="0">
                <a:solidFill>
                  <a:srgbClr val="DCDCAA"/>
                </a:solidFill>
                <a:latin typeface="Consolas" panose="020B0609020204030204" pitchFamily="49" charset="0"/>
              </a:rPr>
              <a:t>-</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t0</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DCDCAA"/>
                </a:solidFill>
                <a:latin typeface="Consolas" panose="020B0609020204030204" pitchFamily="49" charset="0"/>
              </a:rPr>
              <a:t>printf</a:t>
            </a:r>
            <a:r>
              <a:rPr lang="en-US" sz="1200" dirty="0">
                <a:solidFill>
                  <a:srgbClr val="D4D4D4"/>
                </a:solidFill>
                <a:latin typeface="Consolas" panose="020B0609020204030204" pitchFamily="49" charset="0"/>
              </a:rPr>
              <a:t>(</a:t>
            </a:r>
            <a:r>
              <a:rPr lang="en-US" sz="1200" dirty="0">
                <a:solidFill>
                  <a:srgbClr val="CE9178"/>
                </a:solidFill>
                <a:latin typeface="Consolas" panose="020B0609020204030204" pitchFamily="49" charset="0"/>
              </a:rPr>
              <a:t>"time (</a:t>
            </a:r>
            <a:r>
              <a:rPr lang="en-US" sz="1200" dirty="0" err="1">
                <a:solidFill>
                  <a:srgbClr val="CE9178"/>
                </a:solidFill>
                <a:latin typeface="Consolas" panose="020B0609020204030204" pitchFamily="49" charset="0"/>
              </a:rPr>
              <a:t>ms</a:t>
            </a:r>
            <a:r>
              <a:rPr lang="en-US" sz="1200" dirty="0">
                <a:solidFill>
                  <a:srgbClr val="CE9178"/>
                </a:solidFill>
                <a:latin typeface="Consolas" panose="020B0609020204030204" pitchFamily="49" charset="0"/>
              </a:rPr>
              <a:t>): %</a:t>
            </a:r>
            <a:r>
              <a:rPr lang="en-US" sz="1200" dirty="0" err="1">
                <a:solidFill>
                  <a:srgbClr val="CE9178"/>
                </a:solidFill>
                <a:latin typeface="Consolas" panose="020B0609020204030204" pitchFamily="49" charset="0"/>
              </a:rPr>
              <a:t>lf</a:t>
            </a:r>
            <a:r>
              <a:rPr lang="en-US" sz="1200" dirty="0">
                <a:solidFill>
                  <a:srgbClr val="D7BA7D"/>
                </a:solidFill>
                <a:latin typeface="Consolas" panose="020B0609020204030204" pitchFamily="49" charset="0"/>
              </a:rPr>
              <a:t>\n</a:t>
            </a:r>
            <a:r>
              <a:rPr lang="en-US" sz="1200" dirty="0">
                <a:solidFill>
                  <a:srgbClr val="CE9178"/>
                </a:solidFill>
                <a:latin typeface="Consolas" panose="020B0609020204030204" pitchFamily="49" charset="0"/>
              </a:rPr>
              <a:t>"</a:t>
            </a:r>
            <a:r>
              <a:rPr lang="en-US" sz="1200" dirty="0">
                <a:solidFill>
                  <a:srgbClr val="D4D4D4"/>
                </a:solidFill>
                <a:latin typeface="Consolas" panose="020B0609020204030204" pitchFamily="49" charset="0"/>
              </a:rPr>
              <a:t>, </a:t>
            </a:r>
            <a:r>
              <a:rPr lang="en-US" sz="1200" dirty="0">
                <a:solidFill>
                  <a:srgbClr val="B5CEA8"/>
                </a:solidFill>
                <a:latin typeface="Consolas" panose="020B0609020204030204" pitchFamily="49" charset="0"/>
              </a:rPr>
              <a:t>1000.0</a:t>
            </a:r>
            <a:r>
              <a:rPr lang="en-US" sz="1200" dirty="0">
                <a:solidFill>
                  <a:srgbClr val="D4D4D4"/>
                </a:solidFill>
                <a:latin typeface="Consolas" panose="020B0609020204030204" pitchFamily="49" charset="0"/>
              </a:rPr>
              <a:t> * </a:t>
            </a:r>
            <a:r>
              <a:rPr lang="en-US" sz="1200" dirty="0" err="1">
                <a:solidFill>
                  <a:srgbClr val="9CDCFE"/>
                </a:solidFill>
                <a:latin typeface="Consolas" panose="020B0609020204030204" pitchFamily="49" charset="0"/>
              </a:rPr>
              <a:t>time_span</a:t>
            </a:r>
            <a:r>
              <a:rPr lang="en-US" sz="1200" dirty="0" err="1">
                <a:solidFill>
                  <a:srgbClr val="D4D4D4"/>
                </a:solidFill>
                <a:latin typeface="Consolas" panose="020B0609020204030204" pitchFamily="49" charset="0"/>
              </a:rPr>
              <a:t>.</a:t>
            </a:r>
            <a:r>
              <a:rPr lang="en-US" sz="1200" dirty="0" err="1">
                <a:solidFill>
                  <a:srgbClr val="DCDCAA"/>
                </a:solidFill>
                <a:latin typeface="Consolas" panose="020B0609020204030204" pitchFamily="49" charset="0"/>
              </a:rPr>
              <a:t>count</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a:solidFill>
                  <a:srgbClr val="C586C0"/>
                </a:solidFill>
                <a:latin typeface="Consolas" panose="020B0609020204030204" pitchFamily="49" charset="0"/>
              </a:rPr>
              <a:t>for</a:t>
            </a:r>
            <a:r>
              <a:rPr lang="en-US" sz="1200" dirty="0">
                <a:solidFill>
                  <a:srgbClr val="D4D4D4"/>
                </a:solidFill>
                <a:latin typeface="Consolas" panose="020B0609020204030204" pitchFamily="49" charset="0"/>
              </a:rPr>
              <a:t> (</a:t>
            </a:r>
            <a:r>
              <a:rPr lang="en-US" sz="1200" dirty="0" err="1">
                <a:solidFill>
                  <a:srgbClr val="4EC9B0"/>
                </a:solidFill>
                <a:latin typeface="Consolas" panose="020B0609020204030204" pitchFamily="49" charset="0"/>
              </a:rPr>
              <a:t>size_t</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 </a:t>
            </a:r>
            <a:r>
              <a:rPr lang="en-US" sz="1200" dirty="0">
                <a:solidFill>
                  <a:srgbClr val="B5CEA8"/>
                </a:solidFill>
                <a:latin typeface="Consolas" panose="020B0609020204030204" pitchFamily="49" charset="0"/>
              </a:rPr>
              <a:t>0</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&lt; </a:t>
            </a:r>
            <a:r>
              <a:rPr lang="en-US" sz="1200" dirty="0">
                <a:solidFill>
                  <a:srgbClr val="9CDCFE"/>
                </a:solidFill>
                <a:latin typeface="Consolas" panose="020B0609020204030204" pitchFamily="49" charset="0"/>
              </a:rPr>
              <a:t>num</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err="1">
                <a:solidFill>
                  <a:srgbClr val="DCDCAA"/>
                </a:solidFill>
                <a:latin typeface="Consolas" panose="020B0609020204030204" pitchFamily="49" charset="0"/>
              </a:rPr>
              <a:t>printf</a:t>
            </a:r>
            <a:r>
              <a:rPr lang="en-US" sz="1200" dirty="0">
                <a:solidFill>
                  <a:srgbClr val="D4D4D4"/>
                </a:solidFill>
                <a:latin typeface="Consolas" panose="020B0609020204030204" pitchFamily="49" charset="0"/>
              </a:rPr>
              <a:t>(</a:t>
            </a:r>
            <a:r>
              <a:rPr lang="en-US" sz="1200" dirty="0">
                <a:solidFill>
                  <a:srgbClr val="CE9178"/>
                </a:solidFill>
                <a:latin typeface="Consolas" panose="020B0609020204030204" pitchFamily="49" charset="0"/>
              </a:rPr>
              <a:t>"sum[%</a:t>
            </a:r>
            <a:r>
              <a:rPr lang="en-US" sz="1200" dirty="0" err="1">
                <a:solidFill>
                  <a:srgbClr val="CE9178"/>
                </a:solidFill>
                <a:latin typeface="Consolas" panose="020B0609020204030204" pitchFamily="49" charset="0"/>
              </a:rPr>
              <a:t>llu</a:t>
            </a:r>
            <a:r>
              <a:rPr lang="en-US" sz="1200" dirty="0">
                <a:solidFill>
                  <a:srgbClr val="CE9178"/>
                </a:solidFill>
                <a:latin typeface="Consolas" panose="020B0609020204030204" pitchFamily="49" charset="0"/>
              </a:rPr>
              <a:t>] = %</a:t>
            </a:r>
            <a:r>
              <a:rPr lang="en-US" sz="1200" dirty="0" err="1">
                <a:solidFill>
                  <a:srgbClr val="CE9178"/>
                </a:solidFill>
                <a:latin typeface="Consolas" panose="020B0609020204030204" pitchFamily="49" charset="0"/>
              </a:rPr>
              <a:t>lu</a:t>
            </a:r>
            <a:r>
              <a:rPr lang="en-US" sz="1200" dirty="0">
                <a:solidFill>
                  <a:srgbClr val="D7BA7D"/>
                </a:solidFill>
                <a:latin typeface="Consolas" panose="020B0609020204030204" pitchFamily="49" charset="0"/>
              </a:rPr>
              <a:t>\n</a:t>
            </a:r>
            <a:r>
              <a:rPr lang="en-US" sz="1200" dirty="0">
                <a:solidFill>
                  <a:srgbClr val="CE9178"/>
                </a:solidFill>
                <a:latin typeface="Consolas" panose="020B0609020204030204" pitchFamily="49" charset="0"/>
              </a:rPr>
              <a:t>"</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a</a:t>
            </a:r>
            <a:r>
              <a:rPr lang="en-US" sz="1200" dirty="0">
                <a:solidFill>
                  <a:srgbClr val="D4D4D4"/>
                </a:solidFill>
                <a:latin typeface="Consolas" panose="020B0609020204030204" pitchFamily="49" charset="0"/>
              </a:rPr>
              <a:t>[</a:t>
            </a:r>
            <a:r>
              <a:rPr lang="en-US" sz="1200" dirty="0" err="1">
                <a:solidFill>
                  <a:srgbClr val="9CDCFE"/>
                </a:solidFill>
                <a:latin typeface="Consolas" panose="020B0609020204030204" pitchFamily="49" charset="0"/>
              </a:rPr>
              <a:t>i</a:t>
            </a:r>
            <a:r>
              <a:rPr lang="en-US" sz="1200" dirty="0">
                <a:solidFill>
                  <a:srgbClr val="D4D4D4"/>
                </a:solidFill>
                <a:latin typeface="Consolas" panose="020B0609020204030204" pitchFamily="49" charset="0"/>
              </a:rPr>
              <a:t>].</a:t>
            </a:r>
            <a:r>
              <a:rPr lang="en-US" sz="1200" dirty="0">
                <a:solidFill>
                  <a:srgbClr val="9CDCFE"/>
                </a:solidFill>
                <a:latin typeface="Consolas" panose="020B0609020204030204" pitchFamily="49" charset="0"/>
              </a:rPr>
              <a:t>sum</a:t>
            </a:r>
            <a:r>
              <a:rPr lang="en-US" sz="1200" dirty="0">
                <a:solidFill>
                  <a:srgbClr val="D4D4D4"/>
                </a:solidFill>
                <a:latin typeface="Consolas" panose="020B0609020204030204" pitchFamily="49" charset="0"/>
              </a:rPr>
              <a:t>);  </a:t>
            </a:r>
          </a:p>
          <a:p>
            <a:pPr marL="0" indent="0">
              <a:buNone/>
            </a:pPr>
            <a:r>
              <a:rPr lang="en-US" sz="1200" dirty="0">
                <a:solidFill>
                  <a:srgbClr val="D4D4D4"/>
                </a:solidFill>
                <a:latin typeface="Consolas" panose="020B0609020204030204" pitchFamily="49" charset="0"/>
              </a:rPr>
              <a:t>  </a:t>
            </a:r>
            <a:r>
              <a:rPr lang="en-US" sz="1200" dirty="0">
                <a:solidFill>
                  <a:srgbClr val="C586C0"/>
                </a:solidFill>
                <a:latin typeface="Consolas" panose="020B0609020204030204" pitchFamily="49" charset="0"/>
              </a:rPr>
              <a:t>delete[]</a:t>
            </a:r>
            <a:r>
              <a:rPr lang="en-US" sz="1200" dirty="0">
                <a:solidFill>
                  <a:srgbClr val="D4D4D4"/>
                </a:solidFill>
                <a:latin typeface="Consolas" panose="020B0609020204030204" pitchFamily="49" charset="0"/>
              </a:rPr>
              <a:t> </a:t>
            </a:r>
            <a:r>
              <a:rPr lang="en-US" sz="1200" dirty="0">
                <a:solidFill>
                  <a:srgbClr val="9CDCFE"/>
                </a:solidFill>
                <a:latin typeface="Consolas" panose="020B0609020204030204" pitchFamily="49" charset="0"/>
              </a:rPr>
              <a:t>a</a:t>
            </a:r>
            <a:r>
              <a:rPr lang="en-US" sz="1200" dirty="0">
                <a:solidFill>
                  <a:srgbClr val="D4D4D4"/>
                </a:solidFill>
                <a:latin typeface="Consolas" panose="020B0609020204030204" pitchFamily="49" charset="0"/>
              </a:rPr>
              <a:t>; </a:t>
            </a:r>
          </a:p>
          <a:p>
            <a:pPr marL="0" indent="0">
              <a:buNone/>
            </a:pPr>
            <a:r>
              <a:rPr lang="en-US" sz="1200" dirty="0">
                <a:solidFill>
                  <a:srgbClr val="D4D4D4"/>
                </a:solidFill>
                <a:latin typeface="Consolas" panose="020B0609020204030204" pitchFamily="49" charset="0"/>
              </a:rPr>
              <a:t>  </a:t>
            </a:r>
            <a:r>
              <a:rPr lang="en-US" sz="1200" dirty="0">
                <a:solidFill>
                  <a:srgbClr val="C586C0"/>
                </a:solidFill>
                <a:latin typeface="Consolas" panose="020B0609020204030204" pitchFamily="49" charset="0"/>
              </a:rPr>
              <a:t>delete[]</a:t>
            </a:r>
            <a:r>
              <a:rPr lang="en-US" sz="1200" dirty="0">
                <a:solidFill>
                  <a:srgbClr val="D4D4D4"/>
                </a:solidFill>
                <a:latin typeface="Consolas" panose="020B0609020204030204" pitchFamily="49" charset="0"/>
              </a:rPr>
              <a:t> </a:t>
            </a:r>
            <a:r>
              <a:rPr lang="en-US" sz="1200" dirty="0" err="1">
                <a:solidFill>
                  <a:srgbClr val="9CDCFE"/>
                </a:solidFill>
                <a:latin typeface="Consolas" panose="020B0609020204030204" pitchFamily="49" charset="0"/>
              </a:rPr>
              <a:t>hThreads</a:t>
            </a:r>
            <a:r>
              <a:rPr lang="en-US" sz="1200" dirty="0">
                <a:solidFill>
                  <a:srgbClr val="D4D4D4"/>
                </a:solidFill>
                <a:latin typeface="Consolas" panose="020B0609020204030204" pitchFamily="49" charset="0"/>
              </a:rPr>
              <a:t>;</a:t>
            </a:r>
          </a:p>
          <a:p>
            <a:pPr marL="0" indent="0">
              <a:buNone/>
            </a:pPr>
            <a:r>
              <a:rPr lang="en-US" sz="1200" dirty="0">
                <a:solidFill>
                  <a:srgbClr val="D4D4D4"/>
                </a:solidFill>
                <a:latin typeface="Consolas" panose="020B0609020204030204" pitchFamily="49" charset="0"/>
              </a:rPr>
              <a:t>  </a:t>
            </a:r>
            <a:r>
              <a:rPr lang="en-US" sz="1200" dirty="0">
                <a:solidFill>
                  <a:srgbClr val="C586C0"/>
                </a:solidFill>
                <a:latin typeface="Consolas" panose="020B0609020204030204" pitchFamily="49" charset="0"/>
              </a:rPr>
              <a:t>return</a:t>
            </a:r>
            <a:r>
              <a:rPr lang="en-US" sz="1200" dirty="0">
                <a:solidFill>
                  <a:srgbClr val="D4D4D4"/>
                </a:solidFill>
                <a:latin typeface="Consolas" panose="020B0609020204030204" pitchFamily="49" charset="0"/>
              </a:rPr>
              <a:t> </a:t>
            </a:r>
            <a:r>
              <a:rPr lang="en-US" sz="1200" dirty="0">
                <a:solidFill>
                  <a:srgbClr val="569CD6"/>
                </a:solidFill>
                <a:latin typeface="Consolas" panose="020B0609020204030204" pitchFamily="49" charset="0"/>
              </a:rPr>
              <a:t>EXIT_SUCCESS</a:t>
            </a:r>
            <a:r>
              <a:rPr lang="en-US" sz="1200" dirty="0">
                <a:solidFill>
                  <a:srgbClr val="D4D4D4"/>
                </a:solidFill>
                <a:latin typeface="Consolas" panose="020B0609020204030204" pitchFamily="49" charset="0"/>
              </a:rPr>
              <a:t>;}</a:t>
            </a:r>
            <a:endParaRPr lang="en-US" sz="1200" dirty="0"/>
          </a:p>
        </p:txBody>
      </p:sp>
    </p:spTree>
    <p:extLst>
      <p:ext uri="{BB962C8B-B14F-4D97-AF65-F5344CB8AC3E}">
        <p14:creationId xmlns:p14="http://schemas.microsoft.com/office/powerpoint/2010/main" val="4072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75A3-4547-427E-8819-0E35EDF42256}"/>
              </a:ext>
            </a:extLst>
          </p:cNvPr>
          <p:cNvSpPr>
            <a:spLocks noGrp="1"/>
          </p:cNvSpPr>
          <p:nvPr>
            <p:ph type="title"/>
          </p:nvPr>
        </p:nvSpPr>
        <p:spPr>
          <a:xfrm>
            <a:off x="588263" y="457200"/>
            <a:ext cx="11018520" cy="553998"/>
          </a:xfrm>
        </p:spPr>
        <p:txBody>
          <a:bodyPr/>
          <a:lstStyle/>
          <a:p>
            <a:r>
              <a:rPr lang="en-US" dirty="0"/>
              <a:t>Prefer data access patterns matching hardware prefetcher behaviors</a:t>
            </a:r>
            <a:br>
              <a:rPr lang="en-US" dirty="0"/>
            </a:br>
            <a:endParaRPr lang="en-US" dirty="0"/>
          </a:p>
        </p:txBody>
      </p:sp>
      <p:sp>
        <p:nvSpPr>
          <p:cNvPr id="6" name="TextBox 5">
            <a:extLst>
              <a:ext uri="{FF2B5EF4-FFF2-40B4-BE49-F238E27FC236}">
                <a16:creationId xmlns:a16="http://schemas.microsoft.com/office/drawing/2014/main" id="{80741CAE-432C-41BB-9015-5EDB2E5EDF66}"/>
              </a:ext>
            </a:extLst>
          </p:cNvPr>
          <p:cNvSpPr txBox="1"/>
          <p:nvPr/>
        </p:nvSpPr>
        <p:spPr>
          <a:xfrm>
            <a:off x="584200" y="2032105"/>
            <a:ext cx="1661673" cy="430887"/>
          </a:xfrm>
          <a:prstGeom prst="rect">
            <a:avLst/>
          </a:prstGeom>
          <a:noFill/>
        </p:spPr>
        <p:txBody>
          <a:bodyPr wrap="none" lIns="0" tIns="0" rIns="0" bIns="0" rtlCol="0">
            <a:spAutoFit/>
          </a:bodyPr>
          <a:lstStyle/>
          <a:p>
            <a:pPr algn="l"/>
            <a:r>
              <a:rPr lang="en-US" sz="2800" dirty="0">
                <a:solidFill>
                  <a:schemeClr val="accent1"/>
                </a:solidFill>
                <a:latin typeface="+mj-lt"/>
              </a:rPr>
              <a:t>Streaming</a:t>
            </a:r>
          </a:p>
        </p:txBody>
      </p:sp>
      <p:pic>
        <p:nvPicPr>
          <p:cNvPr id="10" name="table" descr="Table of data access patterns matching hardware prefetcher behaviors—streaming">
            <a:extLst>
              <a:ext uri="{FF2B5EF4-FFF2-40B4-BE49-F238E27FC236}">
                <a16:creationId xmlns:a16="http://schemas.microsoft.com/office/drawing/2014/main" id="{974EFB4C-E9A9-4AAA-A3A2-1239C7C8324B}"/>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84200" y="2551237"/>
            <a:ext cx="11155680" cy="1166331"/>
          </a:xfrm>
          <a:prstGeom prst="rect">
            <a:avLst/>
          </a:prstGeom>
        </p:spPr>
      </p:pic>
      <p:sp>
        <p:nvSpPr>
          <p:cNvPr id="11" name="TextBox 10">
            <a:extLst>
              <a:ext uri="{FF2B5EF4-FFF2-40B4-BE49-F238E27FC236}">
                <a16:creationId xmlns:a16="http://schemas.microsoft.com/office/drawing/2014/main" id="{EB11BEC2-D320-4CAE-9AA9-5792E34B33E9}"/>
              </a:ext>
            </a:extLst>
          </p:cNvPr>
          <p:cNvSpPr txBox="1"/>
          <p:nvPr/>
        </p:nvSpPr>
        <p:spPr>
          <a:xfrm>
            <a:off x="584200" y="3991417"/>
            <a:ext cx="949875" cy="430887"/>
          </a:xfrm>
          <a:prstGeom prst="rect">
            <a:avLst/>
          </a:prstGeom>
          <a:noFill/>
        </p:spPr>
        <p:txBody>
          <a:bodyPr wrap="none" lIns="0" tIns="0" rIns="0" bIns="0" rtlCol="0">
            <a:spAutoFit/>
          </a:bodyPr>
          <a:lstStyle/>
          <a:p>
            <a:pPr algn="l"/>
            <a:r>
              <a:rPr lang="en-US" sz="2800" dirty="0">
                <a:solidFill>
                  <a:schemeClr val="accent1"/>
                </a:solidFill>
                <a:latin typeface="+mj-lt"/>
              </a:rPr>
              <a:t>Stride</a:t>
            </a:r>
          </a:p>
        </p:txBody>
      </p:sp>
      <p:pic>
        <p:nvPicPr>
          <p:cNvPr id="7" name="table" descr="Table of data access patterns matching hardware prefetcher behaviors—stride">
            <a:extLst>
              <a:ext uri="{FF2B5EF4-FFF2-40B4-BE49-F238E27FC236}">
                <a16:creationId xmlns:a16="http://schemas.microsoft.com/office/drawing/2014/main" id="{8FCB2AD7-484C-4C7C-9CFD-915BBA5E7F7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84200" y="4504192"/>
            <a:ext cx="11155680" cy="1172375"/>
          </a:xfrm>
          <a:prstGeom prst="rect">
            <a:avLst/>
          </a:prstGeom>
        </p:spPr>
      </p:pic>
    </p:spTree>
    <p:extLst>
      <p:ext uri="{BB962C8B-B14F-4D97-AF65-F5344CB8AC3E}">
        <p14:creationId xmlns:p14="http://schemas.microsoft.com/office/powerpoint/2010/main" val="82038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7C33-3BEA-40D5-8F0C-B546466371CD}"/>
              </a:ext>
            </a:extLst>
          </p:cNvPr>
          <p:cNvSpPr>
            <a:spLocks noGrp="1"/>
          </p:cNvSpPr>
          <p:nvPr>
            <p:ph type="title"/>
          </p:nvPr>
        </p:nvSpPr>
        <p:spPr/>
        <p:txBody>
          <a:bodyPr/>
          <a:lstStyle/>
          <a:p>
            <a:r>
              <a:rPr lang="en-US" dirty="0"/>
              <a:t>Streaming hardware prefetcher</a:t>
            </a:r>
          </a:p>
        </p:txBody>
      </p:sp>
      <p:pic>
        <p:nvPicPr>
          <p:cNvPr id="4" name="table" descr="Table illustrating streaming hardware prefetcher">
            <a:extLst>
              <a:ext uri="{FF2B5EF4-FFF2-40B4-BE49-F238E27FC236}">
                <a16:creationId xmlns:a16="http://schemas.microsoft.com/office/drawing/2014/main" id="{0339062D-601F-45B4-BC99-83A8F4738666}"/>
              </a:ext>
            </a:extLst>
          </p:cNvPr>
          <p:cNvPicPr>
            <a:picLocks noChangeAspect="1"/>
          </p:cNvPicPr>
          <p:nvPr/>
        </p:nvPicPr>
        <p:blipFill>
          <a:blip r:embed="rId3"/>
          <a:stretch>
            <a:fillRect/>
          </a:stretch>
        </p:blipFill>
        <p:spPr>
          <a:xfrm>
            <a:off x="584200" y="1392569"/>
            <a:ext cx="11155680" cy="918561"/>
          </a:xfrm>
          <a:prstGeom prst="rect">
            <a:avLst/>
          </a:prstGeom>
        </p:spPr>
      </p:pic>
      <p:sp>
        <p:nvSpPr>
          <p:cNvPr id="3" name="Content Placeholder 2">
            <a:extLst>
              <a:ext uri="{FF2B5EF4-FFF2-40B4-BE49-F238E27FC236}">
                <a16:creationId xmlns:a16="http://schemas.microsoft.com/office/drawing/2014/main" id="{BF378EF8-62B8-4BCF-B7D4-39BE0915DF96}"/>
              </a:ext>
            </a:extLst>
          </p:cNvPr>
          <p:cNvSpPr>
            <a:spLocks noGrp="1"/>
          </p:cNvSpPr>
          <p:nvPr>
            <p:ph sz="quarter" idx="10"/>
          </p:nvPr>
        </p:nvSpPr>
        <p:spPr>
          <a:xfrm>
            <a:off x="584200" y="2395207"/>
            <a:ext cx="11018838" cy="276999"/>
          </a:xfrm>
        </p:spPr>
        <p:txBody>
          <a:bodyPr/>
          <a:lstStyle/>
          <a:p>
            <a:pPr marL="0" indent="0">
              <a:buNone/>
            </a:pPr>
            <a:r>
              <a:rPr lang="en-US" sz="1800" dirty="0"/>
              <a:t>Uses history of memory access patterns to fetch additional sequential lines in ascending or descending order.</a:t>
            </a:r>
          </a:p>
        </p:txBody>
      </p:sp>
      <p:sp>
        <p:nvSpPr>
          <p:cNvPr id="5" name="TextBox 4">
            <a:extLst>
              <a:ext uri="{FF2B5EF4-FFF2-40B4-BE49-F238E27FC236}">
                <a16:creationId xmlns:a16="http://schemas.microsoft.com/office/drawing/2014/main" id="{5AA7ADA6-5BB8-44C0-82B9-2C2D90CF5C36}"/>
              </a:ext>
            </a:extLst>
          </p:cNvPr>
          <p:cNvSpPr txBox="1"/>
          <p:nvPr/>
        </p:nvSpPr>
        <p:spPr>
          <a:xfrm>
            <a:off x="584200" y="2963049"/>
            <a:ext cx="11018520" cy="2286000"/>
          </a:xfrm>
          <a:prstGeom prst="rect">
            <a:avLst/>
          </a:prstGeom>
          <a:solidFill>
            <a:srgbClr val="1E1E1E"/>
          </a:solidFill>
        </p:spPr>
        <p:txBody>
          <a:bodyPr wrap="square" lIns="0" tIns="0" rIns="0" bIns="0" rtlCol="0">
            <a:spAutoFit/>
          </a:bodyPr>
          <a:lstStyle/>
          <a:p>
            <a:r>
              <a:rPr lang="en-US" sz="1800" dirty="0" err="1">
                <a:solidFill>
                  <a:srgbClr val="569CD6"/>
                </a:solidFill>
                <a:latin typeface="Consolas" panose="020B0609020204030204" pitchFamily="49" charset="0"/>
              </a:rPr>
              <a:t>alignas</a:t>
            </a:r>
            <a:r>
              <a:rPr lang="en-US" sz="1800" dirty="0">
                <a:solidFill>
                  <a:srgbClr val="D4D4D4"/>
                </a:solidFill>
                <a:latin typeface="Consolas" panose="020B0609020204030204" pitchFamily="49" charset="0"/>
              </a:rPr>
              <a:t>(</a:t>
            </a:r>
            <a:r>
              <a:rPr lang="en-US" sz="1800" dirty="0">
                <a:solidFill>
                  <a:srgbClr val="B5CEA8"/>
                </a:solidFill>
                <a:latin typeface="Consolas" panose="020B0609020204030204" pitchFamily="49" charset="0"/>
              </a:rPr>
              <a:t>64</a:t>
            </a:r>
            <a:r>
              <a:rPr lang="en-US" sz="1800" dirty="0">
                <a:solidFill>
                  <a:srgbClr val="D4D4D4"/>
                </a:solidFill>
                <a:latin typeface="Consolas" panose="020B0609020204030204" pitchFamily="49" charset="0"/>
              </a:rPr>
              <a:t>) </a:t>
            </a:r>
            <a:r>
              <a:rPr lang="en-US" sz="1800" dirty="0">
                <a:solidFill>
                  <a:srgbClr val="569CD6"/>
                </a:solidFill>
                <a:latin typeface="Consolas" panose="020B0609020204030204" pitchFamily="49" charset="0"/>
              </a:rPr>
              <a:t>float</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a</a:t>
            </a:r>
            <a:r>
              <a:rPr lang="en-US" sz="1800" dirty="0">
                <a:solidFill>
                  <a:srgbClr val="D4D4D4"/>
                </a:solidFill>
                <a:latin typeface="Consolas" panose="020B0609020204030204" pitchFamily="49" charset="0"/>
              </a:rPr>
              <a:t>[LEN];</a:t>
            </a:r>
          </a:p>
          <a:p>
            <a:r>
              <a:rPr lang="en-US" sz="1800" dirty="0">
                <a:solidFill>
                  <a:srgbClr val="6A9955"/>
                </a:solidFill>
                <a:latin typeface="Consolas" panose="020B0609020204030204" pitchFamily="49" charset="0"/>
              </a:rPr>
              <a:t>// …</a:t>
            </a:r>
            <a:endParaRPr lang="en-US" sz="1800" dirty="0">
              <a:solidFill>
                <a:srgbClr val="D4D4D4"/>
              </a:solidFill>
              <a:latin typeface="Consolas" panose="020B0609020204030204" pitchFamily="49" charset="0"/>
            </a:endParaRPr>
          </a:p>
          <a:p>
            <a:r>
              <a:rPr lang="en-US" sz="1800" dirty="0">
                <a:solidFill>
                  <a:srgbClr val="569CD6"/>
                </a:solidFill>
                <a:latin typeface="Consolas" panose="020B0609020204030204" pitchFamily="49" charset="0"/>
              </a:rPr>
              <a:t>float</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sum</a:t>
            </a:r>
            <a:r>
              <a:rPr lang="en-US" sz="1800" dirty="0">
                <a:solidFill>
                  <a:srgbClr val="D4D4D4"/>
                </a:solidFill>
                <a:latin typeface="Consolas" panose="020B0609020204030204" pitchFamily="49" charset="0"/>
              </a:rPr>
              <a:t> = </a:t>
            </a:r>
            <a:r>
              <a:rPr lang="en-US" sz="1800" dirty="0">
                <a:solidFill>
                  <a:srgbClr val="B5CEA8"/>
                </a:solidFill>
                <a:latin typeface="Consolas" panose="020B0609020204030204" pitchFamily="49" charset="0"/>
              </a:rPr>
              <a:t>0.0f</a:t>
            </a:r>
            <a:r>
              <a:rPr lang="en-US" sz="1800" dirty="0">
                <a:solidFill>
                  <a:srgbClr val="D4D4D4"/>
                </a:solidFill>
                <a:latin typeface="Consolas" panose="020B0609020204030204" pitchFamily="49" charset="0"/>
              </a:rPr>
              <a:t>;</a:t>
            </a:r>
          </a:p>
          <a:p>
            <a:r>
              <a:rPr lang="en-US" sz="1800" dirty="0">
                <a:solidFill>
                  <a:srgbClr val="C586C0"/>
                </a:solidFill>
                <a:latin typeface="Consolas" panose="020B0609020204030204" pitchFamily="49" charset="0"/>
              </a:rPr>
              <a:t>for</a:t>
            </a:r>
            <a:r>
              <a:rPr lang="en-US" sz="1800" dirty="0">
                <a:solidFill>
                  <a:srgbClr val="D4D4D4"/>
                </a:solidFill>
                <a:latin typeface="Consolas" panose="020B0609020204030204" pitchFamily="49" charset="0"/>
              </a:rPr>
              <a:t> (</a:t>
            </a:r>
            <a:r>
              <a:rPr lang="en-US" sz="1800" dirty="0" err="1">
                <a:solidFill>
                  <a:srgbClr val="569CD6"/>
                </a:solidFill>
                <a:latin typeface="Consolas" panose="020B0609020204030204" pitchFamily="49" charset="0"/>
              </a:rPr>
              <a:t>size_t</a:t>
            </a:r>
            <a:r>
              <a:rPr lang="en-US" sz="1800" dirty="0">
                <a:solidFill>
                  <a:srgbClr val="D4D4D4"/>
                </a:solidFill>
                <a:latin typeface="Consolas" panose="020B0609020204030204" pitchFamily="49" charset="0"/>
              </a:rPr>
              <a:t> </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 = </a:t>
            </a:r>
            <a:r>
              <a:rPr lang="en-US" sz="1800" dirty="0">
                <a:solidFill>
                  <a:srgbClr val="B5CEA8"/>
                </a:solidFill>
                <a:latin typeface="Consolas" panose="020B0609020204030204" pitchFamily="49" charset="0"/>
              </a:rPr>
              <a:t>0</a:t>
            </a:r>
            <a:r>
              <a:rPr lang="en-US" sz="1800" dirty="0">
                <a:solidFill>
                  <a:srgbClr val="D4D4D4"/>
                </a:solidFill>
                <a:latin typeface="Consolas" panose="020B0609020204030204" pitchFamily="49" charset="0"/>
              </a:rPr>
              <a:t>; </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 &lt; LEN; </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 {</a:t>
            </a:r>
          </a:p>
          <a:p>
            <a:r>
              <a:rPr lang="en-US" sz="1800" dirty="0">
                <a:solidFill>
                  <a:srgbClr val="D4D4D4"/>
                </a:solidFill>
                <a:latin typeface="Consolas" panose="020B0609020204030204" pitchFamily="49" charset="0"/>
              </a:rPr>
              <a:t>    sum += </a:t>
            </a:r>
            <a:r>
              <a:rPr lang="en-US" sz="1800" dirty="0">
                <a:solidFill>
                  <a:srgbClr val="9CDCFE"/>
                </a:solidFill>
                <a:latin typeface="Consolas" panose="020B0609020204030204" pitchFamily="49" charset="0"/>
              </a:rPr>
              <a:t>a</a:t>
            </a:r>
            <a:r>
              <a:rPr lang="en-US" sz="1800" dirty="0">
                <a:solidFill>
                  <a:srgbClr val="D4D4D4"/>
                </a:solidFill>
                <a:latin typeface="Consolas" panose="020B0609020204030204" pitchFamily="49" charset="0"/>
              </a:rPr>
              <a:t>[</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a:t>
            </a:r>
            <a:r>
              <a:rPr lang="en-US" sz="1800" dirty="0">
                <a:solidFill>
                  <a:srgbClr val="6A9955"/>
                </a:solidFill>
                <a:latin typeface="Consolas" panose="020B0609020204030204" pitchFamily="49" charset="0"/>
              </a:rPr>
              <a:t> // streaming prefetch</a:t>
            </a:r>
            <a:endParaRPr lang="en-US" sz="1800" dirty="0">
              <a:solidFill>
                <a:srgbClr val="D4D4D4"/>
              </a:solidFill>
              <a:latin typeface="Consolas" panose="020B0609020204030204" pitchFamily="49" charset="0"/>
            </a:endParaRPr>
          </a:p>
          <a:p>
            <a:r>
              <a:rPr lang="en-US" sz="1800"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80580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824C2-CB24-4DC7-9366-55EE6FFA6D0C}"/>
              </a:ext>
            </a:extLst>
          </p:cNvPr>
          <p:cNvSpPr>
            <a:spLocks noGrp="1"/>
          </p:cNvSpPr>
          <p:nvPr>
            <p:ph type="title"/>
          </p:nvPr>
        </p:nvSpPr>
        <p:spPr>
          <a:xfrm>
            <a:off x="588263" y="588963"/>
            <a:ext cx="4158362" cy="2535236"/>
          </a:xfrm>
        </p:spPr>
        <p:txBody>
          <a:bodyPr wrap="square" anchor="b">
            <a:normAutofit/>
          </a:bodyPr>
          <a:lstStyle/>
          <a:p>
            <a:r>
              <a:rPr lang="en-US" dirty="0"/>
              <a:t>Abstract</a:t>
            </a:r>
          </a:p>
        </p:txBody>
      </p:sp>
      <p:sp>
        <p:nvSpPr>
          <p:cNvPr id="4" name="Content Placeholder 3">
            <a:extLst>
              <a:ext uri="{FF2B5EF4-FFF2-40B4-BE49-F238E27FC236}">
                <a16:creationId xmlns:a16="http://schemas.microsoft.com/office/drawing/2014/main" id="{5F9821F7-1439-4ED2-BC4A-115BC217C201}"/>
              </a:ext>
            </a:extLst>
          </p:cNvPr>
          <p:cNvSpPr>
            <a:spLocks noGrp="1"/>
          </p:cNvSpPr>
          <p:nvPr>
            <p:ph type="body" sz="quarter" idx="10"/>
          </p:nvPr>
        </p:nvSpPr>
        <p:spPr>
          <a:xfrm>
            <a:off x="584200" y="3535540"/>
            <a:ext cx="4162425" cy="2733497"/>
          </a:xfrm>
        </p:spPr>
        <p:txBody>
          <a:bodyPr wrap="square">
            <a:normAutofit fontScale="92500" lnSpcReduction="10000"/>
          </a:bodyPr>
          <a:lstStyle/>
          <a:p>
            <a:pPr lvl="0"/>
            <a:r>
              <a:rPr lang="en-US" dirty="0"/>
              <a:t>Join AMD on an adventure thru “Zen 2” and “Zen 3” processors which power today’s game consoles and PCs. Dive into instruction sets, cache hierarchies, resource sharing, and simultaneous multi-threading. Journey across the sands of silicon to master microarchitecture and uncover best practices!</a:t>
            </a:r>
          </a:p>
        </p:txBody>
      </p:sp>
      <p:pic>
        <p:nvPicPr>
          <p:cNvPr id="5" name="Picture Placeholder 4" descr="Microprocessor">
            <a:extLst>
              <a:ext uri="{FF2B5EF4-FFF2-40B4-BE49-F238E27FC236}">
                <a16:creationId xmlns:a16="http://schemas.microsoft.com/office/drawing/2014/main" id="{0B5C12A0-EB17-4D9A-8AD4-A709529F5542}"/>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l="70" r="70"/>
          <a:stretch/>
        </p:blipFill>
        <p:spPr>
          <a:xfrm>
            <a:off x="5334000" y="0"/>
            <a:ext cx="6858000" cy="6858000"/>
          </a:xfrm>
        </p:spPr>
      </p:pic>
      <p:pic>
        <p:nvPicPr>
          <p:cNvPr id="22" name="Picture 21" descr="Ryzen logo">
            <a:extLst>
              <a:ext uri="{FF2B5EF4-FFF2-40B4-BE49-F238E27FC236}">
                <a16:creationId xmlns:a16="http://schemas.microsoft.com/office/drawing/2014/main" id="{1712EC39-7B35-4485-B928-CD631E003FAF}"/>
              </a:ext>
            </a:extLst>
          </p:cNvPr>
          <p:cNvPicPr>
            <a:picLocks noChangeAspect="1"/>
          </p:cNvPicPr>
          <p:nvPr/>
        </p:nvPicPr>
        <p:blipFill>
          <a:blip r:embed="rId4"/>
          <a:stretch>
            <a:fillRect/>
          </a:stretch>
        </p:blipFill>
        <p:spPr>
          <a:xfrm>
            <a:off x="6009130" y="1707549"/>
            <a:ext cx="5507737" cy="3462098"/>
          </a:xfrm>
          <a:prstGeom prst="rect">
            <a:avLst/>
          </a:prstGeom>
          <a:effectLst>
            <a:glow>
              <a:schemeClr val="tx1">
                <a:alpha val="50000"/>
              </a:schemeClr>
            </a:glow>
          </a:effectLst>
        </p:spPr>
      </p:pic>
    </p:spTree>
    <p:extLst>
      <p:ext uri="{BB962C8B-B14F-4D97-AF65-F5344CB8AC3E}">
        <p14:creationId xmlns:p14="http://schemas.microsoft.com/office/powerpoint/2010/main" val="291767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50C2-7DB3-445D-973A-9FD47E4355FE}"/>
              </a:ext>
            </a:extLst>
          </p:cNvPr>
          <p:cNvSpPr>
            <a:spLocks noGrp="1"/>
          </p:cNvSpPr>
          <p:nvPr>
            <p:ph type="title"/>
          </p:nvPr>
        </p:nvSpPr>
        <p:spPr/>
        <p:txBody>
          <a:bodyPr/>
          <a:lstStyle/>
          <a:p>
            <a:r>
              <a:rPr lang="en-US" dirty="0"/>
              <a:t>Stride hardware prefetcher</a:t>
            </a:r>
          </a:p>
        </p:txBody>
      </p:sp>
      <p:pic>
        <p:nvPicPr>
          <p:cNvPr id="4" name="table" descr="Table illustrating stride hardware prefetcher">
            <a:extLst>
              <a:ext uri="{FF2B5EF4-FFF2-40B4-BE49-F238E27FC236}">
                <a16:creationId xmlns:a16="http://schemas.microsoft.com/office/drawing/2014/main" id="{0A631766-99CA-4A93-BB45-69463709C39E}"/>
              </a:ext>
            </a:extLst>
          </p:cNvPr>
          <p:cNvPicPr>
            <a:picLocks noChangeAspect="1"/>
          </p:cNvPicPr>
          <p:nvPr/>
        </p:nvPicPr>
        <p:blipFill>
          <a:blip r:embed="rId3"/>
          <a:stretch>
            <a:fillRect/>
          </a:stretch>
        </p:blipFill>
        <p:spPr>
          <a:xfrm>
            <a:off x="584200" y="1384861"/>
            <a:ext cx="11155680" cy="1190503"/>
          </a:xfrm>
          <a:prstGeom prst="rect">
            <a:avLst/>
          </a:prstGeom>
        </p:spPr>
      </p:pic>
      <p:sp>
        <p:nvSpPr>
          <p:cNvPr id="3" name="Content Placeholder 2">
            <a:extLst>
              <a:ext uri="{FF2B5EF4-FFF2-40B4-BE49-F238E27FC236}">
                <a16:creationId xmlns:a16="http://schemas.microsoft.com/office/drawing/2014/main" id="{2EA2F785-B6F2-4B40-B49E-6BEF11586E48}"/>
              </a:ext>
            </a:extLst>
          </p:cNvPr>
          <p:cNvSpPr>
            <a:spLocks noGrp="1"/>
          </p:cNvSpPr>
          <p:nvPr>
            <p:ph sz="quarter" idx="10"/>
          </p:nvPr>
        </p:nvSpPr>
        <p:spPr>
          <a:xfrm>
            <a:off x="583882" y="2665118"/>
            <a:ext cx="11018838" cy="553998"/>
          </a:xfrm>
        </p:spPr>
        <p:txBody>
          <a:bodyPr/>
          <a:lstStyle/>
          <a:p>
            <a:pPr marL="0" indent="0">
              <a:buNone/>
            </a:pPr>
            <a:r>
              <a:rPr lang="en-US" sz="1800" dirty="0"/>
              <a:t>Uses memory access history of individual instructions to fetch additional lines when each access is a constant distance from the previous.</a:t>
            </a:r>
          </a:p>
        </p:txBody>
      </p:sp>
      <p:sp>
        <p:nvSpPr>
          <p:cNvPr id="5" name="TextBox 4">
            <a:extLst>
              <a:ext uri="{FF2B5EF4-FFF2-40B4-BE49-F238E27FC236}">
                <a16:creationId xmlns:a16="http://schemas.microsoft.com/office/drawing/2014/main" id="{68D1A30A-0AE7-4FBF-996C-32F9393A190D}"/>
              </a:ext>
            </a:extLst>
          </p:cNvPr>
          <p:cNvSpPr txBox="1"/>
          <p:nvPr/>
        </p:nvSpPr>
        <p:spPr>
          <a:xfrm>
            <a:off x="584200" y="3536992"/>
            <a:ext cx="11018520" cy="2286000"/>
          </a:xfrm>
          <a:prstGeom prst="rect">
            <a:avLst/>
          </a:prstGeom>
          <a:solidFill>
            <a:srgbClr val="1E1E1E"/>
          </a:solidFill>
        </p:spPr>
        <p:txBody>
          <a:bodyPr wrap="square" lIns="0" tIns="0" rIns="0" bIns="0" rtlCol="0">
            <a:spAutoFit/>
          </a:bodyPr>
          <a:lstStyle/>
          <a:p>
            <a:r>
              <a:rPr lang="en-US" sz="1800" dirty="0">
                <a:solidFill>
                  <a:srgbClr val="569CD6"/>
                </a:solidFill>
                <a:latin typeface="Consolas" panose="020B0609020204030204" pitchFamily="49" charset="0"/>
              </a:rPr>
              <a:t>struct</a:t>
            </a:r>
            <a:r>
              <a:rPr lang="en-US" sz="1800" dirty="0">
                <a:solidFill>
                  <a:srgbClr val="D4D4D4"/>
                </a:solidFill>
                <a:latin typeface="Consolas" panose="020B0609020204030204" pitchFamily="49" charset="0"/>
              </a:rPr>
              <a:t> </a:t>
            </a:r>
            <a:r>
              <a:rPr lang="en-US" sz="1800" dirty="0">
                <a:solidFill>
                  <a:srgbClr val="4EC9B0"/>
                </a:solidFill>
                <a:latin typeface="Consolas" panose="020B0609020204030204" pitchFamily="49" charset="0"/>
              </a:rPr>
              <a:t>S</a:t>
            </a:r>
            <a:r>
              <a:rPr lang="en-US" sz="1800" dirty="0">
                <a:solidFill>
                  <a:srgbClr val="D4D4D4"/>
                </a:solidFill>
                <a:latin typeface="Consolas" panose="020B0609020204030204" pitchFamily="49" charset="0"/>
              </a:rPr>
              <a:t> { </a:t>
            </a:r>
            <a:r>
              <a:rPr lang="en-US" sz="1800" dirty="0">
                <a:solidFill>
                  <a:srgbClr val="569CD6"/>
                </a:solidFill>
                <a:latin typeface="Consolas" panose="020B0609020204030204" pitchFamily="49" charset="0"/>
              </a:rPr>
              <a:t>double</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x1</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y1</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z1</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w1</a:t>
            </a:r>
            <a:r>
              <a:rPr lang="en-US" sz="1800" dirty="0">
                <a:solidFill>
                  <a:srgbClr val="D4D4D4"/>
                </a:solidFill>
                <a:latin typeface="Consolas" panose="020B0609020204030204" pitchFamily="49" charset="0"/>
              </a:rPr>
              <a:t>; </a:t>
            </a:r>
            <a:r>
              <a:rPr lang="en-US" sz="1800" dirty="0">
                <a:solidFill>
                  <a:srgbClr val="569CD6"/>
                </a:solidFill>
                <a:latin typeface="Consolas" panose="020B0609020204030204" pitchFamily="49" charset="0"/>
              </a:rPr>
              <a:t>char</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name</a:t>
            </a:r>
            <a:r>
              <a:rPr lang="en-US" sz="1800" dirty="0">
                <a:solidFill>
                  <a:srgbClr val="D4D4D4"/>
                </a:solidFill>
                <a:latin typeface="Consolas" panose="020B0609020204030204" pitchFamily="49" charset="0"/>
              </a:rPr>
              <a:t>[</a:t>
            </a:r>
            <a:r>
              <a:rPr lang="en-US" sz="1800" dirty="0">
                <a:solidFill>
                  <a:srgbClr val="B5CEA8"/>
                </a:solidFill>
                <a:latin typeface="Consolas" panose="020B0609020204030204" pitchFamily="49" charset="0"/>
              </a:rPr>
              <a:t>256</a:t>
            </a:r>
            <a:r>
              <a:rPr lang="en-US" sz="1800" dirty="0">
                <a:solidFill>
                  <a:srgbClr val="D4D4D4"/>
                </a:solidFill>
                <a:latin typeface="Consolas" panose="020B0609020204030204" pitchFamily="49" charset="0"/>
              </a:rPr>
              <a:t>]; </a:t>
            </a:r>
            <a:r>
              <a:rPr lang="en-US" sz="1800" dirty="0">
                <a:solidFill>
                  <a:srgbClr val="569CD6"/>
                </a:solidFill>
                <a:latin typeface="Consolas" panose="020B0609020204030204" pitchFamily="49" charset="0"/>
              </a:rPr>
              <a:t>double</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x2</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y2</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z2</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w2</a:t>
            </a:r>
            <a:r>
              <a:rPr lang="en-US" sz="1800" dirty="0">
                <a:solidFill>
                  <a:srgbClr val="D4D4D4"/>
                </a:solidFill>
                <a:latin typeface="Consolas" panose="020B0609020204030204" pitchFamily="49" charset="0"/>
              </a:rPr>
              <a:t>; };</a:t>
            </a:r>
          </a:p>
          <a:p>
            <a:r>
              <a:rPr lang="en-US" sz="1800" dirty="0" err="1">
                <a:solidFill>
                  <a:srgbClr val="569CD6"/>
                </a:solidFill>
                <a:latin typeface="Consolas" panose="020B0609020204030204" pitchFamily="49" charset="0"/>
              </a:rPr>
              <a:t>alignas</a:t>
            </a:r>
            <a:r>
              <a:rPr lang="en-US" sz="1800" dirty="0">
                <a:solidFill>
                  <a:srgbClr val="D4D4D4"/>
                </a:solidFill>
                <a:latin typeface="Consolas" panose="020B0609020204030204" pitchFamily="49" charset="0"/>
              </a:rPr>
              <a:t>(</a:t>
            </a:r>
            <a:r>
              <a:rPr lang="en-US" sz="1800" dirty="0">
                <a:solidFill>
                  <a:srgbClr val="B5CEA8"/>
                </a:solidFill>
                <a:latin typeface="Consolas" panose="020B0609020204030204" pitchFamily="49" charset="0"/>
              </a:rPr>
              <a:t>64</a:t>
            </a:r>
            <a:r>
              <a:rPr lang="en-US" sz="1800" dirty="0">
                <a:solidFill>
                  <a:srgbClr val="D4D4D4"/>
                </a:solidFill>
                <a:latin typeface="Consolas" panose="020B0609020204030204" pitchFamily="49" charset="0"/>
              </a:rPr>
              <a:t>) </a:t>
            </a:r>
            <a:r>
              <a:rPr lang="en-US" sz="1800" dirty="0">
                <a:solidFill>
                  <a:srgbClr val="4EC9B0"/>
                </a:solidFill>
                <a:latin typeface="Consolas" panose="020B0609020204030204" pitchFamily="49" charset="0"/>
              </a:rPr>
              <a:t>S</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a</a:t>
            </a:r>
            <a:r>
              <a:rPr lang="en-US" sz="1800" dirty="0">
                <a:solidFill>
                  <a:srgbClr val="D4D4D4"/>
                </a:solidFill>
                <a:latin typeface="Consolas" panose="020B0609020204030204" pitchFamily="49" charset="0"/>
              </a:rPr>
              <a:t>[LEN];</a:t>
            </a:r>
          </a:p>
          <a:p>
            <a:r>
              <a:rPr lang="en-US" sz="1800" dirty="0">
                <a:solidFill>
                  <a:srgbClr val="6A9955"/>
                </a:solidFill>
                <a:latin typeface="Consolas" panose="020B0609020204030204" pitchFamily="49" charset="0"/>
              </a:rPr>
              <a:t>// …</a:t>
            </a:r>
            <a:endParaRPr lang="en-US" sz="1800" dirty="0">
              <a:solidFill>
                <a:srgbClr val="D4D4D4"/>
              </a:solidFill>
              <a:latin typeface="Consolas" panose="020B0609020204030204" pitchFamily="49" charset="0"/>
            </a:endParaRPr>
          </a:p>
          <a:p>
            <a:r>
              <a:rPr lang="en-US" sz="1800" dirty="0">
                <a:solidFill>
                  <a:srgbClr val="569CD6"/>
                </a:solidFill>
                <a:latin typeface="Consolas" panose="020B0609020204030204" pitchFamily="49" charset="0"/>
              </a:rPr>
              <a:t>double</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sumX1</a:t>
            </a:r>
            <a:r>
              <a:rPr lang="en-US" sz="1800" dirty="0">
                <a:solidFill>
                  <a:srgbClr val="D4D4D4"/>
                </a:solidFill>
                <a:latin typeface="Consolas" panose="020B0609020204030204" pitchFamily="49" charset="0"/>
              </a:rPr>
              <a:t> = </a:t>
            </a:r>
            <a:r>
              <a:rPr lang="en-US" sz="1800" dirty="0">
                <a:solidFill>
                  <a:srgbClr val="B5CEA8"/>
                </a:solidFill>
                <a:latin typeface="Consolas" panose="020B0609020204030204" pitchFamily="49" charset="0"/>
              </a:rPr>
              <a:t>0.0f</a:t>
            </a:r>
            <a:r>
              <a:rPr lang="en-US" sz="1800" dirty="0">
                <a:solidFill>
                  <a:srgbClr val="D4D4D4"/>
                </a:solidFill>
                <a:latin typeface="Consolas" panose="020B0609020204030204" pitchFamily="49" charset="0"/>
              </a:rPr>
              <a:t>, </a:t>
            </a:r>
            <a:r>
              <a:rPr lang="en-US" sz="1800" dirty="0">
                <a:solidFill>
                  <a:srgbClr val="9CDCFE"/>
                </a:solidFill>
                <a:latin typeface="Consolas" panose="020B0609020204030204" pitchFamily="49" charset="0"/>
              </a:rPr>
              <a:t>sumX2</a:t>
            </a:r>
            <a:r>
              <a:rPr lang="en-US" sz="1800" dirty="0">
                <a:solidFill>
                  <a:srgbClr val="D4D4D4"/>
                </a:solidFill>
                <a:latin typeface="Consolas" panose="020B0609020204030204" pitchFamily="49" charset="0"/>
              </a:rPr>
              <a:t> = </a:t>
            </a:r>
            <a:r>
              <a:rPr lang="en-US" sz="1800" dirty="0">
                <a:solidFill>
                  <a:srgbClr val="B5CEA8"/>
                </a:solidFill>
                <a:latin typeface="Consolas" panose="020B0609020204030204" pitchFamily="49" charset="0"/>
              </a:rPr>
              <a:t>0.0f</a:t>
            </a:r>
            <a:r>
              <a:rPr lang="en-US" sz="1800" dirty="0">
                <a:solidFill>
                  <a:srgbClr val="D4D4D4"/>
                </a:solidFill>
                <a:latin typeface="Consolas" panose="020B0609020204030204" pitchFamily="49" charset="0"/>
              </a:rPr>
              <a:t>;</a:t>
            </a:r>
          </a:p>
          <a:p>
            <a:r>
              <a:rPr lang="en-US" sz="1800" dirty="0">
                <a:solidFill>
                  <a:srgbClr val="C586C0"/>
                </a:solidFill>
                <a:latin typeface="Consolas" panose="020B0609020204030204" pitchFamily="49" charset="0"/>
              </a:rPr>
              <a:t>for</a:t>
            </a:r>
            <a:r>
              <a:rPr lang="en-US" sz="1800" dirty="0">
                <a:solidFill>
                  <a:srgbClr val="D4D4D4"/>
                </a:solidFill>
                <a:latin typeface="Consolas" panose="020B0609020204030204" pitchFamily="49" charset="0"/>
              </a:rPr>
              <a:t> (</a:t>
            </a:r>
            <a:r>
              <a:rPr lang="en-US" sz="1800" dirty="0" err="1">
                <a:solidFill>
                  <a:srgbClr val="569CD6"/>
                </a:solidFill>
                <a:latin typeface="Consolas" panose="020B0609020204030204" pitchFamily="49" charset="0"/>
              </a:rPr>
              <a:t>size_t</a:t>
            </a:r>
            <a:r>
              <a:rPr lang="en-US" sz="1800" dirty="0">
                <a:solidFill>
                  <a:srgbClr val="D4D4D4"/>
                </a:solidFill>
                <a:latin typeface="Consolas" panose="020B0609020204030204" pitchFamily="49" charset="0"/>
              </a:rPr>
              <a:t> </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 = </a:t>
            </a:r>
            <a:r>
              <a:rPr lang="en-US" sz="1800" dirty="0">
                <a:solidFill>
                  <a:srgbClr val="B5CEA8"/>
                </a:solidFill>
                <a:latin typeface="Consolas" panose="020B0609020204030204" pitchFamily="49" charset="0"/>
              </a:rPr>
              <a:t>0</a:t>
            </a:r>
            <a:r>
              <a:rPr lang="en-US" sz="1800" dirty="0">
                <a:solidFill>
                  <a:srgbClr val="D4D4D4"/>
                </a:solidFill>
                <a:latin typeface="Consolas" panose="020B0609020204030204" pitchFamily="49" charset="0"/>
              </a:rPr>
              <a:t>; </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 &lt; LEN; </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 {</a:t>
            </a:r>
          </a:p>
          <a:p>
            <a:r>
              <a:rPr lang="en-US" sz="1800" dirty="0">
                <a:solidFill>
                  <a:srgbClr val="D4D4D4"/>
                </a:solidFill>
                <a:latin typeface="Consolas" panose="020B0609020204030204" pitchFamily="49" charset="0"/>
              </a:rPr>
              <a:t>    sumX1 += </a:t>
            </a:r>
            <a:r>
              <a:rPr lang="en-US" sz="1800" dirty="0">
                <a:solidFill>
                  <a:srgbClr val="9CDCFE"/>
                </a:solidFill>
                <a:latin typeface="Consolas" panose="020B0609020204030204" pitchFamily="49" charset="0"/>
              </a:rPr>
              <a:t>a</a:t>
            </a:r>
            <a:r>
              <a:rPr lang="en-US" sz="1800" dirty="0">
                <a:solidFill>
                  <a:srgbClr val="D4D4D4"/>
                </a:solidFill>
                <a:latin typeface="Consolas" panose="020B0609020204030204" pitchFamily="49" charset="0"/>
              </a:rPr>
              <a:t>[</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a:t>
            </a:r>
            <a:r>
              <a:rPr lang="en-US" sz="1800" dirty="0">
                <a:solidFill>
                  <a:srgbClr val="9CDCFE"/>
                </a:solidFill>
                <a:latin typeface="Consolas" panose="020B0609020204030204" pitchFamily="49" charset="0"/>
              </a:rPr>
              <a:t>x1</a:t>
            </a:r>
            <a:r>
              <a:rPr lang="en-US" sz="1800" dirty="0">
                <a:solidFill>
                  <a:srgbClr val="D4D4D4"/>
                </a:solidFill>
                <a:latin typeface="Consolas" panose="020B0609020204030204" pitchFamily="49" charset="0"/>
              </a:rPr>
              <a:t>;</a:t>
            </a:r>
            <a:r>
              <a:rPr lang="en-US" sz="1800" dirty="0">
                <a:solidFill>
                  <a:srgbClr val="6A9955"/>
                </a:solidFill>
                <a:latin typeface="Consolas" panose="020B0609020204030204" pitchFamily="49" charset="0"/>
              </a:rPr>
              <a:t> // stride prefetch 0</a:t>
            </a:r>
            <a:endParaRPr lang="en-US" sz="1800" dirty="0">
              <a:solidFill>
                <a:srgbClr val="D4D4D4"/>
              </a:solidFill>
              <a:latin typeface="Consolas" panose="020B0609020204030204" pitchFamily="49" charset="0"/>
            </a:endParaRPr>
          </a:p>
          <a:p>
            <a:r>
              <a:rPr lang="en-US" sz="1800" dirty="0">
                <a:solidFill>
                  <a:srgbClr val="D4D4D4"/>
                </a:solidFill>
                <a:latin typeface="Consolas" panose="020B0609020204030204" pitchFamily="49" charset="0"/>
              </a:rPr>
              <a:t>    sumX2 += </a:t>
            </a:r>
            <a:r>
              <a:rPr lang="en-US" sz="1800" dirty="0">
                <a:solidFill>
                  <a:srgbClr val="9CDCFE"/>
                </a:solidFill>
                <a:latin typeface="Consolas" panose="020B0609020204030204" pitchFamily="49" charset="0"/>
              </a:rPr>
              <a:t>a</a:t>
            </a:r>
            <a:r>
              <a:rPr lang="en-US" sz="1800" dirty="0">
                <a:solidFill>
                  <a:srgbClr val="D4D4D4"/>
                </a:solidFill>
                <a:latin typeface="Consolas" panose="020B0609020204030204" pitchFamily="49" charset="0"/>
              </a:rPr>
              <a:t>[</a:t>
            </a:r>
            <a:r>
              <a:rPr lang="en-US" sz="1800" dirty="0" err="1">
                <a:solidFill>
                  <a:srgbClr val="D4D4D4"/>
                </a:solidFill>
                <a:latin typeface="Consolas" panose="020B0609020204030204" pitchFamily="49" charset="0"/>
              </a:rPr>
              <a:t>i</a:t>
            </a:r>
            <a:r>
              <a:rPr lang="en-US" sz="1800" dirty="0">
                <a:solidFill>
                  <a:srgbClr val="D4D4D4"/>
                </a:solidFill>
                <a:latin typeface="Consolas" panose="020B0609020204030204" pitchFamily="49" charset="0"/>
              </a:rPr>
              <a:t>].</a:t>
            </a:r>
            <a:r>
              <a:rPr lang="en-US" sz="1800" dirty="0">
                <a:solidFill>
                  <a:srgbClr val="9CDCFE"/>
                </a:solidFill>
                <a:latin typeface="Consolas" panose="020B0609020204030204" pitchFamily="49" charset="0"/>
              </a:rPr>
              <a:t>x2</a:t>
            </a:r>
            <a:r>
              <a:rPr lang="en-US" sz="1800" dirty="0">
                <a:solidFill>
                  <a:srgbClr val="D4D4D4"/>
                </a:solidFill>
                <a:latin typeface="Consolas" panose="020B0609020204030204" pitchFamily="49" charset="0"/>
              </a:rPr>
              <a:t>;</a:t>
            </a:r>
            <a:r>
              <a:rPr lang="en-US" sz="1800" dirty="0">
                <a:solidFill>
                  <a:srgbClr val="6A9955"/>
                </a:solidFill>
                <a:latin typeface="Consolas" panose="020B0609020204030204" pitchFamily="49" charset="0"/>
              </a:rPr>
              <a:t> // stride prefetch 1</a:t>
            </a:r>
            <a:endParaRPr lang="en-US" sz="1800" dirty="0">
              <a:solidFill>
                <a:srgbClr val="D4D4D4"/>
              </a:solidFill>
              <a:latin typeface="Consolas" panose="020B0609020204030204" pitchFamily="49" charset="0"/>
            </a:endParaRPr>
          </a:p>
          <a:p>
            <a:r>
              <a:rPr lang="en-US" sz="1800" dirty="0">
                <a:solidFill>
                  <a:srgbClr val="D4D4D4"/>
                </a:solidFill>
                <a:latin typeface="Consolas" panose="020B0609020204030204" pitchFamily="49" charset="0"/>
              </a:rPr>
              <a:t>}</a:t>
            </a:r>
          </a:p>
        </p:txBody>
      </p:sp>
    </p:spTree>
    <p:extLst>
      <p:ext uri="{BB962C8B-B14F-4D97-AF65-F5344CB8AC3E}">
        <p14:creationId xmlns:p14="http://schemas.microsoft.com/office/powerpoint/2010/main" val="416999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p:txBody>
          <a:bodyPr/>
          <a:lstStyle/>
          <a:p>
            <a:r>
              <a:rPr lang="en-US" dirty="0"/>
              <a:t>Use software prefetch instructions for linked data</a:t>
            </a:r>
          </a:p>
        </p:txBody>
      </p:sp>
      <p:graphicFrame>
        <p:nvGraphicFramePr>
          <p:cNvPr id="7" name="Content Placeholder 6" descr="Nvidia PhysX 4.1 KaplaDemo chart">
            <a:extLst>
              <a:ext uri="{FF2B5EF4-FFF2-40B4-BE49-F238E27FC236}">
                <a16:creationId xmlns:a16="http://schemas.microsoft.com/office/drawing/2014/main" id="{ABE6843F-61C6-4880-8694-0E91E9772A1B}"/>
              </a:ext>
            </a:extLst>
          </p:cNvPr>
          <p:cNvGraphicFramePr>
            <a:graphicFrameLocks noGrp="1"/>
          </p:cNvGraphicFramePr>
          <p:nvPr>
            <p:ph sz="quarter" idx="12"/>
            <p:extLst>
              <p:ext uri="{D42A27DB-BD31-4B8C-83A1-F6EECF244321}">
                <p14:modId xmlns:p14="http://schemas.microsoft.com/office/powerpoint/2010/main" val="1937480150"/>
              </p:ext>
            </p:extLst>
          </p:nvPr>
        </p:nvGraphicFramePr>
        <p:xfrm>
          <a:off x="584200" y="1435100"/>
          <a:ext cx="5211763" cy="4506913"/>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4591000"/>
          </a:xfrm>
        </p:spPr>
        <p:txBody>
          <a:bodyPr/>
          <a:lstStyle/>
          <a:p>
            <a:pPr indent="-210312">
              <a:spcBef>
                <a:spcPts val="1080"/>
              </a:spcBef>
            </a:pPr>
            <a:r>
              <a:rPr lang="en-US" sz="2000" dirty="0"/>
              <a:t>Over 60% faster after optimization!</a:t>
            </a:r>
          </a:p>
          <a:p>
            <a:pPr indent="-210312">
              <a:spcBef>
                <a:spcPts val="1080"/>
              </a:spcBef>
            </a:pPr>
            <a:r>
              <a:rPr lang="en-US" sz="2000" dirty="0"/>
              <a:t>Performance of binaries compiled with Microsoft Visual Studio 2019 v16.8.3</a:t>
            </a:r>
          </a:p>
          <a:p>
            <a:pPr indent="-210312">
              <a:spcBef>
                <a:spcPts val="1080"/>
              </a:spcBef>
            </a:pPr>
            <a:r>
              <a:rPr lang="en-US" sz="2000" dirty="0"/>
              <a:t>Testing done by AMD technology labs, January 4, 2021 on the following system. Test configuration: AMD Ryzen™ 7 4700G, AMD Wraith Spire Cooler, 16GB (2 x 8GB DDR4-3200 at 22-22-22-52) memory, NVidia GeForce RTX™ 2080 GPU with driver 460.89 (December 15, 2020), 512GB M.2 NVME SSD, AMD Ryzen™ Reference Motherboard, Windows® 10 x64 build 20H2, 1920x1080 resolution. Actual results may vary</a:t>
            </a:r>
          </a:p>
        </p:txBody>
      </p:sp>
    </p:spTree>
    <p:extLst>
      <p:ext uri="{BB962C8B-B14F-4D97-AF65-F5344CB8AC3E}">
        <p14:creationId xmlns:p14="http://schemas.microsoft.com/office/powerpoint/2010/main" val="369358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276D45-18E1-4757-B13C-BC20C0FA52ED}"/>
              </a:ext>
            </a:extLst>
          </p:cNvPr>
          <p:cNvSpPr>
            <a:spLocks noGrp="1"/>
          </p:cNvSpPr>
          <p:nvPr>
            <p:ph type="title"/>
          </p:nvPr>
        </p:nvSpPr>
        <p:spPr/>
        <p:txBody>
          <a:bodyPr/>
          <a:lstStyle/>
          <a:p>
            <a:r>
              <a:rPr lang="en-US" dirty="0"/>
              <a:t>Use software prefetch instructions for linked data…</a:t>
            </a:r>
          </a:p>
        </p:txBody>
      </p:sp>
      <p:sp>
        <p:nvSpPr>
          <p:cNvPr id="5" name="Content Placeholder 4">
            <a:extLst>
              <a:ext uri="{FF2B5EF4-FFF2-40B4-BE49-F238E27FC236}">
                <a16:creationId xmlns:a16="http://schemas.microsoft.com/office/drawing/2014/main" id="{92AAC408-3115-4CF2-8E2C-A70EAC8711DA}"/>
              </a:ext>
            </a:extLst>
          </p:cNvPr>
          <p:cNvSpPr>
            <a:spLocks noGrp="1"/>
          </p:cNvSpPr>
          <p:nvPr>
            <p:ph sz="quarter" idx="12"/>
          </p:nvPr>
        </p:nvSpPr>
        <p:spPr>
          <a:xfrm>
            <a:off x="584200" y="1435100"/>
            <a:ext cx="5211763" cy="4506913"/>
          </a:xfrm>
          <a:solidFill>
            <a:srgbClr val="1E1E1E"/>
          </a:solidFill>
        </p:spPr>
        <p:txBody>
          <a:bodyPr lIns="91440" rIns="0"/>
          <a:lstStyle/>
          <a:p>
            <a:pPr marL="0" indent="0">
              <a:spcBef>
                <a:spcPts val="200"/>
              </a:spcBef>
              <a:buNone/>
            </a:pPr>
            <a:r>
              <a:rPr lang="en-US" sz="1100" dirty="0">
                <a:solidFill>
                  <a:srgbClr val="6A9955"/>
                </a:solidFill>
                <a:latin typeface="Arial Narrow" panose="020B0606020202030204" pitchFamily="34" charset="0"/>
              </a:rPr>
              <a:t>// Copyright (c) 2019 NVIDIA Corporation. All rights reserved</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6A9955"/>
                </a:solidFill>
                <a:latin typeface="Arial Narrow" panose="020B0606020202030204" pitchFamily="34" charset="0"/>
              </a:rPr>
              <a:t>// ConvexRenderer.cpp from https://github.com/NVIDIAGameWorks/PhysX/tree/4.1/physx</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569CD6"/>
                </a:solidFill>
                <a:latin typeface="Arial Narrow" panose="020B0606020202030204" pitchFamily="34" charset="0"/>
              </a:rPr>
              <a:t>void</a:t>
            </a:r>
            <a:r>
              <a:rPr lang="en-US" sz="1100" dirty="0">
                <a:solidFill>
                  <a:srgbClr val="D4D4D4"/>
                </a:solidFill>
                <a:latin typeface="Arial Narrow" panose="020B0606020202030204" pitchFamily="34" charset="0"/>
              </a:rPr>
              <a:t> </a:t>
            </a:r>
            <a:r>
              <a:rPr lang="en-US" sz="1100" dirty="0" err="1">
                <a:solidFill>
                  <a:srgbClr val="DCDCAA"/>
                </a:solidFill>
                <a:latin typeface="Arial Narrow" panose="020B0606020202030204" pitchFamily="34" charset="0"/>
              </a:rPr>
              <a:t>ConvexRenderer</a:t>
            </a:r>
            <a:r>
              <a:rPr lang="en-US" sz="1100" dirty="0">
                <a:solidFill>
                  <a:srgbClr val="DCDCAA"/>
                </a:solidFill>
                <a:latin typeface="Arial Narrow" panose="020B0606020202030204" pitchFamily="34" charset="0"/>
              </a:rPr>
              <a:t>::</a:t>
            </a:r>
            <a:r>
              <a:rPr lang="en-US" sz="1100" dirty="0" err="1">
                <a:solidFill>
                  <a:srgbClr val="DCDCAA"/>
                </a:solidFill>
                <a:latin typeface="Arial Narrow" panose="020B0606020202030204" pitchFamily="34" charset="0"/>
              </a:rPr>
              <a:t>updateTransformations</a:t>
            </a:r>
            <a:r>
              <a:rPr lang="en-US" sz="1100" dirty="0">
                <a:solidFill>
                  <a:srgbClr val="D4D4D4"/>
                </a:solidFill>
                <a:latin typeface="Arial Narrow" panose="020B0606020202030204" pitchFamily="34" charset="0"/>
              </a:rPr>
              <a:t>() </a:t>
            </a:r>
          </a:p>
          <a:p>
            <a:pPr marL="0" indent="0">
              <a:spcBef>
                <a:spcPts val="200"/>
              </a:spcBef>
              <a:buNone/>
            </a:pPr>
            <a:r>
              <a:rPr lang="en-US" sz="1100" dirty="0">
                <a:solidFill>
                  <a:srgbClr val="D4D4D4"/>
                </a:solidFill>
                <a:latin typeface="Arial Narrow" panose="020B0606020202030204" pitchFamily="34" charset="0"/>
              </a:rPr>
              <a:t>{</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C586C0"/>
                </a:solidFill>
                <a:latin typeface="Arial Narrow" panose="020B0606020202030204" pitchFamily="34" charset="0"/>
              </a:rPr>
              <a:t>for</a:t>
            </a: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i</a:t>
            </a:r>
            <a:r>
              <a:rPr lang="en-US" sz="1100" dirty="0">
                <a:solidFill>
                  <a:srgbClr val="D4D4D4"/>
                </a:solidFill>
                <a:latin typeface="Arial Narrow" panose="020B0606020202030204" pitchFamily="34" charset="0"/>
              </a:rPr>
              <a:t> =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i</a:t>
            </a:r>
            <a:r>
              <a:rPr lang="en-US" sz="1100" dirty="0">
                <a:solidFill>
                  <a:srgbClr val="D4D4D4"/>
                </a:solidFill>
                <a:latin typeface="Arial Narrow" panose="020B0606020202030204" pitchFamily="34" charset="0"/>
              </a:rPr>
              <a:t> &lt;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a:t>
            </a:r>
            <a:r>
              <a:rPr lang="en-US" sz="1100" dirty="0" err="1">
                <a:solidFill>
                  <a:srgbClr val="9CDCFE"/>
                </a:solidFill>
                <a:latin typeface="Arial Narrow" panose="020B0606020202030204" pitchFamily="34" charset="0"/>
              </a:rPr>
              <a:t>mGroups</a:t>
            </a:r>
            <a:r>
              <a:rPr lang="en-US" sz="1100" dirty="0" err="1">
                <a:solidFill>
                  <a:srgbClr val="D4D4D4"/>
                </a:solidFill>
                <a:latin typeface="Arial Narrow" panose="020B0606020202030204" pitchFamily="34" charset="0"/>
              </a:rPr>
              <a:t>.</a:t>
            </a:r>
            <a:r>
              <a:rPr lang="en-US" sz="1100" dirty="0" err="1">
                <a:solidFill>
                  <a:srgbClr val="DCDCAA"/>
                </a:solidFill>
                <a:latin typeface="Arial Narrow" panose="020B0606020202030204" pitchFamily="34" charset="0"/>
              </a:rPr>
              <a:t>size</a:t>
            </a: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i</a:t>
            </a:r>
            <a:r>
              <a:rPr lang="en-US" sz="1100" dirty="0">
                <a:solidFill>
                  <a:srgbClr val="D4D4D4"/>
                </a:solidFill>
                <a:latin typeface="Arial Narrow" panose="020B0606020202030204" pitchFamily="34" charset="0"/>
              </a:rPr>
              <a:t>++) {</a:t>
            </a:r>
          </a:p>
          <a:p>
            <a:pPr marL="0" indent="0">
              <a:spcBef>
                <a:spcPts val="200"/>
              </a:spcBef>
              <a:buNone/>
            </a:pPr>
            <a:r>
              <a:rPr lang="en-US" sz="1100" dirty="0">
                <a:solidFill>
                  <a:srgbClr val="D4D4D4"/>
                </a:solidFill>
                <a:latin typeface="Arial Narrow" panose="020B0606020202030204" pitchFamily="34" charset="0"/>
              </a:rPr>
              <a:t>    </a:t>
            </a:r>
            <a:r>
              <a:rPr lang="en-US" sz="1100" dirty="0" err="1">
                <a:solidFill>
                  <a:srgbClr val="D4D4D4"/>
                </a:solidFill>
                <a:latin typeface="Arial Narrow" panose="020B0606020202030204" pitchFamily="34" charset="0"/>
              </a:rPr>
              <a:t>ConvexGroup</a:t>
            </a:r>
            <a:r>
              <a:rPr lang="en-US" sz="1100" dirty="0">
                <a:solidFill>
                  <a:srgbClr val="D4D4D4"/>
                </a:solidFill>
                <a:latin typeface="Arial Narrow" panose="020B0606020202030204" pitchFamily="34" charset="0"/>
              </a:rPr>
              <a:t> *g = </a:t>
            </a:r>
            <a:r>
              <a:rPr lang="en-US" sz="1100" dirty="0" err="1">
                <a:solidFill>
                  <a:srgbClr val="9CDCFE"/>
                </a:solidFill>
                <a:latin typeface="Arial Narrow" panose="020B0606020202030204" pitchFamily="34" charset="0"/>
              </a:rPr>
              <a:t>mGroups</a:t>
            </a:r>
            <a:r>
              <a:rPr lang="en-US" sz="1100" dirty="0">
                <a:solidFill>
                  <a:srgbClr val="D4D4D4"/>
                </a:solidFill>
                <a:latin typeface="Arial Narrow" panose="020B0606020202030204" pitchFamily="34" charset="0"/>
              </a:rPr>
              <a:t>[</a:t>
            </a:r>
            <a:r>
              <a:rPr lang="en-US" sz="1100" dirty="0" err="1">
                <a:solidFill>
                  <a:srgbClr val="9CDCFE"/>
                </a:solidFill>
                <a:latin typeface="Arial Narrow" panose="020B0606020202030204" pitchFamily="34" charset="0"/>
              </a:rPr>
              <a:t>i</a:t>
            </a:r>
            <a:r>
              <a:rPr lang="en-US" sz="1100" dirty="0">
                <a:solidFill>
                  <a:srgbClr val="D4D4D4"/>
                </a:solidFill>
                <a:latin typeface="Arial Narrow" panose="020B0606020202030204" pitchFamily="34" charset="0"/>
              </a:rPr>
              <a:t>];</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C586C0"/>
                </a:solidFill>
                <a:latin typeface="Arial Narrow" panose="020B0606020202030204" pitchFamily="34" charset="0"/>
              </a:rPr>
              <a:t>if</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texCoords</a:t>
            </a:r>
            <a:r>
              <a:rPr lang="en-US" sz="1100" dirty="0" err="1">
                <a:solidFill>
                  <a:srgbClr val="D4D4D4"/>
                </a:solidFill>
                <a:latin typeface="Arial Narrow" panose="020B0606020202030204" pitchFamily="34" charset="0"/>
              </a:rPr>
              <a:t>.</a:t>
            </a:r>
            <a:r>
              <a:rPr lang="en-US" sz="1100" dirty="0" err="1">
                <a:solidFill>
                  <a:srgbClr val="DCDCAA"/>
                </a:solidFill>
                <a:latin typeface="Arial Narrow" panose="020B0606020202030204" pitchFamily="34" charset="0"/>
              </a:rPr>
              <a:t>empty</a:t>
            </a:r>
            <a:r>
              <a:rPr lang="en-US" sz="1100" dirty="0">
                <a:solidFill>
                  <a:srgbClr val="D4D4D4"/>
                </a:solidFill>
                <a:latin typeface="Arial Narrow" panose="020B0606020202030204" pitchFamily="34" charset="0"/>
              </a:rPr>
              <a:t>())</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C586C0"/>
                </a:solidFill>
                <a:latin typeface="Arial Narrow" panose="020B0606020202030204" pitchFamily="34" charset="0"/>
              </a:rPr>
              <a:t>continue</a:t>
            </a:r>
            <a:r>
              <a:rPr lang="en-US" sz="1100" dirty="0">
                <a:solidFill>
                  <a:srgbClr val="D4D4D4"/>
                </a:solidFill>
                <a:latin typeface="Arial Narrow" panose="020B0606020202030204" pitchFamily="34" charset="0"/>
              </a:rPr>
              <a:t>;</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float</a:t>
            </a: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tt</a:t>
            </a:r>
            <a:r>
              <a:rPr lang="en-US" sz="1100" dirty="0">
                <a:solidFill>
                  <a:srgbClr val="D4D4D4"/>
                </a:solidFill>
                <a:latin typeface="Arial Narrow" panose="020B0606020202030204" pitchFamily="34" charset="0"/>
              </a:rPr>
              <a:t> = &amp;</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texCoords</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C586C0"/>
                </a:solidFill>
                <a:latin typeface="Arial Narrow" panose="020B0606020202030204" pitchFamily="34" charset="0"/>
              </a:rPr>
              <a:t>for</a:t>
            </a: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j</a:t>
            </a:r>
            <a:r>
              <a:rPr lang="en-US" sz="1100" dirty="0">
                <a:solidFill>
                  <a:srgbClr val="D4D4D4"/>
                </a:solidFill>
                <a:latin typeface="Arial Narrow" panose="020B0606020202030204" pitchFamily="34" charset="0"/>
              </a:rPr>
              <a:t> =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j</a:t>
            </a:r>
            <a:r>
              <a:rPr lang="en-US" sz="1100" dirty="0">
                <a:solidFill>
                  <a:srgbClr val="D4D4D4"/>
                </a:solidFill>
                <a:latin typeface="Arial Narrow" panose="020B0606020202030204" pitchFamily="34" charset="0"/>
              </a:rPr>
              <a:t> &lt;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err="1">
                <a:solidFill>
                  <a:srgbClr val="D4D4D4"/>
                </a:solidFill>
                <a:latin typeface="Arial Narrow" panose="020B0606020202030204" pitchFamily="34" charset="0"/>
              </a:rPr>
              <a:t>.</a:t>
            </a:r>
            <a:r>
              <a:rPr lang="en-US" sz="1100" dirty="0" err="1">
                <a:solidFill>
                  <a:srgbClr val="DCDCAA"/>
                </a:solidFill>
                <a:latin typeface="Arial Narrow" panose="020B0606020202030204" pitchFamily="34" charset="0"/>
              </a:rPr>
              <a:t>size</a:t>
            </a: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j</a:t>
            </a:r>
            <a:r>
              <a:rPr lang="en-US" sz="1100" dirty="0" err="1">
                <a:solidFill>
                  <a:srgbClr val="D4D4D4"/>
                </a:solidFill>
                <a:latin typeface="Arial Narrow" panose="020B0606020202030204" pitchFamily="34" charset="0"/>
              </a:rPr>
              <a:t>++</a:t>
            </a:r>
            <a:r>
              <a:rPr lang="en-US" sz="1100" dirty="0">
                <a:solidFill>
                  <a:srgbClr val="D4D4D4"/>
                </a:solidFill>
                <a:latin typeface="Arial Narrow" panose="020B0606020202030204" pitchFamily="34" charset="0"/>
              </a:rPr>
              <a:t>) {</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const</a:t>
            </a:r>
            <a:r>
              <a:rPr lang="en-US" sz="1100" dirty="0">
                <a:solidFill>
                  <a:srgbClr val="D4D4D4"/>
                </a:solidFill>
                <a:latin typeface="Arial Narrow" panose="020B0606020202030204" pitchFamily="34" charset="0"/>
              </a:rPr>
              <a:t> Convex* </a:t>
            </a:r>
            <a:r>
              <a:rPr lang="en-US" sz="1100" dirty="0">
                <a:solidFill>
                  <a:srgbClr val="9CDCFE"/>
                </a:solidFill>
                <a:latin typeface="Arial Narrow" panose="020B0606020202030204" pitchFamily="34" charset="0"/>
              </a:rPr>
              <a:t>c</a:t>
            </a:r>
            <a:r>
              <a:rPr lang="en-US" sz="1100" dirty="0">
                <a:solidFill>
                  <a:srgbClr val="D4D4D4"/>
                </a:solidFill>
                <a:latin typeface="Arial Narrow" panose="020B0606020202030204" pitchFamily="34" charset="0"/>
              </a:rPr>
              <a:t> = </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j</a:t>
            </a:r>
            <a:r>
              <a:rPr lang="en-US" sz="1100" dirty="0">
                <a:solidFill>
                  <a:srgbClr val="D4D4D4"/>
                </a:solidFill>
                <a:latin typeface="Arial Narrow" panose="020B0606020202030204" pitchFamily="34" charset="0"/>
              </a:rPr>
              <a:t>];</a:t>
            </a:r>
          </a:p>
          <a:p>
            <a:pPr marL="0" indent="0">
              <a:spcBef>
                <a:spcPts val="200"/>
              </a:spcBef>
              <a:buNone/>
            </a:pPr>
            <a:r>
              <a:rPr lang="en-US" sz="1100" dirty="0">
                <a:solidFill>
                  <a:srgbClr val="C586C0"/>
                </a:solidFill>
                <a:latin typeface="Arial Narrow" panose="020B0606020202030204" pitchFamily="34" charset="0"/>
              </a:rPr>
              <a:t>#if</a:t>
            </a:r>
            <a:r>
              <a:rPr lang="en-US" sz="1100" dirty="0">
                <a:solidFill>
                  <a:srgbClr val="569CD6"/>
                </a:solidFill>
                <a:latin typeface="Arial Narrow" panose="020B0606020202030204" pitchFamily="34" charset="0"/>
              </a:rPr>
              <a:t> </a:t>
            </a:r>
            <a:r>
              <a:rPr lang="en-US" sz="1100" dirty="0">
                <a:solidFill>
                  <a:srgbClr val="C586C0"/>
                </a:solidFill>
                <a:latin typeface="Arial Narrow" panose="020B0606020202030204" pitchFamily="34" charset="0"/>
              </a:rPr>
              <a:t>defined</a:t>
            </a:r>
            <a:r>
              <a:rPr lang="en-US" sz="1100" dirty="0">
                <a:solidFill>
                  <a:srgbClr val="569CD6"/>
                </a:solidFill>
                <a:latin typeface="Arial Narrow" panose="020B0606020202030204" pitchFamily="34" charset="0"/>
              </a:rPr>
              <a:t>(APPLY_OPTIMIZATION)</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distance = </a:t>
            </a:r>
            <a:r>
              <a:rPr lang="en-US" sz="1100" dirty="0">
                <a:solidFill>
                  <a:srgbClr val="B5CEA8"/>
                </a:solidFill>
                <a:latin typeface="Arial Narrow" panose="020B0606020202030204" pitchFamily="34" charset="0"/>
              </a:rPr>
              <a:t>4</a:t>
            </a:r>
            <a:r>
              <a:rPr lang="en-US" sz="1100" dirty="0">
                <a:solidFill>
                  <a:srgbClr val="D4D4D4"/>
                </a:solidFill>
                <a:latin typeface="Arial Narrow" panose="020B0606020202030204" pitchFamily="34" charset="0"/>
              </a:rPr>
              <a:t>;</a:t>
            </a:r>
            <a:r>
              <a:rPr lang="en-US" sz="1100" dirty="0">
                <a:solidFill>
                  <a:srgbClr val="6A9955"/>
                </a:solidFill>
                <a:latin typeface="Arial Narrow" panose="020B0606020202030204" pitchFamily="34" charset="0"/>
              </a:rPr>
              <a:t> // TODO find ideal number</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err="1">
                <a:solidFill>
                  <a:srgbClr val="569CD6"/>
                </a:solidFill>
                <a:latin typeface="Arial Narrow" panose="020B0606020202030204" pitchFamily="34" charset="0"/>
              </a:rPr>
              <a:t>size_t</a:t>
            </a:r>
            <a:r>
              <a:rPr lang="en-US" sz="1100" dirty="0">
                <a:solidFill>
                  <a:srgbClr val="D4D4D4"/>
                </a:solidFill>
                <a:latin typeface="Arial Narrow" panose="020B0606020202030204" pitchFamily="34" charset="0"/>
              </a:rPr>
              <a:t> future = (j + distance) % </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err="1">
                <a:solidFill>
                  <a:srgbClr val="D4D4D4"/>
                </a:solidFill>
                <a:latin typeface="Arial Narrow" panose="020B0606020202030204" pitchFamily="34" charset="0"/>
              </a:rPr>
              <a:t>.</a:t>
            </a:r>
            <a:r>
              <a:rPr lang="en-US" sz="1100" dirty="0" err="1">
                <a:solidFill>
                  <a:srgbClr val="DCDCAA"/>
                </a:solidFill>
                <a:latin typeface="Arial Narrow" panose="020B0606020202030204" pitchFamily="34" charset="0"/>
              </a:rPr>
              <a:t>size</a:t>
            </a:r>
            <a:r>
              <a:rPr lang="en-US" sz="1100" dirty="0">
                <a:solidFill>
                  <a:srgbClr val="D4D4D4"/>
                </a:solidFill>
                <a:latin typeface="Arial Narrow" panose="020B0606020202030204" pitchFamily="34" charset="0"/>
              </a:rPr>
              <a:t>();             </a:t>
            </a: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0x0F8</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 </a:t>
            </a:r>
            <a:r>
              <a:rPr lang="en-US" sz="1100" dirty="0" err="1">
                <a:solidFill>
                  <a:srgbClr val="6A9955"/>
                </a:solidFill>
                <a:latin typeface="Arial Narrow" panose="020B0606020202030204" pitchFamily="34" charset="0"/>
              </a:rPr>
              <a:t>mPxActor</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0x100</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 </a:t>
            </a:r>
            <a:r>
              <a:rPr lang="en-US" sz="1100" dirty="0" err="1">
                <a:solidFill>
                  <a:srgbClr val="6A9955"/>
                </a:solidFill>
                <a:latin typeface="Arial Narrow" panose="020B0606020202030204" pitchFamily="34" charset="0"/>
              </a:rPr>
              <a:t>mLocalPose</a:t>
            </a:r>
            <a:r>
              <a:rPr lang="en-US" sz="1100" dirty="0">
                <a:solidFill>
                  <a:srgbClr val="6A9955"/>
                </a:solidFill>
                <a:latin typeface="Arial Narrow" panose="020B0606020202030204" pitchFamily="34" charset="0"/>
              </a:rPr>
              <a:t> </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0x148</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 </a:t>
            </a:r>
            <a:r>
              <a:rPr lang="en-US" sz="1100" dirty="0" err="1">
                <a:solidFill>
                  <a:srgbClr val="6A9955"/>
                </a:solidFill>
                <a:latin typeface="Arial Narrow" panose="020B0606020202030204" pitchFamily="34" charset="0"/>
              </a:rPr>
              <a:t>mMaterialOffset.x</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0x14C</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 </a:t>
            </a:r>
            <a:r>
              <a:rPr lang="en-US" sz="1100" dirty="0" err="1">
                <a:solidFill>
                  <a:srgbClr val="6A9955"/>
                </a:solidFill>
                <a:latin typeface="Arial Narrow" panose="020B0606020202030204" pitchFamily="34" charset="0"/>
              </a:rPr>
              <a:t>mMaterialOffset.y</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0x150</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 </a:t>
            </a:r>
            <a:r>
              <a:rPr lang="en-US" sz="1100" dirty="0" err="1">
                <a:solidFill>
                  <a:srgbClr val="6A9955"/>
                </a:solidFill>
                <a:latin typeface="Arial Narrow" panose="020B0606020202030204" pitchFamily="34" charset="0"/>
              </a:rPr>
              <a:t>mMaterialOffset.z</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0x164</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a:t>
            </a:r>
            <a:r>
              <a:rPr lang="en-US" sz="1100" dirty="0" err="1">
                <a:solidFill>
                  <a:srgbClr val="6A9955"/>
                </a:solidFill>
                <a:latin typeface="Arial Narrow" panose="020B0606020202030204" pitchFamily="34" charset="0"/>
              </a:rPr>
              <a:t>mSurfaceMaterialId</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_</a:t>
            </a:r>
            <a:r>
              <a:rPr lang="en-US" sz="1100" dirty="0" err="1">
                <a:solidFill>
                  <a:srgbClr val="DCDCAA"/>
                </a:solidFill>
                <a:latin typeface="Arial Narrow" panose="020B0606020202030204" pitchFamily="34" charset="0"/>
              </a:rPr>
              <a:t>mm_prefetch</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0x160</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char</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convexes</a:t>
            </a:r>
            <a:r>
              <a:rPr lang="en-US" sz="1100" dirty="0">
                <a:solidFill>
                  <a:srgbClr val="D4D4D4"/>
                </a:solidFill>
                <a:latin typeface="Arial Narrow" panose="020B0606020202030204" pitchFamily="34" charset="0"/>
              </a:rPr>
              <a:t>[future]), _MM_HINT_NTA);</a:t>
            </a:r>
            <a:r>
              <a:rPr lang="en-US" sz="1100" dirty="0">
                <a:solidFill>
                  <a:srgbClr val="6A9955"/>
                </a:solidFill>
                <a:latin typeface="Arial Narrow" panose="020B0606020202030204" pitchFamily="34" charset="0"/>
              </a:rPr>
              <a:t> // </a:t>
            </a:r>
            <a:r>
              <a:rPr lang="en-US" sz="1100" dirty="0" err="1">
                <a:solidFill>
                  <a:srgbClr val="6A9955"/>
                </a:solidFill>
                <a:latin typeface="Arial Narrow" panose="020B0606020202030204" pitchFamily="34" charset="0"/>
              </a:rPr>
              <a:t>mMaterialId</a:t>
            </a:r>
            <a:r>
              <a:rPr lang="en-US" sz="1100" dirty="0">
                <a:solidFill>
                  <a:srgbClr val="6A9955"/>
                </a:solidFill>
                <a:latin typeface="Arial Narrow" panose="020B0606020202030204" pitchFamily="34" charset="0"/>
              </a:rPr>
              <a:t>       </a:t>
            </a:r>
            <a:endParaRPr lang="en-US" sz="1100" dirty="0">
              <a:solidFill>
                <a:srgbClr val="D4D4D4"/>
              </a:solidFill>
              <a:latin typeface="Arial Narrow" panose="020B0606020202030204" pitchFamily="34" charset="0"/>
            </a:endParaRPr>
          </a:p>
          <a:p>
            <a:pPr marL="0" indent="0">
              <a:spcBef>
                <a:spcPts val="200"/>
              </a:spcBef>
              <a:buNone/>
            </a:pPr>
            <a:r>
              <a:rPr lang="en-US" sz="1100" dirty="0">
                <a:solidFill>
                  <a:srgbClr val="C586C0"/>
                </a:solidFill>
                <a:latin typeface="Arial Narrow" panose="020B0606020202030204" pitchFamily="34" charset="0"/>
              </a:rPr>
              <a:t>#endif</a:t>
            </a:r>
            <a:endParaRPr lang="en-US" sz="1100" dirty="0">
              <a:solidFill>
                <a:srgbClr val="231E1F">
                  <a:lumMod val="75000"/>
                  <a:lumOff val="25000"/>
                </a:srgbClr>
              </a:solidFill>
              <a:latin typeface="Arial Narrow" panose="020B0606020202030204" pitchFamily="34" charset="0"/>
            </a:endParaRPr>
          </a:p>
        </p:txBody>
      </p:sp>
      <p:sp>
        <p:nvSpPr>
          <p:cNvPr id="6" name="Content Placeholder 5">
            <a:extLst>
              <a:ext uri="{FF2B5EF4-FFF2-40B4-BE49-F238E27FC236}">
                <a16:creationId xmlns:a16="http://schemas.microsoft.com/office/drawing/2014/main" id="{6F8D5127-7B4C-4AE3-B6BA-78BE10A8B025}"/>
              </a:ext>
            </a:extLst>
          </p:cNvPr>
          <p:cNvSpPr>
            <a:spLocks noGrp="1"/>
          </p:cNvSpPr>
          <p:nvPr>
            <p:ph sz="quarter" idx="13"/>
          </p:nvPr>
        </p:nvSpPr>
        <p:spPr>
          <a:xfrm>
            <a:off x="6389688" y="1435099"/>
            <a:ext cx="5219700" cy="4474373"/>
          </a:xfrm>
          <a:solidFill>
            <a:srgbClr val="1E1E1E"/>
          </a:solidFill>
        </p:spPr>
        <p:txBody>
          <a:bodyPr lIns="91440" rIns="91440"/>
          <a:lstStyle/>
          <a:p>
            <a:pPr marL="0" indent="0">
              <a:buNone/>
            </a:pPr>
            <a:r>
              <a:rPr lang="en-US" sz="1100" dirty="0">
                <a:solidFill>
                  <a:srgbClr val="D4D4D4"/>
                </a:solidFill>
                <a:latin typeface="Arial Narrow" panose="020B0606020202030204" pitchFamily="34" charset="0"/>
              </a:rPr>
              <a:t>PxMat44 </a:t>
            </a:r>
            <a:r>
              <a:rPr lang="en-US" sz="1100" dirty="0">
                <a:solidFill>
                  <a:srgbClr val="9CDCFE"/>
                </a:solidFill>
                <a:latin typeface="Arial Narrow" panose="020B0606020202030204" pitchFamily="34" charset="0"/>
              </a:rPr>
              <a:t>pose</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c</a:t>
            </a:r>
            <a:r>
              <a:rPr lang="en-US" sz="1100" dirty="0">
                <a:solidFill>
                  <a:srgbClr val="D4D4D4"/>
                </a:solidFill>
                <a:latin typeface="Arial Narrow" panose="020B0606020202030204" pitchFamily="34" charset="0"/>
              </a:rPr>
              <a:t>-&gt;</a:t>
            </a:r>
            <a:r>
              <a:rPr lang="en-US" sz="1100" dirty="0" err="1">
                <a:solidFill>
                  <a:srgbClr val="DCDCAA"/>
                </a:solidFill>
                <a:latin typeface="Arial Narrow" panose="020B0606020202030204" pitchFamily="34" charset="0"/>
              </a:rPr>
              <a:t>getGlobalPose</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float</a:t>
            </a: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mp</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float</a:t>
            </a:r>
            <a:r>
              <a:rPr lang="en-US" sz="1100" dirty="0">
                <a:solidFill>
                  <a:srgbClr val="D4D4D4"/>
                </a:solidFill>
                <a:latin typeface="Arial Narrow" panose="020B0606020202030204" pitchFamily="34" charset="0"/>
              </a:rPr>
              <a:t>*)</a:t>
            </a:r>
            <a:r>
              <a:rPr lang="en-US" sz="1100" dirty="0" err="1">
                <a:solidFill>
                  <a:srgbClr val="9CDCFE"/>
                </a:solidFill>
                <a:latin typeface="Arial Narrow" panose="020B0606020202030204" pitchFamily="34" charset="0"/>
              </a:rPr>
              <a:t>pose</a:t>
            </a:r>
            <a:r>
              <a:rPr lang="en-US" sz="1100" dirty="0" err="1">
                <a:solidFill>
                  <a:srgbClr val="D4D4D4"/>
                </a:solidFill>
                <a:latin typeface="Arial Narrow" panose="020B0606020202030204" pitchFamily="34" charset="0"/>
              </a:rPr>
              <a:t>.</a:t>
            </a:r>
            <a:r>
              <a:rPr lang="en-US" sz="1100" dirty="0" err="1">
                <a:solidFill>
                  <a:srgbClr val="DCDCAA"/>
                </a:solidFill>
                <a:latin typeface="Arial Narrow" panose="020B0606020202030204" pitchFamily="34" charset="0"/>
              </a:rPr>
              <a:t>front</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float</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ta</a:t>
            </a:r>
            <a:r>
              <a:rPr lang="en-US" sz="1100" dirty="0">
                <a:solidFill>
                  <a:srgbClr val="D4D4D4"/>
                </a:solidFill>
                <a:latin typeface="Arial Narrow" panose="020B0606020202030204" pitchFamily="34" charset="0"/>
              </a:rPr>
              <a:t> = </a:t>
            </a:r>
            <a:r>
              <a:rPr lang="en-US" sz="1100" dirty="0" err="1">
                <a:solidFill>
                  <a:srgbClr val="9CDCFE"/>
                </a:solidFill>
                <a:latin typeface="Arial Narrow" panose="020B0606020202030204" pitchFamily="34" charset="0"/>
              </a:rPr>
              <a:t>tt</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C586C0"/>
                </a:solidFill>
                <a:latin typeface="Arial Narrow" panose="020B0606020202030204" pitchFamily="34" charset="0"/>
              </a:rPr>
              <a:t>for</a:t>
            </a: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k</a:t>
            </a:r>
            <a:r>
              <a:rPr lang="en-US" sz="1100" dirty="0">
                <a:solidFill>
                  <a:srgbClr val="D4D4D4"/>
                </a:solidFill>
                <a:latin typeface="Arial Narrow" panose="020B0606020202030204" pitchFamily="34" charset="0"/>
              </a:rPr>
              <a:t> =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k</a:t>
            </a:r>
            <a:r>
              <a:rPr lang="en-US" sz="1100" dirty="0">
                <a:solidFill>
                  <a:srgbClr val="D4D4D4"/>
                </a:solidFill>
                <a:latin typeface="Arial Narrow" panose="020B0606020202030204" pitchFamily="34" charset="0"/>
              </a:rPr>
              <a:t> &lt; </a:t>
            </a:r>
            <a:r>
              <a:rPr lang="en-US" sz="1100" dirty="0">
                <a:solidFill>
                  <a:srgbClr val="B5CEA8"/>
                </a:solidFill>
                <a:latin typeface="Arial Narrow" panose="020B0606020202030204" pitchFamily="34" charset="0"/>
              </a:rPr>
              <a:t>16</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k</a:t>
            </a:r>
            <a:r>
              <a:rPr lang="en-US" sz="1100" dirty="0">
                <a:solidFill>
                  <a:srgbClr val="D4D4D4"/>
                </a:solidFill>
                <a:latin typeface="Arial Narrow" panose="020B0606020202030204" pitchFamily="34" charset="0"/>
              </a:rPr>
              <a:t>++) {</a:t>
            </a:r>
          </a:p>
          <a:p>
            <a:pPr marL="0" indent="0">
              <a:buNone/>
            </a:pPr>
            <a:r>
              <a:rPr lang="en-US" sz="1100" dirty="0">
                <a:solidFill>
                  <a:srgbClr val="D4D4D4"/>
                </a:solidFill>
                <a:latin typeface="Arial Narrow" panose="020B0606020202030204" pitchFamily="34" charset="0"/>
              </a:rPr>
              <a:t>        *(</a:t>
            </a:r>
            <a:r>
              <a:rPr lang="en-US" sz="1100" dirty="0" err="1">
                <a:solidFill>
                  <a:srgbClr val="9CDCFE"/>
                </a:solidFill>
                <a:latin typeface="Arial Narrow" panose="020B0606020202030204" pitchFamily="34" charset="0"/>
              </a:rPr>
              <a:t>tt</a:t>
            </a:r>
            <a:r>
              <a:rPr lang="en-US" sz="1100" dirty="0">
                <a:solidFill>
                  <a:srgbClr val="D4D4D4"/>
                </a:solidFill>
                <a:latin typeface="Arial Narrow" panose="020B0606020202030204" pitchFamily="34" charset="0"/>
              </a:rPr>
              <a:t>++) = *(</a:t>
            </a:r>
            <a:r>
              <a:rPr lang="en-US" sz="1100" dirty="0" err="1">
                <a:solidFill>
                  <a:srgbClr val="9CDCFE"/>
                </a:solidFill>
                <a:latin typeface="Arial Narrow" panose="020B0606020202030204" pitchFamily="34" charset="0"/>
              </a:rPr>
              <a:t>mp</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p>
          <a:p>
            <a:pPr marL="0" indent="0">
              <a:buNone/>
            </a:pPr>
            <a:r>
              <a:rPr lang="en-US" sz="1100" dirty="0">
                <a:solidFill>
                  <a:srgbClr val="D4D4D4"/>
                </a:solidFill>
                <a:latin typeface="Arial Narrow" panose="020B0606020202030204" pitchFamily="34" charset="0"/>
              </a:rPr>
              <a:t>      PxVec3 </a:t>
            </a:r>
            <a:r>
              <a:rPr lang="en-US" sz="1100" dirty="0" err="1">
                <a:solidFill>
                  <a:srgbClr val="9CDCFE"/>
                </a:solidFill>
                <a:latin typeface="Arial Narrow" panose="020B0606020202030204" pitchFamily="34" charset="0"/>
              </a:rPr>
              <a:t>matOff</a:t>
            </a:r>
            <a:r>
              <a:rPr lang="en-US" sz="1100" dirty="0">
                <a:solidFill>
                  <a:srgbClr val="D4D4D4"/>
                </a:solidFill>
                <a:latin typeface="Arial Narrow" panose="020B0606020202030204" pitchFamily="34" charset="0"/>
              </a:rPr>
              <a:t> = </a:t>
            </a:r>
            <a:r>
              <a:rPr lang="en-US" sz="1100" dirty="0">
                <a:solidFill>
                  <a:srgbClr val="9CDCFE"/>
                </a:solidFill>
                <a:latin typeface="Arial Narrow" panose="020B0606020202030204" pitchFamily="34" charset="0"/>
              </a:rPr>
              <a:t>c</a:t>
            </a:r>
            <a:r>
              <a:rPr lang="en-US" sz="1100" dirty="0">
                <a:solidFill>
                  <a:srgbClr val="D4D4D4"/>
                </a:solidFill>
                <a:latin typeface="Arial Narrow" panose="020B0606020202030204" pitchFamily="34" charset="0"/>
              </a:rPr>
              <a:t>-&gt;</a:t>
            </a:r>
            <a:r>
              <a:rPr lang="en-US" sz="1100" dirty="0" err="1">
                <a:solidFill>
                  <a:srgbClr val="DCDCAA"/>
                </a:solidFill>
                <a:latin typeface="Arial Narrow" panose="020B0606020202030204" pitchFamily="34" charset="0"/>
              </a:rPr>
              <a:t>getMaterialOffset</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ta</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3</a:t>
            </a:r>
            <a:r>
              <a:rPr lang="en-US" sz="1100" dirty="0">
                <a:solidFill>
                  <a:srgbClr val="D4D4D4"/>
                </a:solidFill>
                <a:latin typeface="Arial Narrow" panose="020B0606020202030204" pitchFamily="34" charset="0"/>
              </a:rPr>
              <a:t>] = </a:t>
            </a:r>
            <a:r>
              <a:rPr lang="en-US" sz="1100" dirty="0" err="1">
                <a:solidFill>
                  <a:srgbClr val="9CDCFE"/>
                </a:solidFill>
                <a:latin typeface="Arial Narrow" panose="020B0606020202030204" pitchFamily="34" charset="0"/>
              </a:rPr>
              <a:t>matOff</a:t>
            </a:r>
            <a:r>
              <a:rPr lang="en-US" sz="1100" dirty="0" err="1">
                <a:solidFill>
                  <a:srgbClr val="D4D4D4"/>
                </a:solidFill>
                <a:latin typeface="Arial Narrow" panose="020B0606020202030204" pitchFamily="34" charset="0"/>
              </a:rPr>
              <a:t>.</a:t>
            </a:r>
            <a:r>
              <a:rPr lang="en-US" sz="1100" dirty="0" err="1">
                <a:solidFill>
                  <a:srgbClr val="9CDCFE"/>
                </a:solidFill>
                <a:latin typeface="Arial Narrow" panose="020B0606020202030204" pitchFamily="34" charset="0"/>
              </a:rPr>
              <a:t>x</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ta</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7</a:t>
            </a:r>
            <a:r>
              <a:rPr lang="en-US" sz="1100" dirty="0">
                <a:solidFill>
                  <a:srgbClr val="D4D4D4"/>
                </a:solidFill>
                <a:latin typeface="Arial Narrow" panose="020B0606020202030204" pitchFamily="34" charset="0"/>
              </a:rPr>
              <a:t>] = </a:t>
            </a:r>
            <a:r>
              <a:rPr lang="en-US" sz="1100" dirty="0" err="1">
                <a:solidFill>
                  <a:srgbClr val="9CDCFE"/>
                </a:solidFill>
                <a:latin typeface="Arial Narrow" panose="020B0606020202030204" pitchFamily="34" charset="0"/>
              </a:rPr>
              <a:t>matOff</a:t>
            </a:r>
            <a:r>
              <a:rPr lang="en-US" sz="1100" dirty="0" err="1">
                <a:solidFill>
                  <a:srgbClr val="D4D4D4"/>
                </a:solidFill>
                <a:latin typeface="Arial Narrow" panose="020B0606020202030204" pitchFamily="34" charset="0"/>
              </a:rPr>
              <a:t>.</a:t>
            </a:r>
            <a:r>
              <a:rPr lang="en-US" sz="1100" dirty="0" err="1">
                <a:solidFill>
                  <a:srgbClr val="9CDCFE"/>
                </a:solidFill>
                <a:latin typeface="Arial Narrow" panose="020B0606020202030204" pitchFamily="34" charset="0"/>
              </a:rPr>
              <a:t>y</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ta</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11</a:t>
            </a:r>
            <a:r>
              <a:rPr lang="en-US" sz="1100" dirty="0">
                <a:solidFill>
                  <a:srgbClr val="D4D4D4"/>
                </a:solidFill>
                <a:latin typeface="Arial Narrow" panose="020B0606020202030204" pitchFamily="34" charset="0"/>
              </a:rPr>
              <a:t>] = </a:t>
            </a:r>
            <a:r>
              <a:rPr lang="en-US" sz="1100" dirty="0" err="1">
                <a:solidFill>
                  <a:srgbClr val="9CDCFE"/>
                </a:solidFill>
                <a:latin typeface="Arial Narrow" panose="020B0606020202030204" pitchFamily="34" charset="0"/>
              </a:rPr>
              <a:t>matOff</a:t>
            </a:r>
            <a:r>
              <a:rPr lang="en-US" sz="1100" dirty="0" err="1">
                <a:solidFill>
                  <a:srgbClr val="D4D4D4"/>
                </a:solidFill>
                <a:latin typeface="Arial Narrow" panose="020B0606020202030204" pitchFamily="34" charset="0"/>
              </a:rPr>
              <a:t>.</a:t>
            </a:r>
            <a:r>
              <a:rPr lang="en-US" sz="1100" dirty="0" err="1">
                <a:solidFill>
                  <a:srgbClr val="9CDCFE"/>
                </a:solidFill>
                <a:latin typeface="Arial Narrow" panose="020B0606020202030204" pitchFamily="34" charset="0"/>
              </a:rPr>
              <a:t>z</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idFor2DTex</a:t>
            </a:r>
            <a:r>
              <a:rPr lang="en-US" sz="1100" dirty="0">
                <a:solidFill>
                  <a:srgbClr val="D4D4D4"/>
                </a:solidFill>
                <a:latin typeface="Arial Narrow" panose="020B0606020202030204" pitchFamily="34" charset="0"/>
              </a:rPr>
              <a:t> = </a:t>
            </a:r>
            <a:r>
              <a:rPr lang="en-US" sz="1100" dirty="0">
                <a:solidFill>
                  <a:srgbClr val="9CDCFE"/>
                </a:solidFill>
                <a:latin typeface="Arial Narrow" panose="020B0606020202030204" pitchFamily="34" charset="0"/>
              </a:rPr>
              <a:t>c</a:t>
            </a:r>
            <a:r>
              <a:rPr lang="en-US" sz="1100" dirty="0">
                <a:solidFill>
                  <a:srgbClr val="D4D4D4"/>
                </a:solidFill>
                <a:latin typeface="Arial Narrow" panose="020B0606020202030204" pitchFamily="34" charset="0"/>
              </a:rPr>
              <a:t>-&gt;</a:t>
            </a:r>
            <a:r>
              <a:rPr lang="en-US" sz="1100" dirty="0" err="1">
                <a:solidFill>
                  <a:srgbClr val="DCDCAA"/>
                </a:solidFill>
                <a:latin typeface="Arial Narrow" panose="020B0606020202030204" pitchFamily="34" charset="0"/>
              </a:rPr>
              <a:t>getSurfaceMaterialId</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idFor3DTex</a:t>
            </a:r>
            <a:r>
              <a:rPr lang="en-US" sz="1100" dirty="0">
                <a:solidFill>
                  <a:srgbClr val="D4D4D4"/>
                </a:solidFill>
                <a:latin typeface="Arial Narrow" panose="020B0606020202030204" pitchFamily="34" charset="0"/>
              </a:rPr>
              <a:t> = </a:t>
            </a:r>
            <a:r>
              <a:rPr lang="en-US" sz="1100" dirty="0">
                <a:solidFill>
                  <a:srgbClr val="9CDCFE"/>
                </a:solidFill>
                <a:latin typeface="Arial Narrow" panose="020B0606020202030204" pitchFamily="34" charset="0"/>
              </a:rPr>
              <a:t>c</a:t>
            </a:r>
            <a:r>
              <a:rPr lang="en-US" sz="1100" dirty="0">
                <a:solidFill>
                  <a:srgbClr val="D4D4D4"/>
                </a:solidFill>
                <a:latin typeface="Arial Narrow" panose="020B0606020202030204" pitchFamily="34" charset="0"/>
              </a:rPr>
              <a:t>-&gt;</a:t>
            </a:r>
            <a:r>
              <a:rPr lang="en-US" sz="1100" dirty="0" err="1">
                <a:solidFill>
                  <a:srgbClr val="DCDCAA"/>
                </a:solidFill>
                <a:latin typeface="Arial Narrow" panose="020B0606020202030204" pitchFamily="34" charset="0"/>
              </a:rPr>
              <a:t>getMaterialId</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const</a:t>
            </a:r>
            <a:r>
              <a:rPr lang="en-US" sz="1100" dirty="0">
                <a:solidFill>
                  <a:srgbClr val="D4D4D4"/>
                </a:solidFill>
                <a:latin typeface="Arial Narrow" panose="020B0606020202030204" pitchFamily="34" charset="0"/>
              </a:rPr>
              <a:t> </a:t>
            </a:r>
            <a:r>
              <a:rPr lang="en-US" sz="1100" dirty="0">
                <a:solidFill>
                  <a:srgbClr val="569CD6"/>
                </a:solidFill>
                <a:latin typeface="Arial Narrow" panose="020B0606020202030204" pitchFamily="34" charset="0"/>
              </a:rPr>
              <a:t>int</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MAX_3D_TEX</a:t>
            </a:r>
            <a:r>
              <a:rPr lang="en-US" sz="1100" dirty="0">
                <a:solidFill>
                  <a:srgbClr val="D4D4D4"/>
                </a:solidFill>
                <a:latin typeface="Arial Narrow" panose="020B0606020202030204" pitchFamily="34" charset="0"/>
              </a:rPr>
              <a:t> = </a:t>
            </a:r>
            <a:r>
              <a:rPr lang="en-US" sz="1100" dirty="0">
                <a:solidFill>
                  <a:srgbClr val="B5CEA8"/>
                </a:solidFill>
                <a:latin typeface="Arial Narrow" panose="020B0606020202030204" pitchFamily="34" charset="0"/>
              </a:rPr>
              <a:t>8</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ta</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15</a:t>
            </a:r>
            <a:r>
              <a:rPr lang="en-US" sz="1100" dirty="0">
                <a:solidFill>
                  <a:srgbClr val="D4D4D4"/>
                </a:solidFill>
                <a:latin typeface="Arial Narrow" panose="020B0606020202030204" pitchFamily="34" charset="0"/>
              </a:rPr>
              <a:t>] = (</a:t>
            </a:r>
            <a:r>
              <a:rPr lang="en-US" sz="1100" dirty="0">
                <a:solidFill>
                  <a:srgbClr val="569CD6"/>
                </a:solidFill>
                <a:latin typeface="Arial Narrow" panose="020B0606020202030204" pitchFamily="34" charset="0"/>
              </a:rPr>
              <a:t>float</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idFor2DTex</a:t>
            </a:r>
            <a:r>
              <a:rPr lang="en-US" sz="1100" dirty="0">
                <a:solidFill>
                  <a:srgbClr val="D4D4D4"/>
                </a:solidFill>
                <a:latin typeface="Arial Narrow" panose="020B0606020202030204" pitchFamily="34" charset="0"/>
              </a:rPr>
              <a:t>*</a:t>
            </a:r>
            <a:r>
              <a:rPr lang="en-US" sz="1100" dirty="0">
                <a:solidFill>
                  <a:srgbClr val="9CDCFE"/>
                </a:solidFill>
                <a:latin typeface="Arial Narrow" panose="020B0606020202030204" pitchFamily="34" charset="0"/>
              </a:rPr>
              <a:t>MAX_3D_TEX</a:t>
            </a:r>
            <a:r>
              <a:rPr lang="en-US" sz="1100" dirty="0">
                <a:solidFill>
                  <a:srgbClr val="D4D4D4"/>
                </a:solidFill>
                <a:latin typeface="Arial Narrow" panose="020B0606020202030204" pitchFamily="34" charset="0"/>
              </a:rPr>
              <a:t> + </a:t>
            </a:r>
            <a:r>
              <a:rPr lang="en-US" sz="1100" dirty="0">
                <a:solidFill>
                  <a:srgbClr val="9CDCFE"/>
                </a:solidFill>
                <a:latin typeface="Arial Narrow" panose="020B0606020202030204" pitchFamily="34" charset="0"/>
              </a:rPr>
              <a:t>idFor3DTex</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p>
          <a:p>
            <a:pPr marL="0" indent="0">
              <a:buNone/>
            </a:pPr>
            <a:r>
              <a:rPr lang="en-US" sz="1100" dirty="0">
                <a:solidFill>
                  <a:srgbClr val="D4D4D4"/>
                </a:solidFill>
                <a:latin typeface="Arial Narrow" panose="020B0606020202030204" pitchFamily="34" charset="0"/>
              </a:rPr>
              <a:t>    </a:t>
            </a:r>
            <a:r>
              <a:rPr lang="en-US" sz="1100" dirty="0" err="1">
                <a:solidFill>
                  <a:srgbClr val="DCDCAA"/>
                </a:solidFill>
                <a:latin typeface="Arial Narrow" panose="020B0606020202030204" pitchFamily="34" charset="0"/>
              </a:rPr>
              <a:t>glBindTexture</a:t>
            </a:r>
            <a:r>
              <a:rPr lang="en-US" sz="1100" dirty="0">
                <a:solidFill>
                  <a:srgbClr val="D4D4D4"/>
                </a:solidFill>
                <a:latin typeface="Arial Narrow" panose="020B0606020202030204" pitchFamily="34" charset="0"/>
              </a:rPr>
              <a:t>(GL_TEXTURE_2D, </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matTex</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a:solidFill>
                  <a:srgbClr val="DCDCAA"/>
                </a:solidFill>
                <a:latin typeface="Arial Narrow" panose="020B0606020202030204" pitchFamily="34" charset="0"/>
              </a:rPr>
              <a:t>glTexSubImage2D</a:t>
            </a:r>
            <a:r>
              <a:rPr lang="en-US" sz="1100" dirty="0">
                <a:solidFill>
                  <a:srgbClr val="D4D4D4"/>
                </a:solidFill>
                <a:latin typeface="Arial Narrow" panose="020B0606020202030204" pitchFamily="34" charset="0"/>
              </a:rPr>
              <a:t>(GL_TEXTURE_2D,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texSize</a:t>
            </a:r>
            <a:r>
              <a:rPr lang="en-US" sz="1100" dirty="0">
                <a:solidFill>
                  <a:srgbClr val="D4D4D4"/>
                </a:solidFill>
                <a:latin typeface="Arial Narrow" panose="020B0606020202030204" pitchFamily="34" charset="0"/>
              </a:rPr>
              <a:t>, </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texSize</a:t>
            </a:r>
            <a:r>
              <a:rPr lang="en-US" sz="1100" dirty="0">
                <a:solidFill>
                  <a:srgbClr val="D4D4D4"/>
                </a:solidFill>
                <a:latin typeface="Arial Narrow" panose="020B0606020202030204" pitchFamily="34" charset="0"/>
              </a:rPr>
              <a:t>, </a:t>
            </a:r>
          </a:p>
          <a:p>
            <a:pPr marL="0" indent="0">
              <a:buNone/>
            </a:pPr>
            <a:r>
              <a:rPr lang="en-US" sz="1100" dirty="0">
                <a:solidFill>
                  <a:srgbClr val="D4D4D4"/>
                </a:solidFill>
                <a:latin typeface="Arial Narrow" panose="020B0606020202030204" pitchFamily="34" charset="0"/>
              </a:rPr>
              <a:t>      GL_RGBA, GL_FLOAT, &amp;</a:t>
            </a:r>
            <a:r>
              <a:rPr lang="en-US" sz="1100" dirty="0">
                <a:solidFill>
                  <a:srgbClr val="9CDCFE"/>
                </a:solidFill>
                <a:latin typeface="Arial Narrow" panose="020B0606020202030204" pitchFamily="34" charset="0"/>
              </a:rPr>
              <a:t>g</a:t>
            </a:r>
            <a:r>
              <a:rPr lang="en-US" sz="1100" dirty="0">
                <a:solidFill>
                  <a:srgbClr val="D4D4D4"/>
                </a:solidFill>
                <a:latin typeface="Arial Narrow" panose="020B0606020202030204" pitchFamily="34" charset="0"/>
              </a:rPr>
              <a:t>-&gt;</a:t>
            </a:r>
            <a:r>
              <a:rPr lang="en-US" sz="1100" dirty="0" err="1">
                <a:solidFill>
                  <a:srgbClr val="9CDCFE"/>
                </a:solidFill>
                <a:latin typeface="Arial Narrow" panose="020B0606020202030204" pitchFamily="34" charset="0"/>
              </a:rPr>
              <a:t>texCoords</a:t>
            </a:r>
            <a:r>
              <a:rPr lang="en-US" sz="1100" dirty="0">
                <a:solidFill>
                  <a:srgbClr val="D4D4D4"/>
                </a:solidFill>
                <a:latin typeface="Arial Narrow" panose="020B0606020202030204" pitchFamily="34" charset="0"/>
              </a:rPr>
              <a:t>[</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r>
              <a:rPr lang="en-US" sz="1100" dirty="0" err="1">
                <a:solidFill>
                  <a:srgbClr val="DCDCAA"/>
                </a:solidFill>
                <a:latin typeface="Arial Narrow" panose="020B0606020202030204" pitchFamily="34" charset="0"/>
              </a:rPr>
              <a:t>glBindTexture</a:t>
            </a:r>
            <a:r>
              <a:rPr lang="en-US" sz="1100" dirty="0">
                <a:solidFill>
                  <a:srgbClr val="D4D4D4"/>
                </a:solidFill>
                <a:latin typeface="Arial Narrow" panose="020B0606020202030204" pitchFamily="34" charset="0"/>
              </a:rPr>
              <a:t>(GL_TEXTURE_2D, </a:t>
            </a:r>
            <a:r>
              <a:rPr lang="en-US" sz="1100" dirty="0">
                <a:solidFill>
                  <a:srgbClr val="B5CEA8"/>
                </a:solidFill>
                <a:latin typeface="Arial Narrow" panose="020B0606020202030204" pitchFamily="34" charset="0"/>
              </a:rPr>
              <a:t>0</a:t>
            </a:r>
            <a:r>
              <a:rPr lang="en-US" sz="1100" dirty="0">
                <a:solidFill>
                  <a:srgbClr val="D4D4D4"/>
                </a:solidFill>
                <a:latin typeface="Arial Narrow" panose="020B0606020202030204" pitchFamily="34" charset="0"/>
              </a:rPr>
              <a:t>);</a:t>
            </a:r>
          </a:p>
          <a:p>
            <a:pPr marL="0" indent="0">
              <a:buNone/>
            </a:pPr>
            <a:r>
              <a:rPr lang="en-US" sz="1100" dirty="0">
                <a:solidFill>
                  <a:srgbClr val="D4D4D4"/>
                </a:solidFill>
                <a:latin typeface="Arial Narrow" panose="020B0606020202030204" pitchFamily="34" charset="0"/>
              </a:rPr>
              <a:t>  }</a:t>
            </a:r>
          </a:p>
          <a:p>
            <a:pPr marL="0" indent="0">
              <a:buNone/>
            </a:pPr>
            <a:r>
              <a:rPr lang="en-US" sz="1100" dirty="0">
                <a:solidFill>
                  <a:srgbClr val="D4D4D4"/>
                </a:solidFill>
                <a:latin typeface="Arial Narrow" panose="020B0606020202030204" pitchFamily="34" charset="0"/>
              </a:rPr>
              <a:t>}</a:t>
            </a:r>
            <a:endParaRPr lang="en-US" altLang="en-US" sz="1100" dirty="0">
              <a:solidFill>
                <a:srgbClr val="231E1F"/>
              </a:solidFill>
              <a:latin typeface="Arial Narrow" panose="020B0606020202030204" pitchFamily="34" charset="0"/>
              <a:cs typeface="+mn-cs"/>
            </a:endParaRPr>
          </a:p>
        </p:txBody>
      </p:sp>
    </p:spTree>
    <p:extLst>
      <p:ext uri="{BB962C8B-B14F-4D97-AF65-F5344CB8AC3E}">
        <p14:creationId xmlns:p14="http://schemas.microsoft.com/office/powerpoint/2010/main" val="11336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p:txBody>
          <a:bodyPr/>
          <a:lstStyle/>
          <a:p>
            <a:r>
              <a:rPr lang="en-US" dirty="0"/>
              <a:t>Test application scalability from 1 to N processors</a:t>
            </a:r>
          </a:p>
        </p:txBody>
      </p:sp>
      <p:graphicFrame>
        <p:nvGraphicFramePr>
          <p:cNvPr id="7" name="Content Placeholder 6" descr="Cinebench R23 chart">
            <a:extLst>
              <a:ext uri="{FF2B5EF4-FFF2-40B4-BE49-F238E27FC236}">
                <a16:creationId xmlns:a16="http://schemas.microsoft.com/office/drawing/2014/main" id="{ABE6843F-61C6-4880-8694-0E91E9772A1B}"/>
              </a:ext>
            </a:extLst>
          </p:cNvPr>
          <p:cNvGraphicFramePr>
            <a:graphicFrameLocks noGrp="1"/>
          </p:cNvGraphicFramePr>
          <p:nvPr>
            <p:ph sz="quarter" idx="12"/>
            <p:extLst>
              <p:ext uri="{D42A27DB-BD31-4B8C-83A1-F6EECF244321}">
                <p14:modId xmlns:p14="http://schemas.microsoft.com/office/powerpoint/2010/main" val="808735101"/>
              </p:ext>
            </p:extLst>
          </p:nvPr>
        </p:nvGraphicFramePr>
        <p:xfrm>
          <a:off x="584200" y="1435100"/>
          <a:ext cx="5211763" cy="4506913"/>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4283224"/>
          </a:xfrm>
        </p:spPr>
        <p:txBody>
          <a:bodyPr/>
          <a:lstStyle/>
          <a:p>
            <a:pPr indent="-210312">
              <a:spcBef>
                <a:spcPts val="1080"/>
              </a:spcBef>
            </a:pPr>
            <a:r>
              <a:rPr lang="en-US" sz="2000" dirty="0"/>
              <a:t>Performance increased 28% with SMT</a:t>
            </a:r>
          </a:p>
          <a:p>
            <a:pPr indent="-210312">
              <a:spcBef>
                <a:spcPts val="1080"/>
              </a:spcBef>
            </a:pPr>
            <a:r>
              <a:rPr lang="en-US" sz="2000" dirty="0"/>
              <a:t>Microsoft Visual Studio 2019 v16.8.3</a:t>
            </a:r>
          </a:p>
          <a:p>
            <a:pPr indent="-210312">
              <a:spcBef>
                <a:spcPts val="1080"/>
              </a:spcBef>
            </a:pPr>
            <a:r>
              <a:rPr lang="en-US" sz="2000" dirty="0"/>
              <a:t>Testing done by AMD technology labs, January 13, 2021 on the following system. Test configuration: AMD Ryzen™ 7 4700G, AMD Wraith Spire Cooler, 16GB (2 x 8GB DDR4-3200 at 22-22-22-52) memory, AMD Radeon™ RX 6900 XT GPU with driver 20.12.2 (December 17, 2020), 512GB M.2 NVME SSD, AMD Ryzen™ Reference Motherboard, Windows® 10 x64 build 20H2, 1920x1080 resolution. Actual results may vary</a:t>
            </a:r>
          </a:p>
        </p:txBody>
      </p:sp>
    </p:spTree>
    <p:extLst>
      <p:ext uri="{BB962C8B-B14F-4D97-AF65-F5344CB8AC3E}">
        <p14:creationId xmlns:p14="http://schemas.microsoft.com/office/powerpoint/2010/main" val="752866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p:txBody>
          <a:bodyPr/>
          <a:lstStyle/>
          <a:p>
            <a:r>
              <a:rPr lang="en-US" dirty="0"/>
              <a:t>UE4.26 Infiltrator Demo…</a:t>
            </a:r>
          </a:p>
        </p:txBody>
      </p:sp>
      <p:graphicFrame>
        <p:nvGraphicFramePr>
          <p:cNvPr id="7" name="Content Placeholder 6" descr="Infiltrator Demo chart">
            <a:extLst>
              <a:ext uri="{FF2B5EF4-FFF2-40B4-BE49-F238E27FC236}">
                <a16:creationId xmlns:a16="http://schemas.microsoft.com/office/drawing/2014/main" id="{ABE6843F-61C6-4880-8694-0E91E9772A1B}"/>
              </a:ext>
            </a:extLst>
          </p:cNvPr>
          <p:cNvGraphicFramePr>
            <a:graphicFrameLocks noGrp="1"/>
          </p:cNvGraphicFramePr>
          <p:nvPr>
            <p:ph sz="quarter" idx="12"/>
            <p:extLst>
              <p:ext uri="{D42A27DB-BD31-4B8C-83A1-F6EECF244321}">
                <p14:modId xmlns:p14="http://schemas.microsoft.com/office/powerpoint/2010/main" val="3724421044"/>
              </p:ext>
            </p:extLst>
          </p:nvPr>
        </p:nvGraphicFramePr>
        <p:xfrm>
          <a:off x="584200" y="1435100"/>
          <a:ext cx="5211763" cy="4506913"/>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4142160"/>
          </a:xfrm>
        </p:spPr>
        <p:txBody>
          <a:bodyPr/>
          <a:lstStyle/>
          <a:p>
            <a:pPr indent="-210312">
              <a:spcBef>
                <a:spcPts val="1080"/>
              </a:spcBef>
            </a:pPr>
            <a:r>
              <a:rPr lang="en-US" sz="2000" dirty="0"/>
              <a:t>UE4.26 Infiltrator Demo, </a:t>
            </a:r>
            <a:r>
              <a:rPr lang="en-US" sz="2000" dirty="0" err="1"/>
              <a:t>NoWindowsEditor</a:t>
            </a:r>
            <a:r>
              <a:rPr lang="en-US" sz="2000" dirty="0"/>
              <a:t>, Shipping, By The Book, 1</a:t>
            </a:r>
            <a:r>
              <a:rPr lang="en-US" sz="2000" baseline="30000" dirty="0"/>
              <a:t>st</a:t>
            </a:r>
            <a:r>
              <a:rPr lang="en-US" sz="2000" dirty="0"/>
              <a:t> 200s seconds</a:t>
            </a:r>
          </a:p>
          <a:p>
            <a:pPr indent="-210312">
              <a:spcBef>
                <a:spcPts val="1080"/>
              </a:spcBef>
            </a:pPr>
            <a:r>
              <a:rPr lang="en-US" sz="2000" dirty="0"/>
              <a:t>Testing done by AMD technology labs, January 13, 2021 on the following system. Test configuration: AMD Ryzen™ 7 4700G, AMD Wraith Spire Cooler, 16GB (2 x 8GB DDR4-3200 at 22-22-22-52) memory, AMD Radeon™ RX 6900 XT GPU with driver 20.12.2 (December 17, 2020), 512GB M.2 NVME SSD, AMD Ryzen™ Reference Motherboard, Windows® 10 x64 build 20H2, 1920x1080 resolution. Actual results may vary</a:t>
            </a:r>
          </a:p>
        </p:txBody>
      </p:sp>
    </p:spTree>
    <p:extLst>
      <p:ext uri="{BB962C8B-B14F-4D97-AF65-F5344CB8AC3E}">
        <p14:creationId xmlns:p14="http://schemas.microsoft.com/office/powerpoint/2010/main" val="231122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p:txBody>
          <a:bodyPr/>
          <a:lstStyle/>
          <a:p>
            <a:r>
              <a:rPr lang="en-US" dirty="0"/>
              <a:t>UE4.26 Infiltrator Demo…</a:t>
            </a:r>
          </a:p>
        </p:txBody>
      </p:sp>
      <p:graphicFrame>
        <p:nvGraphicFramePr>
          <p:cNvPr id="6" name="Content Placeholder 5">
            <a:extLst>
              <a:ext uri="{FF2B5EF4-FFF2-40B4-BE49-F238E27FC236}">
                <a16:creationId xmlns:a16="http://schemas.microsoft.com/office/drawing/2014/main" id="{946005AE-4D48-48BA-8368-199932324304}"/>
              </a:ext>
            </a:extLst>
          </p:cNvPr>
          <p:cNvGraphicFramePr>
            <a:graphicFrameLocks noGrp="1"/>
          </p:cNvGraphicFramePr>
          <p:nvPr>
            <p:ph sz="quarter" idx="12"/>
            <p:extLst>
              <p:ext uri="{D42A27DB-BD31-4B8C-83A1-F6EECF244321}">
                <p14:modId xmlns:p14="http://schemas.microsoft.com/office/powerpoint/2010/main" val="1776908011"/>
              </p:ext>
            </p:extLst>
          </p:nvPr>
        </p:nvGraphicFramePr>
        <p:xfrm>
          <a:off x="584200" y="1435100"/>
          <a:ext cx="5211761" cy="4395044"/>
        </p:xfrm>
        <a:graphic>
          <a:graphicData uri="http://schemas.openxmlformats.org/drawingml/2006/table">
            <a:tbl>
              <a:tblPr/>
              <a:tblGrid>
                <a:gridCol w="1101142">
                  <a:extLst>
                    <a:ext uri="{9D8B030D-6E8A-4147-A177-3AD203B41FA5}">
                      <a16:colId xmlns:a16="http://schemas.microsoft.com/office/drawing/2014/main" val="1247684655"/>
                    </a:ext>
                  </a:extLst>
                </a:gridCol>
                <a:gridCol w="1101142">
                  <a:extLst>
                    <a:ext uri="{9D8B030D-6E8A-4147-A177-3AD203B41FA5}">
                      <a16:colId xmlns:a16="http://schemas.microsoft.com/office/drawing/2014/main" val="3034019448"/>
                    </a:ext>
                  </a:extLst>
                </a:gridCol>
                <a:gridCol w="951835">
                  <a:extLst>
                    <a:ext uri="{9D8B030D-6E8A-4147-A177-3AD203B41FA5}">
                      <a16:colId xmlns:a16="http://schemas.microsoft.com/office/drawing/2014/main" val="1138253961"/>
                    </a:ext>
                  </a:extLst>
                </a:gridCol>
                <a:gridCol w="951835">
                  <a:extLst>
                    <a:ext uri="{9D8B030D-6E8A-4147-A177-3AD203B41FA5}">
                      <a16:colId xmlns:a16="http://schemas.microsoft.com/office/drawing/2014/main" val="1249793461"/>
                    </a:ext>
                  </a:extLst>
                </a:gridCol>
                <a:gridCol w="1105807">
                  <a:extLst>
                    <a:ext uri="{9D8B030D-6E8A-4147-A177-3AD203B41FA5}">
                      <a16:colId xmlns:a16="http://schemas.microsoft.com/office/drawing/2014/main" val="2865717476"/>
                    </a:ext>
                  </a:extLst>
                </a:gridCol>
              </a:tblGrid>
              <a:tr h="258532">
                <a:tc>
                  <a:txBody>
                    <a:bodyPr/>
                    <a:lstStyle/>
                    <a:p>
                      <a:pPr algn="ctr" fontAlgn="b"/>
                      <a:r>
                        <a:rPr lang="en-US" sz="1600" b="1" i="0" u="none" strike="noStrike" dirty="0">
                          <a:solidFill>
                            <a:srgbClr val="FFFFFF"/>
                          </a:solidFill>
                          <a:effectLst/>
                          <a:latin typeface="+mn-lt"/>
                        </a:rPr>
                        <a:t>-</a:t>
                      </a:r>
                      <a:r>
                        <a:rPr lang="en-US" sz="1600" b="1" i="0" u="none" strike="noStrike" dirty="0" err="1">
                          <a:solidFill>
                            <a:srgbClr val="FFFFFF"/>
                          </a:solidFill>
                          <a:effectLst/>
                          <a:latin typeface="+mn-lt"/>
                        </a:rPr>
                        <a:t>corelimit</a:t>
                      </a:r>
                      <a:endParaRPr lang="en-US" sz="1600" b="1" i="0" u="none" strike="noStrike" dirty="0">
                        <a:solidFill>
                          <a:srgbClr val="FFFFFF"/>
                        </a:solidFill>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1" i="0" u="none" strike="noStrike">
                          <a:solidFill>
                            <a:srgbClr val="FFFFFF"/>
                          </a:solidFill>
                          <a:effectLst/>
                          <a:latin typeface="+mn-lt"/>
                        </a:rPr>
                        <a:t>mean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1" i="0" u="none" strike="noStrike">
                          <a:solidFill>
                            <a:srgbClr val="FFFFFF"/>
                          </a:solidFill>
                          <a:effectLst/>
                          <a:latin typeface="+mn-lt"/>
                        </a:rPr>
                        <a:t>68%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1" i="0" u="none" strike="noStrike">
                          <a:solidFill>
                            <a:srgbClr val="FFFFFF"/>
                          </a:solidFill>
                          <a:effectLst/>
                          <a:latin typeface="+mn-lt"/>
                        </a:rPr>
                        <a:t>95%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600" b="1" i="0" u="none" strike="noStrike">
                          <a:solidFill>
                            <a:srgbClr val="FFFFFF"/>
                          </a:solidFill>
                          <a:effectLst/>
                          <a:latin typeface="+mn-lt"/>
                        </a:rPr>
                        <a:t>99.7% 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429956861"/>
                  </a:ext>
                </a:extLst>
              </a:tr>
              <a:tr h="258532">
                <a:tc>
                  <a:txBody>
                    <a:bodyPr/>
                    <a:lstStyle/>
                    <a:p>
                      <a:pPr algn="ctr" fontAlgn="b"/>
                      <a:r>
                        <a:rPr lang="en-US" sz="1600" b="0" i="0" u="none" strike="noStrike" dirty="0">
                          <a:solidFill>
                            <a:srgbClr val="000000"/>
                          </a:solidFill>
                          <a:effectLst/>
                          <a:latin typeface="+mn-lt"/>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a:solidFill>
                            <a:srgbClr val="000000"/>
                          </a:solidFill>
                          <a:effectLst/>
                          <a:latin typeface="+mn-lt"/>
                        </a:rPr>
                        <a:t>14.10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600" b="0" i="0" u="none" strike="noStrike">
                          <a:solidFill>
                            <a:srgbClr val="000000"/>
                          </a:solidFill>
                          <a:effectLst/>
                          <a:latin typeface="+mn-lt"/>
                        </a:rPr>
                        <a:t>13.05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600" b="0" i="0" u="none" strike="noStrike">
                          <a:solidFill>
                            <a:srgbClr val="000000"/>
                          </a:solidFill>
                          <a:effectLst/>
                          <a:latin typeface="+mn-lt"/>
                        </a:rPr>
                        <a:t>24.99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n-US" sz="1600" b="0" i="0" u="none" strike="noStrike">
                          <a:solidFill>
                            <a:srgbClr val="000000"/>
                          </a:solidFill>
                          <a:effectLst/>
                          <a:latin typeface="+mn-lt"/>
                        </a:rPr>
                        <a:t>54.02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4133312022"/>
                  </a:ext>
                </a:extLst>
              </a:tr>
              <a:tr h="258532">
                <a:tc>
                  <a:txBody>
                    <a:bodyPr/>
                    <a:lstStyle/>
                    <a:p>
                      <a:pPr algn="ctr" fontAlgn="b"/>
                      <a:r>
                        <a:rPr lang="en-US" sz="1600" b="0" i="0" u="none" strike="noStrike" dirty="0">
                          <a:solidFill>
                            <a:srgbClr val="000000"/>
                          </a:solidFill>
                          <a:effectLst/>
                          <a:latin typeface="+mn-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6.42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b"/>
                      <a:r>
                        <a:rPr lang="en-US" sz="1600" b="0" i="0" u="none" strike="noStrike">
                          <a:solidFill>
                            <a:srgbClr val="000000"/>
                          </a:solidFill>
                          <a:effectLst/>
                          <a:latin typeface="+mn-lt"/>
                        </a:rPr>
                        <a:t>5.85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583"/>
                    </a:solidFill>
                  </a:tcPr>
                </a:tc>
                <a:tc>
                  <a:txBody>
                    <a:bodyPr/>
                    <a:lstStyle/>
                    <a:p>
                      <a:pPr algn="ctr" fontAlgn="b"/>
                      <a:r>
                        <a:rPr lang="en-US" sz="1600" b="0" i="0" u="none" strike="noStrike">
                          <a:solidFill>
                            <a:srgbClr val="000000"/>
                          </a:solidFill>
                          <a:effectLst/>
                          <a:latin typeface="+mn-lt"/>
                        </a:rPr>
                        <a:t>14.23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b"/>
                      <a:r>
                        <a:rPr lang="en-US" sz="1600" b="0" i="0" u="none" strike="noStrike">
                          <a:solidFill>
                            <a:srgbClr val="000000"/>
                          </a:solidFill>
                          <a:effectLst/>
                          <a:latin typeface="+mn-lt"/>
                        </a:rPr>
                        <a:t>25.08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extLst>
                  <a:ext uri="{0D108BD9-81ED-4DB2-BD59-A6C34878D82A}">
                    <a16:rowId xmlns:a16="http://schemas.microsoft.com/office/drawing/2014/main" val="2360132904"/>
                  </a:ext>
                </a:extLst>
              </a:tr>
              <a:tr h="258532">
                <a:tc>
                  <a:txBody>
                    <a:bodyPr/>
                    <a:lstStyle/>
                    <a:p>
                      <a:pPr algn="ctr" fontAlgn="b"/>
                      <a:r>
                        <a:rPr lang="en-US" sz="1600" b="0" i="0" u="none" strike="noStrike" dirty="0">
                          <a:solidFill>
                            <a:srgbClr val="000000"/>
                          </a:solidFill>
                          <a:effectLst/>
                          <a:latin typeface="+mn-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mn-lt"/>
                        </a:rPr>
                        <a:t>6.44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b"/>
                      <a:r>
                        <a:rPr lang="en-US" sz="1600" b="0" i="0" u="none" strike="noStrike">
                          <a:solidFill>
                            <a:srgbClr val="000000"/>
                          </a:solidFill>
                          <a:effectLst/>
                          <a:latin typeface="+mn-lt"/>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483"/>
                    </a:solidFill>
                  </a:tcPr>
                </a:tc>
                <a:tc>
                  <a:txBody>
                    <a:bodyPr/>
                    <a:lstStyle/>
                    <a:p>
                      <a:pPr algn="ctr" fontAlgn="b"/>
                      <a:r>
                        <a:rPr lang="en-US" sz="1600" b="0" i="0" u="none" strike="noStrike">
                          <a:solidFill>
                            <a:srgbClr val="000000"/>
                          </a:solidFill>
                          <a:effectLst/>
                          <a:latin typeface="+mn-lt"/>
                        </a:rPr>
                        <a:t>14.16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600" b="0" i="0" u="none" strike="noStrike">
                          <a:solidFill>
                            <a:srgbClr val="000000"/>
                          </a:solidFill>
                          <a:effectLst/>
                          <a:latin typeface="+mn-lt"/>
                        </a:rPr>
                        <a:t>24.82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extLst>
                  <a:ext uri="{0D108BD9-81ED-4DB2-BD59-A6C34878D82A}">
                    <a16:rowId xmlns:a16="http://schemas.microsoft.com/office/drawing/2014/main" val="3688538294"/>
                  </a:ext>
                </a:extLst>
              </a:tr>
              <a:tr h="258532">
                <a:tc>
                  <a:txBody>
                    <a:bodyPr/>
                    <a:lstStyle/>
                    <a:p>
                      <a:pPr algn="ctr" fontAlgn="b"/>
                      <a:r>
                        <a:rPr lang="en-US" sz="1600" b="1" i="0" u="none" strike="noStrike" dirty="0">
                          <a:solidFill>
                            <a:srgbClr val="000000"/>
                          </a:solidFill>
                          <a:effectLst/>
                          <a:latin typeface="+mn-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mn-lt"/>
                        </a:rPr>
                        <a:t>5.81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600" b="1" i="0" u="none" strike="noStrike" dirty="0">
                          <a:solidFill>
                            <a:srgbClr val="000000"/>
                          </a:solidFill>
                          <a:effectLst/>
                          <a:latin typeface="+mn-lt"/>
                        </a:rPr>
                        <a:t>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600" b="1" i="0" u="none" strike="noStrike" dirty="0">
                          <a:solidFill>
                            <a:srgbClr val="000000"/>
                          </a:solidFill>
                          <a:effectLst/>
                          <a:latin typeface="+mn-lt"/>
                        </a:rPr>
                        <a:t>13.45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600" b="1" i="0" u="none" strike="noStrike" dirty="0">
                          <a:solidFill>
                            <a:srgbClr val="000000"/>
                          </a:solidFill>
                          <a:effectLst/>
                          <a:latin typeface="+mn-lt"/>
                        </a:rPr>
                        <a:t>23.54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673439228"/>
                  </a:ext>
                </a:extLst>
              </a:tr>
              <a:tr h="258532">
                <a:tc>
                  <a:txBody>
                    <a:bodyPr/>
                    <a:lstStyle/>
                    <a:p>
                      <a:pPr algn="ctr" fontAlgn="b"/>
                      <a:r>
                        <a:rPr lang="en-US" sz="1600" b="0" i="0" u="none" strike="noStrike" dirty="0">
                          <a:solidFill>
                            <a:srgbClr val="000000"/>
                          </a:solidFill>
                          <a:effectLst/>
                          <a:latin typeface="+mn-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a:solidFill>
                            <a:srgbClr val="000000"/>
                          </a:solidFill>
                          <a:effectLst/>
                          <a:latin typeface="+mn-lt"/>
                        </a:rPr>
                        <a:t>5.86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CC7D"/>
                    </a:solidFill>
                  </a:tcPr>
                </a:tc>
                <a:tc>
                  <a:txBody>
                    <a:bodyPr/>
                    <a:lstStyle/>
                    <a:p>
                      <a:pPr algn="ctr" fontAlgn="b"/>
                      <a:r>
                        <a:rPr lang="en-US" sz="1600" b="0" i="0" u="none" strike="noStrike" dirty="0">
                          <a:solidFill>
                            <a:srgbClr val="000000"/>
                          </a:solidFill>
                          <a:effectLst/>
                          <a:latin typeface="+mn-lt"/>
                        </a:rPr>
                        <a:t>5.32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CD7E"/>
                    </a:solidFill>
                  </a:tcPr>
                </a:tc>
                <a:tc>
                  <a:txBody>
                    <a:bodyPr/>
                    <a:lstStyle/>
                    <a:p>
                      <a:pPr algn="ctr" fontAlgn="b"/>
                      <a:r>
                        <a:rPr lang="en-US" sz="1600" b="0" i="0" u="none" strike="noStrike">
                          <a:solidFill>
                            <a:srgbClr val="000000"/>
                          </a:solidFill>
                          <a:effectLst/>
                          <a:latin typeface="+mn-lt"/>
                        </a:rPr>
                        <a:t>13.62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CA7D"/>
                    </a:solidFill>
                  </a:tcPr>
                </a:tc>
                <a:tc>
                  <a:txBody>
                    <a:bodyPr/>
                    <a:lstStyle/>
                    <a:p>
                      <a:pPr algn="ctr" fontAlgn="b"/>
                      <a:r>
                        <a:rPr lang="en-US" sz="1600" b="0" i="0" u="none" strike="noStrike">
                          <a:solidFill>
                            <a:srgbClr val="000000"/>
                          </a:solidFill>
                          <a:effectLst/>
                          <a:latin typeface="+mn-lt"/>
                        </a:rPr>
                        <a:t>23.90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3D07E"/>
                    </a:solidFill>
                  </a:tcPr>
                </a:tc>
                <a:extLst>
                  <a:ext uri="{0D108BD9-81ED-4DB2-BD59-A6C34878D82A}">
                    <a16:rowId xmlns:a16="http://schemas.microsoft.com/office/drawing/2014/main" val="4030196579"/>
                  </a:ext>
                </a:extLst>
              </a:tr>
              <a:tr h="258532">
                <a:tc>
                  <a:txBody>
                    <a:bodyPr/>
                    <a:lstStyle/>
                    <a:p>
                      <a:pPr algn="ctr" fontAlgn="b"/>
                      <a:r>
                        <a:rPr lang="en-US" sz="1600" b="0" i="0" u="none" strike="noStrike" dirty="0">
                          <a:solidFill>
                            <a:srgbClr val="000000"/>
                          </a:solidFill>
                          <a:effectLst/>
                          <a:latin typeface="+mn-l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5.88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D37F"/>
                    </a:solidFill>
                  </a:tcPr>
                </a:tc>
                <a:tc>
                  <a:txBody>
                    <a:bodyPr/>
                    <a:lstStyle/>
                    <a:p>
                      <a:pPr algn="ctr" fontAlgn="b"/>
                      <a:r>
                        <a:rPr lang="en-US" sz="1600" b="0" i="0" u="none" strike="noStrike" dirty="0">
                          <a:solidFill>
                            <a:srgbClr val="000000"/>
                          </a:solidFill>
                          <a:effectLst/>
                          <a:latin typeface="+mn-lt"/>
                        </a:rPr>
                        <a:t>5.39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B80"/>
                    </a:solidFill>
                  </a:tcPr>
                </a:tc>
                <a:tc>
                  <a:txBody>
                    <a:bodyPr/>
                    <a:lstStyle/>
                    <a:p>
                      <a:pPr algn="ctr" fontAlgn="b"/>
                      <a:r>
                        <a:rPr lang="en-US" sz="1600" b="0" i="0" u="none" strike="noStrike">
                          <a:solidFill>
                            <a:srgbClr val="000000"/>
                          </a:solidFill>
                          <a:effectLst/>
                          <a:latin typeface="+mn-lt"/>
                        </a:rPr>
                        <a:t>13.71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D27F"/>
                    </a:solidFill>
                  </a:tcPr>
                </a:tc>
                <a:tc>
                  <a:txBody>
                    <a:bodyPr/>
                    <a:lstStyle/>
                    <a:p>
                      <a:pPr algn="ctr" fontAlgn="b"/>
                      <a:r>
                        <a:rPr lang="en-US" sz="1600" b="0" i="0" u="none" strike="noStrike">
                          <a:solidFill>
                            <a:srgbClr val="000000"/>
                          </a:solidFill>
                          <a:effectLst/>
                          <a:latin typeface="+mn-lt"/>
                        </a:rPr>
                        <a:t>23.99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7F"/>
                    </a:solidFill>
                  </a:tcPr>
                </a:tc>
                <a:extLst>
                  <a:ext uri="{0D108BD9-81ED-4DB2-BD59-A6C34878D82A}">
                    <a16:rowId xmlns:a16="http://schemas.microsoft.com/office/drawing/2014/main" val="1723025695"/>
                  </a:ext>
                </a:extLst>
              </a:tr>
              <a:tr h="258532">
                <a:tc>
                  <a:txBody>
                    <a:bodyPr/>
                    <a:lstStyle/>
                    <a:p>
                      <a:pPr algn="ctr" fontAlgn="b"/>
                      <a:r>
                        <a:rPr lang="en-US" sz="1600" b="0" i="0" u="none" strike="noStrike">
                          <a:solidFill>
                            <a:srgbClr val="000000"/>
                          </a:solidFill>
                          <a:effectLst/>
                          <a:latin typeface="+mn-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mn-lt"/>
                        </a:rPr>
                        <a:t>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3"/>
                    </a:solidFill>
                  </a:tcPr>
                </a:tc>
                <a:tc>
                  <a:txBody>
                    <a:bodyPr/>
                    <a:lstStyle/>
                    <a:p>
                      <a:pPr algn="ctr" fontAlgn="b"/>
                      <a:r>
                        <a:rPr lang="en-US" sz="1600" b="0" i="0" u="none" strike="noStrike" dirty="0">
                          <a:solidFill>
                            <a:srgbClr val="000000"/>
                          </a:solidFill>
                          <a:effectLst/>
                          <a:latin typeface="+mn-lt"/>
                        </a:rPr>
                        <a:t>5.44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2"/>
                    </a:solidFill>
                  </a:tcPr>
                </a:tc>
                <a:tc>
                  <a:txBody>
                    <a:bodyPr/>
                    <a:lstStyle/>
                    <a:p>
                      <a:pPr algn="ctr" fontAlgn="b"/>
                      <a:r>
                        <a:rPr lang="en-US" sz="1600" b="0" i="0" u="none" strike="noStrike" dirty="0">
                          <a:solidFill>
                            <a:srgbClr val="000000"/>
                          </a:solidFill>
                          <a:effectLst/>
                          <a:latin typeface="+mn-lt"/>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b"/>
                      <a:r>
                        <a:rPr lang="en-US" sz="1600" b="0" i="0" u="none" strike="noStrike">
                          <a:solidFill>
                            <a:srgbClr val="000000"/>
                          </a:solidFill>
                          <a:effectLst/>
                          <a:latin typeface="+mn-lt"/>
                        </a:rPr>
                        <a:t>24.33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3"/>
                    </a:solidFill>
                  </a:tcPr>
                </a:tc>
                <a:extLst>
                  <a:ext uri="{0D108BD9-81ED-4DB2-BD59-A6C34878D82A}">
                    <a16:rowId xmlns:a16="http://schemas.microsoft.com/office/drawing/2014/main" val="2129345508"/>
                  </a:ext>
                </a:extLst>
              </a:tr>
              <a:tr h="258532">
                <a:tc>
                  <a:txBody>
                    <a:bodyPr/>
                    <a:lstStyle/>
                    <a:p>
                      <a:pPr algn="ctr" fontAlgn="b"/>
                      <a:r>
                        <a:rPr lang="en-US" sz="1600" b="0" i="0" u="none" strike="noStrike">
                          <a:solidFill>
                            <a:srgbClr val="000000"/>
                          </a:solidFill>
                          <a:effectLst/>
                          <a:latin typeface="+mn-lt"/>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mn-lt"/>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b"/>
                      <a:r>
                        <a:rPr lang="en-US" sz="1600" b="0" i="0" u="none" strike="noStrike" dirty="0">
                          <a:solidFill>
                            <a:srgbClr val="000000"/>
                          </a:solidFill>
                          <a:effectLst/>
                          <a:latin typeface="+mn-lt"/>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2"/>
                    </a:solidFill>
                  </a:tcPr>
                </a:tc>
                <a:tc>
                  <a:txBody>
                    <a:bodyPr/>
                    <a:lstStyle/>
                    <a:p>
                      <a:pPr algn="ctr" fontAlgn="b"/>
                      <a:r>
                        <a:rPr lang="en-US" sz="1600" b="0" i="0" u="none" strike="noStrike" dirty="0">
                          <a:solidFill>
                            <a:srgbClr val="000000"/>
                          </a:solidFill>
                          <a:effectLst/>
                          <a:latin typeface="+mn-lt"/>
                        </a:rPr>
                        <a:t>14.06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0" i="0" u="none" strike="noStrike">
                          <a:solidFill>
                            <a:srgbClr val="000000"/>
                          </a:solidFill>
                          <a:effectLst/>
                          <a:latin typeface="+mn-lt"/>
                        </a:rPr>
                        <a:t>24.48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104098633"/>
                  </a:ext>
                </a:extLst>
              </a:tr>
              <a:tr h="258532">
                <a:tc>
                  <a:txBody>
                    <a:bodyPr/>
                    <a:lstStyle/>
                    <a:p>
                      <a:pPr algn="ctr" fontAlgn="b"/>
                      <a:r>
                        <a:rPr lang="en-US" sz="1600" b="0" i="0" u="none" strike="noStrike">
                          <a:solidFill>
                            <a:srgbClr val="000000"/>
                          </a:solidFill>
                          <a:effectLst/>
                          <a:latin typeface="+mn-lt"/>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dirty="0">
                          <a:solidFill>
                            <a:srgbClr val="000000"/>
                          </a:solidFill>
                          <a:effectLst/>
                          <a:latin typeface="+mn-lt"/>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3"/>
                    </a:solidFill>
                  </a:tcPr>
                </a:tc>
                <a:tc>
                  <a:txBody>
                    <a:bodyPr/>
                    <a:lstStyle/>
                    <a:p>
                      <a:pPr algn="ctr" fontAlgn="b"/>
                      <a:r>
                        <a:rPr lang="en-US" sz="1600" b="0" i="0" u="none" strike="noStrike" dirty="0">
                          <a:solidFill>
                            <a:srgbClr val="000000"/>
                          </a:solidFill>
                          <a:effectLst/>
                          <a:latin typeface="+mn-lt"/>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282"/>
                    </a:solidFill>
                  </a:tcPr>
                </a:tc>
                <a:tc>
                  <a:txBody>
                    <a:bodyPr/>
                    <a:lstStyle/>
                    <a:p>
                      <a:pPr algn="ctr" fontAlgn="b"/>
                      <a:r>
                        <a:rPr lang="en-US" sz="1600" b="0" i="0" u="none" strike="noStrike" dirty="0">
                          <a:solidFill>
                            <a:srgbClr val="000000"/>
                          </a:solidFill>
                          <a:effectLst/>
                          <a:latin typeface="+mn-lt"/>
                        </a:rPr>
                        <a:t>14.05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0" i="0" u="none" strike="noStrike">
                          <a:solidFill>
                            <a:srgbClr val="000000"/>
                          </a:solidFill>
                          <a:effectLst/>
                          <a:latin typeface="+mn-lt"/>
                        </a:rPr>
                        <a:t>24.62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3015488442"/>
                  </a:ext>
                </a:extLst>
              </a:tr>
              <a:tr h="258532">
                <a:tc>
                  <a:txBody>
                    <a:bodyPr/>
                    <a:lstStyle/>
                    <a:p>
                      <a:pPr algn="ctr" fontAlgn="b"/>
                      <a:r>
                        <a:rPr lang="en-US" sz="1600" b="0" i="0" u="none" strike="noStrike">
                          <a:solidFill>
                            <a:srgbClr val="000000"/>
                          </a:solidFill>
                          <a:effectLst/>
                          <a:latin typeface="+mn-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6.01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0" i="0" u="none" strike="noStrike" dirty="0">
                          <a:solidFill>
                            <a:srgbClr val="000000"/>
                          </a:solidFill>
                          <a:effectLst/>
                          <a:latin typeface="+mn-lt"/>
                        </a:rPr>
                        <a:t>5.52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0" i="0" u="none" strike="noStrike" dirty="0">
                          <a:solidFill>
                            <a:srgbClr val="000000"/>
                          </a:solidFill>
                          <a:effectLst/>
                          <a:latin typeface="+mn-lt"/>
                        </a:rPr>
                        <a:t>14.03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3"/>
                    </a:solidFill>
                  </a:tcPr>
                </a:tc>
                <a:tc>
                  <a:txBody>
                    <a:bodyPr/>
                    <a:lstStyle/>
                    <a:p>
                      <a:pPr algn="ctr" fontAlgn="b"/>
                      <a:r>
                        <a:rPr lang="en-US" sz="1600" b="0" i="0" u="none" strike="noStrike">
                          <a:solidFill>
                            <a:srgbClr val="000000"/>
                          </a:solidFill>
                          <a:effectLst/>
                          <a:latin typeface="+mn-lt"/>
                        </a:rPr>
                        <a:t>23.98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47F"/>
                    </a:solidFill>
                  </a:tcPr>
                </a:tc>
                <a:extLst>
                  <a:ext uri="{0D108BD9-81ED-4DB2-BD59-A6C34878D82A}">
                    <a16:rowId xmlns:a16="http://schemas.microsoft.com/office/drawing/2014/main" val="2397270179"/>
                  </a:ext>
                </a:extLst>
              </a:tr>
              <a:tr h="258532">
                <a:tc>
                  <a:txBody>
                    <a:bodyPr/>
                    <a:lstStyle/>
                    <a:p>
                      <a:pPr algn="ctr" fontAlgn="b"/>
                      <a:r>
                        <a:rPr lang="en-US" sz="1600" b="0" i="0" u="none" strike="noStrike">
                          <a:solidFill>
                            <a:srgbClr val="000000"/>
                          </a:solidFill>
                          <a:effectLst/>
                          <a:latin typeface="+mn-lt"/>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a:solidFill>
                            <a:srgbClr val="000000"/>
                          </a:solidFill>
                          <a:effectLst/>
                          <a:latin typeface="+mn-lt"/>
                        </a:rPr>
                        <a:t>5.96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983"/>
                    </a:solidFill>
                  </a:tcPr>
                </a:tc>
                <a:tc>
                  <a:txBody>
                    <a:bodyPr/>
                    <a:lstStyle/>
                    <a:p>
                      <a:pPr algn="ctr" fontAlgn="b"/>
                      <a:r>
                        <a:rPr lang="en-US" sz="1600" b="0" i="0" u="none" strike="noStrike" dirty="0">
                          <a:solidFill>
                            <a:srgbClr val="000000"/>
                          </a:solidFill>
                          <a:effectLst/>
                          <a:latin typeface="+mn-lt"/>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683"/>
                    </a:solidFill>
                  </a:tcPr>
                </a:tc>
                <a:tc>
                  <a:txBody>
                    <a:bodyPr/>
                    <a:lstStyle/>
                    <a:p>
                      <a:pPr algn="ctr" fontAlgn="b"/>
                      <a:r>
                        <a:rPr lang="en-US" sz="1600" b="0" i="0" u="none" strike="noStrike" dirty="0">
                          <a:solidFill>
                            <a:srgbClr val="000000"/>
                          </a:solidFill>
                          <a:effectLst/>
                          <a:latin typeface="+mn-lt"/>
                        </a:rPr>
                        <a:t>14.04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83"/>
                    </a:solidFill>
                  </a:tcPr>
                </a:tc>
                <a:tc>
                  <a:txBody>
                    <a:bodyPr/>
                    <a:lstStyle/>
                    <a:p>
                      <a:pPr algn="ctr" fontAlgn="b"/>
                      <a:r>
                        <a:rPr lang="en-US" sz="1600" b="0" i="0" u="none" strike="noStrike">
                          <a:solidFill>
                            <a:srgbClr val="000000"/>
                          </a:solidFill>
                          <a:effectLst/>
                          <a:latin typeface="+mn-lt"/>
                        </a:rPr>
                        <a:t>24.82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extLst>
                  <a:ext uri="{0D108BD9-81ED-4DB2-BD59-A6C34878D82A}">
                    <a16:rowId xmlns:a16="http://schemas.microsoft.com/office/drawing/2014/main" val="2709042600"/>
                  </a:ext>
                </a:extLst>
              </a:tr>
              <a:tr h="258532">
                <a:tc>
                  <a:txBody>
                    <a:bodyPr/>
                    <a:lstStyle/>
                    <a:p>
                      <a:pPr algn="ctr" fontAlgn="b"/>
                      <a:r>
                        <a:rPr lang="en-US" sz="1600" b="0" i="0" u="none" strike="noStrike">
                          <a:solidFill>
                            <a:srgbClr val="000000"/>
                          </a:solidFill>
                          <a:effectLst/>
                          <a:latin typeface="+mn-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600" b="0" i="0" u="none" strike="noStrike">
                          <a:solidFill>
                            <a:srgbClr val="000000"/>
                          </a:solidFill>
                          <a:effectLst/>
                          <a:latin typeface="+mn-lt"/>
                        </a:rPr>
                        <a:t>5.54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600" b="0" i="0" u="none" strike="noStrike" dirty="0">
                          <a:solidFill>
                            <a:srgbClr val="000000"/>
                          </a:solidFill>
                          <a:effectLst/>
                          <a:latin typeface="+mn-lt"/>
                        </a:rPr>
                        <a:t>14.24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984"/>
                    </a:solidFill>
                  </a:tcPr>
                </a:tc>
                <a:tc>
                  <a:txBody>
                    <a:bodyPr/>
                    <a:lstStyle/>
                    <a:p>
                      <a:pPr algn="ctr" fontAlgn="b"/>
                      <a:r>
                        <a:rPr lang="en-US" sz="1600" b="0" i="0" u="none" strike="noStrike" dirty="0">
                          <a:solidFill>
                            <a:srgbClr val="000000"/>
                          </a:solidFill>
                          <a:effectLst/>
                          <a:latin typeface="+mn-lt"/>
                        </a:rPr>
                        <a:t>24.64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A84"/>
                    </a:solidFill>
                  </a:tcPr>
                </a:tc>
                <a:extLst>
                  <a:ext uri="{0D108BD9-81ED-4DB2-BD59-A6C34878D82A}">
                    <a16:rowId xmlns:a16="http://schemas.microsoft.com/office/drawing/2014/main" val="253750554"/>
                  </a:ext>
                </a:extLst>
              </a:tr>
              <a:tr h="258532">
                <a:tc>
                  <a:txBody>
                    <a:bodyPr/>
                    <a:lstStyle/>
                    <a:p>
                      <a:pPr algn="ctr" fontAlgn="b"/>
                      <a:r>
                        <a:rPr lang="en-US" sz="1600" b="0" i="0" u="none" strike="noStrike">
                          <a:solidFill>
                            <a:srgbClr val="000000"/>
                          </a:solidFill>
                          <a:effectLst/>
                          <a:latin typeface="+mn-lt"/>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a:solidFill>
                            <a:srgbClr val="000000"/>
                          </a:solidFill>
                          <a:effectLst/>
                          <a:latin typeface="+mn-lt"/>
                        </a:rPr>
                        <a:t>5.97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0" i="0" u="none" strike="noStrike">
                          <a:solidFill>
                            <a:srgbClr val="000000"/>
                          </a:solidFill>
                          <a:effectLst/>
                          <a:latin typeface="+mn-lt"/>
                        </a:rPr>
                        <a:t>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0" i="0" u="none" strike="noStrike" dirty="0">
                          <a:solidFill>
                            <a:srgbClr val="000000"/>
                          </a:solidFill>
                          <a:effectLst/>
                          <a:latin typeface="+mn-lt"/>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b"/>
                      <a:r>
                        <a:rPr lang="en-US" sz="1600" b="0" i="0" u="none" strike="noStrike" dirty="0">
                          <a:solidFill>
                            <a:srgbClr val="000000"/>
                          </a:solidFill>
                          <a:effectLst/>
                          <a:latin typeface="+mn-lt"/>
                        </a:rPr>
                        <a:t>23.88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CF7E"/>
                    </a:solidFill>
                  </a:tcPr>
                </a:tc>
                <a:extLst>
                  <a:ext uri="{0D108BD9-81ED-4DB2-BD59-A6C34878D82A}">
                    <a16:rowId xmlns:a16="http://schemas.microsoft.com/office/drawing/2014/main" val="4225275505"/>
                  </a:ext>
                </a:extLst>
              </a:tr>
              <a:tr h="258532">
                <a:tc>
                  <a:txBody>
                    <a:bodyPr/>
                    <a:lstStyle/>
                    <a:p>
                      <a:pPr algn="ctr" fontAlgn="b"/>
                      <a:r>
                        <a:rPr lang="en-US" sz="1600" b="1" i="0" u="none" strike="noStrike" dirty="0">
                          <a:solidFill>
                            <a:srgbClr val="000000"/>
                          </a:solidFill>
                          <a:effectLst/>
                          <a:latin typeface="+mn-lt"/>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mn-lt"/>
                        </a:rPr>
                        <a:t>5.98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1" i="0" u="none" strike="noStrike" dirty="0">
                          <a:solidFill>
                            <a:srgbClr val="000000"/>
                          </a:solidFill>
                          <a:effectLst/>
                          <a:latin typeface="+mn-lt"/>
                        </a:rPr>
                        <a:t>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1" i="0" u="none" strike="noStrike" dirty="0">
                          <a:solidFill>
                            <a:srgbClr val="000000"/>
                          </a:solidFill>
                          <a:effectLst/>
                          <a:latin typeface="+mn-lt"/>
                        </a:rPr>
                        <a:t>14.11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n-US" sz="1600" b="1" i="0" u="none" strike="noStrike" dirty="0">
                          <a:solidFill>
                            <a:srgbClr val="000000"/>
                          </a:solidFill>
                          <a:effectLst/>
                          <a:latin typeface="+mn-lt"/>
                        </a:rPr>
                        <a:t>24.23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182"/>
                    </a:solidFill>
                  </a:tcPr>
                </a:tc>
                <a:extLst>
                  <a:ext uri="{0D108BD9-81ED-4DB2-BD59-A6C34878D82A}">
                    <a16:rowId xmlns:a16="http://schemas.microsoft.com/office/drawing/2014/main" val="3631250852"/>
                  </a:ext>
                </a:extLst>
              </a:tr>
              <a:tr h="258532">
                <a:tc>
                  <a:txBody>
                    <a:bodyPr/>
                    <a:lstStyle/>
                    <a:p>
                      <a:pPr algn="ctr" fontAlgn="b"/>
                      <a:r>
                        <a:rPr lang="en-US" sz="1600" b="0" i="0" u="none" strike="noStrike">
                          <a:solidFill>
                            <a:srgbClr val="000000"/>
                          </a:solidFill>
                          <a:effectLst/>
                          <a:latin typeface="+mn-lt"/>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b"/>
                      <a:r>
                        <a:rPr lang="en-US" sz="1600" b="0" i="0" u="none" strike="noStrike">
                          <a:solidFill>
                            <a:srgbClr val="000000"/>
                          </a:solidFill>
                          <a:effectLst/>
                          <a:latin typeface="+mn-lt"/>
                        </a:rPr>
                        <a:t>5.95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DE683"/>
                    </a:solidFill>
                  </a:tcPr>
                </a:tc>
                <a:tc>
                  <a:txBody>
                    <a:bodyPr/>
                    <a:lstStyle/>
                    <a:p>
                      <a:pPr algn="ctr" fontAlgn="b"/>
                      <a:r>
                        <a:rPr lang="en-US" sz="1600" b="0" i="0" u="none" strike="noStrike">
                          <a:solidFill>
                            <a:srgbClr val="000000"/>
                          </a:solidFill>
                          <a:effectLst/>
                          <a:latin typeface="+mn-lt"/>
                        </a:rPr>
                        <a:t>5.47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983"/>
                    </a:solidFill>
                  </a:tcPr>
                </a:tc>
                <a:tc>
                  <a:txBody>
                    <a:bodyPr/>
                    <a:lstStyle/>
                    <a:p>
                      <a:pPr algn="ctr" fontAlgn="b"/>
                      <a:r>
                        <a:rPr lang="en-US" sz="1600" b="0" i="0" u="none" strike="noStrike">
                          <a:solidFill>
                            <a:srgbClr val="000000"/>
                          </a:solidFill>
                          <a:effectLst/>
                          <a:latin typeface="+mn-lt"/>
                        </a:rPr>
                        <a:t>14.02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983"/>
                    </a:solidFill>
                  </a:tcPr>
                </a:tc>
                <a:tc>
                  <a:txBody>
                    <a:bodyPr/>
                    <a:lstStyle/>
                    <a:p>
                      <a:pPr algn="ctr" fontAlgn="b"/>
                      <a:r>
                        <a:rPr lang="en-US" sz="1600" b="0" i="0" u="none" strike="noStrike" dirty="0">
                          <a:solidFill>
                            <a:srgbClr val="000000"/>
                          </a:solidFill>
                          <a:effectLst/>
                          <a:latin typeface="+mn-lt"/>
                        </a:rPr>
                        <a:t>24.18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DF81"/>
                    </a:solidFill>
                  </a:tcPr>
                </a:tc>
                <a:extLst>
                  <a:ext uri="{0D108BD9-81ED-4DB2-BD59-A6C34878D82A}">
                    <a16:rowId xmlns:a16="http://schemas.microsoft.com/office/drawing/2014/main" val="697779334"/>
                  </a:ext>
                </a:extLst>
              </a:tr>
              <a:tr h="258532">
                <a:tc>
                  <a:txBody>
                    <a:bodyPr/>
                    <a:lstStyle/>
                    <a:p>
                      <a:pPr algn="ctr" fontAlgn="b"/>
                      <a:r>
                        <a:rPr lang="en-US" sz="1600" b="0" i="0" u="none" strike="noStrike">
                          <a:solidFill>
                            <a:srgbClr val="000000"/>
                          </a:solidFill>
                          <a:effectLst/>
                          <a:latin typeface="+mn-lt"/>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mn-lt"/>
                        </a:rPr>
                        <a:t>6.05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600" b="0" i="0" u="none" strike="noStrike">
                          <a:solidFill>
                            <a:srgbClr val="000000"/>
                          </a:solidFill>
                          <a:effectLst/>
                          <a:latin typeface="+mn-lt"/>
                        </a:rPr>
                        <a:t>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600" b="0" i="0" u="none" strike="noStrike">
                          <a:solidFill>
                            <a:srgbClr val="000000"/>
                          </a:solidFill>
                          <a:effectLst/>
                          <a:latin typeface="+mn-lt"/>
                        </a:rPr>
                        <a:t>14.15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A84"/>
                    </a:solidFill>
                  </a:tcPr>
                </a:tc>
                <a:tc>
                  <a:txBody>
                    <a:bodyPr/>
                    <a:lstStyle/>
                    <a:p>
                      <a:pPr algn="ctr" fontAlgn="b"/>
                      <a:r>
                        <a:rPr lang="en-US" sz="1600" b="0" i="0" u="none" strike="noStrike" dirty="0">
                          <a:solidFill>
                            <a:srgbClr val="000000"/>
                          </a:solidFill>
                          <a:effectLst/>
                          <a:latin typeface="+mn-lt"/>
                        </a:rPr>
                        <a:t>24.73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A84"/>
                    </a:solidFill>
                  </a:tcPr>
                </a:tc>
                <a:extLst>
                  <a:ext uri="{0D108BD9-81ED-4DB2-BD59-A6C34878D82A}">
                    <a16:rowId xmlns:a16="http://schemas.microsoft.com/office/drawing/2014/main" val="3095174903"/>
                  </a:ext>
                </a:extLst>
              </a:tr>
            </a:tbl>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4587410"/>
          </a:xfrm>
        </p:spPr>
        <p:txBody>
          <a:bodyPr/>
          <a:lstStyle/>
          <a:p>
            <a:pPr>
              <a:spcBef>
                <a:spcPts val="480"/>
              </a:spcBef>
            </a:pPr>
            <a:r>
              <a:rPr lang="en-US" sz="2000" dirty="0"/>
              <a:t>Percentiles of frame times may reveal performance issues unnoticed by averages</a:t>
            </a:r>
          </a:p>
          <a:p>
            <a:pPr>
              <a:spcBef>
                <a:spcPts val="480"/>
              </a:spcBef>
            </a:pPr>
            <a:r>
              <a:rPr lang="en-US" sz="2000" dirty="0"/>
              <a:t>Be sure you have sufficient samples—especially for 3 sigma and higher</a:t>
            </a:r>
          </a:p>
          <a:p>
            <a:pPr marL="438912" lvl="1" indent="-210312"/>
            <a:r>
              <a:rPr lang="en-US" sz="1800" dirty="0"/>
              <a:t>See </a:t>
            </a:r>
            <a:r>
              <a:rPr lang="en-US" sz="1800" dirty="0">
                <a:solidFill>
                  <a:schemeClr val="accent1"/>
                </a:solidFill>
                <a:hlinkClick r:id="rId3">
                  <a:extLst>
                    <a:ext uri="{A12FA001-AC4F-418D-AE19-62706E023703}">
                      <ahyp:hlinkClr xmlns:ahyp="http://schemas.microsoft.com/office/drawing/2018/hyperlinkcolor" val="tx"/>
                    </a:ext>
                  </a:extLst>
                </a:hlinkClick>
              </a:rPr>
              <a:t>https://en.wikipedia.org/wiki/68-95-99.7_rule</a:t>
            </a:r>
            <a:endParaRPr lang="en-US" sz="1800" dirty="0">
              <a:solidFill>
                <a:schemeClr val="accent1"/>
              </a:solidFill>
            </a:endParaRPr>
          </a:p>
          <a:p>
            <a:pPr>
              <a:spcBef>
                <a:spcPts val="480"/>
              </a:spcBef>
            </a:pPr>
            <a:r>
              <a:rPr lang="en-US" sz="2000" dirty="0"/>
              <a:t>Performance is lost at high </a:t>
            </a:r>
            <a:r>
              <a:rPr lang="en-US" sz="2000" dirty="0" err="1"/>
              <a:t>corelimit</a:t>
            </a:r>
            <a:r>
              <a:rPr lang="en-US" sz="2000" dirty="0"/>
              <a:t> values</a:t>
            </a:r>
          </a:p>
          <a:p>
            <a:pPr marL="438912" lvl="1" indent="-210312"/>
            <a:r>
              <a:rPr lang="en-US" sz="1800" dirty="0"/>
              <a:t>The default value is effectively logical processors-2</a:t>
            </a:r>
          </a:p>
          <a:p>
            <a:pPr>
              <a:spcBef>
                <a:spcPts val="480"/>
              </a:spcBef>
            </a:pPr>
            <a:r>
              <a:rPr lang="en-US" sz="2000" dirty="0"/>
              <a:t>Compare </a:t>
            </a:r>
            <a:r>
              <a:rPr lang="en-US" sz="2000" dirty="0" err="1"/>
              <a:t>corelimit</a:t>
            </a:r>
            <a:r>
              <a:rPr lang="en-US" sz="2000" dirty="0"/>
              <a:t>=14 %difference from 4</a:t>
            </a:r>
          </a:p>
          <a:p>
            <a:pPr marL="438912" lvl="1" indent="-210312"/>
            <a:r>
              <a:rPr lang="en-US" sz="1800" dirty="0"/>
              <a:t>Mean = 3% slower</a:t>
            </a:r>
          </a:p>
          <a:p>
            <a:pPr marL="438912" lvl="1" indent="-210312"/>
            <a:r>
              <a:rPr lang="en-US" sz="1800" dirty="0"/>
              <a:t>68% percentile = 5% slower</a:t>
            </a:r>
          </a:p>
          <a:p>
            <a:pPr marL="438912" lvl="1" indent="-210312"/>
            <a:r>
              <a:rPr lang="en-US" sz="1800" dirty="0"/>
              <a:t>95% percentile = 5% slower</a:t>
            </a:r>
          </a:p>
          <a:p>
            <a:pPr marL="438912" lvl="1" indent="-210312"/>
            <a:r>
              <a:rPr lang="en-US" sz="1800" dirty="0"/>
              <a:t>99.7% percentile = 3% slower</a:t>
            </a:r>
          </a:p>
        </p:txBody>
      </p:sp>
    </p:spTree>
    <p:extLst>
      <p:ext uri="{BB962C8B-B14F-4D97-AF65-F5344CB8AC3E}">
        <p14:creationId xmlns:p14="http://schemas.microsoft.com/office/powerpoint/2010/main" val="214220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64215-9CD7-46C3-B692-63FB76AD84D9}"/>
              </a:ext>
            </a:extLst>
          </p:cNvPr>
          <p:cNvSpPr>
            <a:spLocks noGrp="1"/>
          </p:cNvSpPr>
          <p:nvPr>
            <p:ph type="title"/>
          </p:nvPr>
        </p:nvSpPr>
        <p:spPr/>
        <p:txBody>
          <a:bodyPr/>
          <a:lstStyle/>
          <a:p>
            <a:r>
              <a:rPr lang="en-US" dirty="0"/>
              <a:t>UE4.26 Infiltrator Demo</a:t>
            </a:r>
          </a:p>
        </p:txBody>
      </p:sp>
      <p:graphicFrame>
        <p:nvGraphicFramePr>
          <p:cNvPr id="7" name="Content Placeholder 6" descr="Infiltrator Demo -corelimit not used chart">
            <a:extLst>
              <a:ext uri="{FF2B5EF4-FFF2-40B4-BE49-F238E27FC236}">
                <a16:creationId xmlns:a16="http://schemas.microsoft.com/office/drawing/2014/main" id="{5A35ECDA-6FAE-41C1-9066-047916216DB4}"/>
              </a:ext>
            </a:extLst>
          </p:cNvPr>
          <p:cNvGraphicFramePr>
            <a:graphicFrameLocks noGrp="1"/>
          </p:cNvGraphicFramePr>
          <p:nvPr>
            <p:ph sz="quarter" idx="12"/>
            <p:extLst>
              <p:ext uri="{D42A27DB-BD31-4B8C-83A1-F6EECF244321}">
                <p14:modId xmlns:p14="http://schemas.microsoft.com/office/powerpoint/2010/main" val="4022445397"/>
              </p:ext>
            </p:extLst>
          </p:nvPr>
        </p:nvGraphicFramePr>
        <p:xfrm>
          <a:off x="584200" y="1435100"/>
          <a:ext cx="5211763" cy="4500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6" descr="Infiltrator Demo -corelimit=4 chart">
            <a:extLst>
              <a:ext uri="{FF2B5EF4-FFF2-40B4-BE49-F238E27FC236}">
                <a16:creationId xmlns:a16="http://schemas.microsoft.com/office/drawing/2014/main" id="{EAC44048-BF34-4EF9-9082-335CEB299EC6}"/>
              </a:ext>
            </a:extLst>
          </p:cNvPr>
          <p:cNvGraphicFramePr>
            <a:graphicFrameLocks/>
          </p:cNvGraphicFramePr>
          <p:nvPr>
            <p:extLst>
              <p:ext uri="{D42A27DB-BD31-4B8C-83A1-F6EECF244321}">
                <p14:modId xmlns:p14="http://schemas.microsoft.com/office/powerpoint/2010/main" val="4073917839"/>
              </p:ext>
            </p:extLst>
          </p:nvPr>
        </p:nvGraphicFramePr>
        <p:xfrm>
          <a:off x="6397216" y="1435099"/>
          <a:ext cx="5211763" cy="45004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62134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BB97-9BC4-4CCE-ABF9-70A285477F85}"/>
              </a:ext>
            </a:extLst>
          </p:cNvPr>
          <p:cNvSpPr>
            <a:spLocks noGrp="1"/>
          </p:cNvSpPr>
          <p:nvPr>
            <p:ph type="title"/>
          </p:nvPr>
        </p:nvSpPr>
        <p:spPr/>
        <p:txBody>
          <a:bodyPr/>
          <a:lstStyle/>
          <a:p>
            <a:r>
              <a:rPr lang="en-US" dirty="0"/>
              <a:t>AMD general guidance for games</a:t>
            </a:r>
          </a:p>
        </p:txBody>
      </p:sp>
      <p:sp>
        <p:nvSpPr>
          <p:cNvPr id="3" name="Text Placeholder 2">
            <a:extLst>
              <a:ext uri="{FF2B5EF4-FFF2-40B4-BE49-F238E27FC236}">
                <a16:creationId xmlns:a16="http://schemas.microsoft.com/office/drawing/2014/main" id="{36EE1269-2B62-40E6-AB4E-E7A45FAB50C0}"/>
              </a:ext>
            </a:extLst>
          </p:cNvPr>
          <p:cNvSpPr>
            <a:spLocks noGrp="1"/>
          </p:cNvSpPr>
          <p:nvPr>
            <p:ph sz="quarter" idx="12"/>
          </p:nvPr>
        </p:nvSpPr>
        <p:spPr>
          <a:xfrm>
            <a:off x="584200" y="1435100"/>
            <a:ext cx="5211763" cy="3964162"/>
          </a:xfrm>
        </p:spPr>
        <p:txBody>
          <a:bodyPr numCol="1">
            <a:spAutoFit/>
          </a:bodyPr>
          <a:lstStyle/>
          <a:p>
            <a:pPr>
              <a:spcBef>
                <a:spcPts val="1200"/>
              </a:spcBef>
            </a:pPr>
            <a:r>
              <a:rPr lang="en-US" sz="2000" dirty="0"/>
              <a:t>This advice is specific to AMD processors and is not general guidance for all processor vendors</a:t>
            </a:r>
          </a:p>
          <a:p>
            <a:pPr>
              <a:spcBef>
                <a:spcPts val="1200"/>
              </a:spcBef>
            </a:pPr>
            <a:r>
              <a:rPr lang="en-US" sz="2000" dirty="0"/>
              <a:t>Generally, applications show SMT benefits and use of all logical processors is recommended</a:t>
            </a:r>
          </a:p>
          <a:p>
            <a:pPr>
              <a:spcBef>
                <a:spcPts val="1200"/>
              </a:spcBef>
            </a:pPr>
            <a:r>
              <a:rPr lang="en-US" sz="2000" dirty="0"/>
              <a:t>However, games often suffer from SMT contention on the main or render threads during gameplay</a:t>
            </a:r>
          </a:p>
          <a:p>
            <a:pPr marL="438912" lvl="1" indent="-210312"/>
            <a:r>
              <a:rPr lang="en-US" sz="1800" dirty="0"/>
              <a:t>One strategy to reduce this contention is to create threads based on physical core count rather than logical processor count</a:t>
            </a:r>
          </a:p>
        </p:txBody>
      </p:sp>
      <p:sp>
        <p:nvSpPr>
          <p:cNvPr id="4" name="Content Placeholder 3">
            <a:extLst>
              <a:ext uri="{FF2B5EF4-FFF2-40B4-BE49-F238E27FC236}">
                <a16:creationId xmlns:a16="http://schemas.microsoft.com/office/drawing/2014/main" id="{CFA5D897-C58A-443A-B939-FD2C1F1FF25B}"/>
              </a:ext>
            </a:extLst>
          </p:cNvPr>
          <p:cNvSpPr>
            <a:spLocks noGrp="1"/>
          </p:cNvSpPr>
          <p:nvPr>
            <p:ph sz="quarter" idx="13"/>
          </p:nvPr>
        </p:nvSpPr>
        <p:spPr>
          <a:xfrm>
            <a:off x="6389688" y="1435100"/>
            <a:ext cx="5219700" cy="4598182"/>
          </a:xfrm>
        </p:spPr>
        <p:txBody>
          <a:bodyPr/>
          <a:lstStyle/>
          <a:p>
            <a:pPr marL="438912" lvl="1" indent="-210312"/>
            <a:r>
              <a:rPr lang="en-US" sz="1800" dirty="0"/>
              <a:t>Profile your application/game to determine the ideal thread count</a:t>
            </a:r>
          </a:p>
          <a:p>
            <a:pPr lvl="2"/>
            <a:r>
              <a:rPr lang="en-US" sz="1800" dirty="0"/>
              <a:t>Game initialization—including decompressing assets and compiling/warming shaders—may benefit from logical processors using SMT dual-thread mode</a:t>
            </a:r>
          </a:p>
          <a:p>
            <a:pPr lvl="2"/>
            <a:r>
              <a:rPr lang="en-US" sz="1800" dirty="0"/>
              <a:t>Game play may prefer physical core count using SMT single-thread mode</a:t>
            </a:r>
          </a:p>
          <a:p>
            <a:pPr marL="438912" lvl="1" indent="-210312"/>
            <a:r>
              <a:rPr lang="en-US" sz="1800" dirty="0"/>
              <a:t>Recommend game options to:</a:t>
            </a:r>
          </a:p>
          <a:p>
            <a:pPr lvl="2"/>
            <a:r>
              <a:rPr lang="en-US" sz="1800" dirty="0"/>
              <a:t>Set Max Thread Pool Size</a:t>
            </a:r>
          </a:p>
          <a:p>
            <a:pPr lvl="2"/>
            <a:r>
              <a:rPr lang="en-US" sz="1800" dirty="0"/>
              <a:t>Force Thread Pool Size</a:t>
            </a:r>
          </a:p>
          <a:p>
            <a:pPr lvl="2"/>
            <a:r>
              <a:rPr lang="en-US" sz="1800" dirty="0"/>
              <a:t>Force SMT</a:t>
            </a:r>
          </a:p>
          <a:p>
            <a:pPr lvl="2"/>
            <a:r>
              <a:rPr lang="en-US" sz="1800" dirty="0"/>
              <a:t>Force Single NUMA Node (implicitly Group)</a:t>
            </a:r>
          </a:p>
          <a:p>
            <a:pPr marL="438912" lvl="1" indent="-210312"/>
            <a:r>
              <a:rPr lang="en-US" sz="1800" dirty="0"/>
              <a:t>Avoid setting thread pool size as a constant</a:t>
            </a:r>
          </a:p>
        </p:txBody>
      </p:sp>
    </p:spTree>
    <p:extLst>
      <p:ext uri="{BB962C8B-B14F-4D97-AF65-F5344CB8AC3E}">
        <p14:creationId xmlns:p14="http://schemas.microsoft.com/office/powerpoint/2010/main" val="429234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3A844-9E2F-4545-9818-52E239ACE356}"/>
              </a:ext>
            </a:extLst>
          </p:cNvPr>
          <p:cNvSpPr>
            <a:spLocks noGrp="1"/>
          </p:cNvSpPr>
          <p:nvPr>
            <p:ph type="title"/>
          </p:nvPr>
        </p:nvSpPr>
        <p:spPr/>
        <p:txBody>
          <a:bodyPr/>
          <a:lstStyle/>
          <a:p>
            <a:r>
              <a:rPr lang="en-US" dirty="0"/>
              <a:t>AMD general guidance</a:t>
            </a:r>
          </a:p>
        </p:txBody>
      </p:sp>
      <p:sp>
        <p:nvSpPr>
          <p:cNvPr id="3" name="Text Placeholder 2">
            <a:extLst>
              <a:ext uri="{FF2B5EF4-FFF2-40B4-BE49-F238E27FC236}">
                <a16:creationId xmlns:a16="http://schemas.microsoft.com/office/drawing/2014/main" id="{15F7C307-A149-45B8-91B9-6413D7E2F096}"/>
              </a:ext>
            </a:extLst>
          </p:cNvPr>
          <p:cNvSpPr>
            <a:spLocks noGrp="1"/>
          </p:cNvSpPr>
          <p:nvPr>
            <p:ph sz="quarter" idx="12"/>
          </p:nvPr>
        </p:nvSpPr>
        <p:spPr>
          <a:xfrm>
            <a:off x="584200" y="1435100"/>
            <a:ext cx="5211763" cy="4663440"/>
          </a:xfrm>
          <a:solidFill>
            <a:srgbClr val="1E1E1E"/>
          </a:solidFill>
        </p:spPr>
        <p:txBody>
          <a:bodyPr lIns="91440" rIns="91440"/>
          <a:lstStyle/>
          <a:p>
            <a:pPr marL="0" indent="0">
              <a:buNone/>
            </a:pPr>
            <a:r>
              <a:rPr lang="en-US" sz="1400" dirty="0">
                <a:solidFill>
                  <a:srgbClr val="4EC9B0"/>
                </a:solidFill>
                <a:latin typeface="Consolas" panose="020B0609020204030204" pitchFamily="49" charset="0"/>
              </a:rPr>
              <a:t>DWORD</a:t>
            </a: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getRecommendedThreadCountForGameplay</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DWORD </a:t>
            </a:r>
            <a:r>
              <a:rPr lang="en-US" sz="1400" dirty="0">
                <a:solidFill>
                  <a:srgbClr val="9CDCFE"/>
                </a:solidFill>
                <a:latin typeface="Consolas" panose="020B0609020204030204" pitchFamily="49" charset="0"/>
              </a:rPr>
              <a:t>cores</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logical</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getProcessorCount</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cores</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logical</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DWORD </a:t>
            </a:r>
            <a:r>
              <a:rPr lang="en-US" sz="1400" dirty="0">
                <a:solidFill>
                  <a:srgbClr val="9CDCFE"/>
                </a:solidFill>
                <a:latin typeface="Consolas" panose="020B0609020204030204" pitchFamily="49" charset="0"/>
              </a:rPr>
              <a:t>count</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logical</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569CD6"/>
                </a:solidFill>
                <a:latin typeface="Consolas" panose="020B0609020204030204" pitchFamily="49" charset="0"/>
              </a:rPr>
              <a:t>char</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vendor</a:t>
            </a:r>
            <a:r>
              <a:rPr lang="en-US" sz="1400" dirty="0">
                <a:solidFill>
                  <a:srgbClr val="D4D4D4"/>
                </a:solidFill>
                <a:latin typeface="Consolas" panose="020B0609020204030204" pitchFamily="49" charset="0"/>
              </a:rPr>
              <a:t>[</a:t>
            </a:r>
            <a:r>
              <a:rPr lang="en-US" sz="1400" dirty="0">
                <a:solidFill>
                  <a:srgbClr val="B5CEA8"/>
                </a:solidFill>
                <a:latin typeface="Consolas" panose="020B0609020204030204" pitchFamily="49" charset="0"/>
              </a:rPr>
              <a:t>13</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getCpuidVendor</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vendor</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if</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a:t>
            </a:r>
            <a:r>
              <a:rPr lang="en-US" sz="1400" dirty="0">
                <a:solidFill>
                  <a:srgbClr val="D4D4D4"/>
                </a:solidFill>
                <a:latin typeface="Consolas" panose="020B0609020204030204" pitchFamily="49" charset="0"/>
              </a:rPr>
              <a:t> == </a:t>
            </a:r>
            <a:r>
              <a:rPr lang="en-US" sz="1400" dirty="0" err="1">
                <a:solidFill>
                  <a:srgbClr val="DCDCAA"/>
                </a:solidFill>
                <a:latin typeface="Consolas" panose="020B0609020204030204" pitchFamily="49" charset="0"/>
              </a:rPr>
              <a:t>strcmp</a:t>
            </a:r>
            <a:r>
              <a:rPr lang="en-US" sz="1400" dirty="0">
                <a:solidFill>
                  <a:srgbClr val="D4D4D4"/>
                </a:solidFill>
                <a:latin typeface="Consolas" panose="020B0609020204030204" pitchFamily="49" charset="0"/>
              </a:rPr>
              <a:t>(</a:t>
            </a:r>
            <a:r>
              <a:rPr lang="en-US" sz="1400" dirty="0">
                <a:solidFill>
                  <a:srgbClr val="9CDCFE"/>
                </a:solidFill>
                <a:latin typeface="Consolas" panose="020B0609020204030204" pitchFamily="49" charset="0"/>
              </a:rPr>
              <a:t>vendor</a:t>
            </a:r>
            <a:r>
              <a:rPr lang="en-US" sz="1400" dirty="0">
                <a:solidFill>
                  <a:srgbClr val="D4D4D4"/>
                </a:solidFill>
                <a:latin typeface="Consolas" panose="020B0609020204030204" pitchFamily="49" charset="0"/>
              </a:rPr>
              <a:t>, </a:t>
            </a:r>
            <a:r>
              <a:rPr lang="en-US" sz="1400" dirty="0">
                <a:solidFill>
                  <a:srgbClr val="CE9178"/>
                </a:solidFill>
                <a:latin typeface="Consolas" panose="020B0609020204030204" pitchFamily="49" charset="0"/>
              </a:rPr>
              <a:t>"</a:t>
            </a:r>
            <a:r>
              <a:rPr lang="en-US" sz="1400" dirty="0" err="1">
                <a:solidFill>
                  <a:srgbClr val="CE9178"/>
                </a:solidFill>
                <a:latin typeface="Consolas" panose="020B0609020204030204" pitchFamily="49" charset="0"/>
              </a:rPr>
              <a:t>AuthenticAMD</a:t>
            </a:r>
            <a:r>
              <a:rPr lang="en-US" sz="1400" dirty="0">
                <a:solidFill>
                  <a:srgbClr val="CE9178"/>
                </a:solidFill>
                <a:latin typeface="Consolas" panose="020B0609020204030204" pitchFamily="49" charset="0"/>
              </a:rPr>
              <a:t>"</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if</a:t>
            </a:r>
            <a:r>
              <a:rPr lang="en-US" sz="1400" dirty="0">
                <a:solidFill>
                  <a:srgbClr val="D4D4D4"/>
                </a:solidFill>
                <a:latin typeface="Consolas" panose="020B0609020204030204" pitchFamily="49" charset="0"/>
              </a:rPr>
              <a:t> (</a:t>
            </a:r>
            <a:r>
              <a:rPr lang="en-US" sz="1400" dirty="0">
                <a:solidFill>
                  <a:srgbClr val="B5CEA8"/>
                </a:solidFill>
                <a:latin typeface="Consolas" panose="020B0609020204030204" pitchFamily="49" charset="0"/>
              </a:rPr>
              <a:t>0x15</a:t>
            </a:r>
            <a:r>
              <a:rPr lang="en-US" sz="1400" dirty="0">
                <a:solidFill>
                  <a:srgbClr val="D4D4D4"/>
                </a:solidFill>
                <a:latin typeface="Consolas" panose="020B0609020204030204" pitchFamily="49" charset="0"/>
              </a:rPr>
              <a:t> == </a:t>
            </a:r>
            <a:r>
              <a:rPr lang="en-US" sz="1400" dirty="0" err="1">
                <a:solidFill>
                  <a:srgbClr val="DCDCAA"/>
                </a:solidFill>
                <a:latin typeface="Consolas" panose="020B0609020204030204" pitchFamily="49" charset="0"/>
              </a:rPr>
              <a:t>getCpuidFamily</a:t>
            </a:r>
            <a:r>
              <a:rPr lang="en-US" sz="1400" dirty="0">
                <a:solidFill>
                  <a:srgbClr val="D4D4D4"/>
                </a:solidFill>
                <a:latin typeface="Consolas" panose="020B0609020204030204" pitchFamily="49" charset="0"/>
              </a:rPr>
              <a:t>()) {</a:t>
            </a:r>
          </a:p>
          <a:p>
            <a:pPr marL="0" indent="0">
              <a:buNone/>
            </a:pPr>
            <a:r>
              <a:rPr lang="en-US" sz="1400" dirty="0">
                <a:solidFill>
                  <a:srgbClr val="6A9955"/>
                </a:solidFill>
                <a:latin typeface="Consolas" panose="020B0609020204030204" pitchFamily="49" charset="0"/>
              </a:rPr>
              <a:t>      // AMD "Bulldozer" family microarchitecture</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count</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logical</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else</a:t>
            </a: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count</a:t>
            </a:r>
            <a:r>
              <a:rPr lang="en-US" sz="1400" dirty="0">
                <a:solidFill>
                  <a:srgbClr val="D4D4D4"/>
                </a:solidFill>
                <a:latin typeface="Consolas" panose="020B0609020204030204" pitchFamily="49" charset="0"/>
              </a:rPr>
              <a:t> = (</a:t>
            </a:r>
            <a:r>
              <a:rPr lang="en-US" sz="1400" dirty="0">
                <a:solidFill>
                  <a:srgbClr val="9CDCFE"/>
                </a:solidFill>
                <a:latin typeface="Consolas" panose="020B0609020204030204" pitchFamily="49" charset="0"/>
              </a:rPr>
              <a:t>cores</a:t>
            </a:r>
            <a:r>
              <a:rPr lang="en-US" sz="1400" dirty="0">
                <a:solidFill>
                  <a:srgbClr val="D4D4D4"/>
                </a:solidFill>
                <a:latin typeface="Consolas" panose="020B0609020204030204" pitchFamily="49" charset="0"/>
              </a:rPr>
              <a:t>&gt;=</a:t>
            </a:r>
            <a:r>
              <a:rPr lang="en-US" sz="1400" dirty="0">
                <a:solidFill>
                  <a:srgbClr val="B5CEA8"/>
                </a:solidFill>
                <a:latin typeface="Consolas" panose="020B0609020204030204" pitchFamily="49" charset="0"/>
              </a:rPr>
              <a:t>8</a:t>
            </a:r>
            <a:r>
              <a:rPr lang="en-US" sz="1400" dirty="0">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cores</a:t>
            </a:r>
            <a:r>
              <a:rPr lang="en-US" sz="1400" dirty="0" err="1">
                <a:solidFill>
                  <a:srgbClr val="D4D4D4"/>
                </a:solidFill>
                <a:latin typeface="Consolas" panose="020B0609020204030204" pitchFamily="49" charset="0"/>
              </a:rPr>
              <a:t>:</a:t>
            </a:r>
            <a:r>
              <a:rPr lang="en-US" sz="1400" dirty="0" err="1">
                <a:solidFill>
                  <a:srgbClr val="9CDCFE"/>
                </a:solidFill>
                <a:latin typeface="Consolas" panose="020B0609020204030204" pitchFamily="49" charset="0"/>
              </a:rPr>
              <a:t>logical</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a:t>
            </a:r>
            <a:r>
              <a:rPr lang="en-US" sz="1400" dirty="0">
                <a:solidFill>
                  <a:srgbClr val="9CDCFE"/>
                </a:solidFill>
                <a:latin typeface="Consolas" panose="020B0609020204030204" pitchFamily="49" charset="0"/>
              </a:rPr>
              <a:t>count</a:t>
            </a:r>
            <a:r>
              <a:rPr lang="en-US" sz="1400" dirty="0">
                <a:solidFill>
                  <a:srgbClr val="D4D4D4"/>
                </a:solidFill>
                <a:latin typeface="Consolas" panose="020B0609020204030204" pitchFamily="49" charset="0"/>
              </a:rPr>
              <a:t>;</a:t>
            </a:r>
          </a:p>
          <a:p>
            <a:pPr marL="0" indent="0">
              <a:buNone/>
            </a:pPr>
            <a:r>
              <a:rPr lang="en-US" sz="1400" dirty="0">
                <a:solidFill>
                  <a:srgbClr val="D4D4D4"/>
                </a:solidFill>
                <a:latin typeface="Consolas" panose="020B0609020204030204" pitchFamily="49" charset="0"/>
              </a:rPr>
              <a:t>}</a:t>
            </a:r>
            <a:endParaRPr lang="en-US" sz="1400" dirty="0"/>
          </a:p>
        </p:txBody>
      </p:sp>
      <p:sp>
        <p:nvSpPr>
          <p:cNvPr id="8" name="Content Placeholder 7">
            <a:extLst>
              <a:ext uri="{FF2B5EF4-FFF2-40B4-BE49-F238E27FC236}">
                <a16:creationId xmlns:a16="http://schemas.microsoft.com/office/drawing/2014/main" id="{92DD23FD-14ED-4107-AD90-3827E5CD5E55}"/>
              </a:ext>
            </a:extLst>
          </p:cNvPr>
          <p:cNvSpPr>
            <a:spLocks noGrp="1"/>
          </p:cNvSpPr>
          <p:nvPr>
            <p:ph sz="quarter" idx="13"/>
          </p:nvPr>
        </p:nvSpPr>
        <p:spPr>
          <a:xfrm>
            <a:off x="6389688" y="1435100"/>
            <a:ext cx="5219700" cy="4663440"/>
          </a:xfrm>
          <a:solidFill>
            <a:srgbClr val="1E1E1E"/>
          </a:solidFill>
        </p:spPr>
        <p:txBody>
          <a:bodyPr lIns="91440" rIns="0"/>
          <a:lstStyle/>
          <a:p>
            <a:pPr marL="0" indent="0">
              <a:buNone/>
            </a:pPr>
            <a:r>
              <a:rPr lang="en-US" sz="1400" dirty="0">
                <a:solidFill>
                  <a:srgbClr val="4EC9B0"/>
                </a:solidFill>
                <a:latin typeface="Consolas" panose="020B0609020204030204" pitchFamily="49" charset="0"/>
              </a:rPr>
              <a:t>DWORD</a:t>
            </a: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getRecommendedThreadCountForGameInit</a:t>
            </a:r>
            <a:r>
              <a:rPr lang="en-US" sz="1400" dirty="0">
                <a:solidFill>
                  <a:srgbClr val="D4D4D4"/>
                </a:solidFill>
                <a:latin typeface="Consolas" panose="020B0609020204030204" pitchFamily="49" charset="0"/>
              </a:rPr>
              <a:t>() {</a:t>
            </a:r>
          </a:p>
          <a:p>
            <a:pPr marL="0" indent="0">
              <a:buNone/>
            </a:pPr>
            <a:r>
              <a:rPr lang="en-US" sz="1400" dirty="0">
                <a:solidFill>
                  <a:srgbClr val="6A9955"/>
                </a:solidFill>
                <a:latin typeface="Consolas" panose="020B0609020204030204" pitchFamily="49" charset="0"/>
              </a:rPr>
              <a:t>    // recommended for compiling shaders, etc.</a:t>
            </a:r>
            <a:endParaRPr lang="en-US" sz="1400" dirty="0">
              <a:solidFill>
                <a:srgbClr val="D4D4D4"/>
              </a:solidFill>
              <a:latin typeface="Consolas" panose="020B0609020204030204" pitchFamily="49" charset="0"/>
            </a:endParaRPr>
          </a:p>
          <a:p>
            <a:pPr marL="0" indent="0">
              <a:buNone/>
            </a:pPr>
            <a:r>
              <a:rPr lang="en-US" sz="1400" dirty="0">
                <a:solidFill>
                  <a:srgbClr val="D4D4D4"/>
                </a:solidFill>
                <a:latin typeface="Consolas" panose="020B0609020204030204" pitchFamily="49" charset="0"/>
              </a:rPr>
              <a:t>    DWORD cores, logical;</a:t>
            </a:r>
          </a:p>
          <a:p>
            <a:pPr marL="0" indent="0">
              <a:buNone/>
            </a:pPr>
            <a:r>
              <a:rPr lang="en-US" sz="1400" dirty="0">
                <a:solidFill>
                  <a:srgbClr val="D4D4D4"/>
                </a:solidFill>
                <a:latin typeface="Consolas" panose="020B0609020204030204" pitchFamily="49" charset="0"/>
              </a:rPr>
              <a:t>    </a:t>
            </a:r>
            <a:r>
              <a:rPr lang="en-US" sz="1400" dirty="0" err="1">
                <a:solidFill>
                  <a:srgbClr val="DCDCAA"/>
                </a:solidFill>
                <a:latin typeface="Consolas" panose="020B0609020204030204" pitchFamily="49" charset="0"/>
              </a:rPr>
              <a:t>getProcessorCount</a:t>
            </a:r>
            <a:r>
              <a:rPr lang="en-US" sz="1400" dirty="0">
                <a:solidFill>
                  <a:srgbClr val="D4D4D4"/>
                </a:solidFill>
                <a:latin typeface="Consolas" panose="020B0609020204030204" pitchFamily="49" charset="0"/>
              </a:rPr>
              <a:t>(cores, logical);</a:t>
            </a:r>
          </a:p>
          <a:p>
            <a:pPr marL="0" indent="0">
              <a:buNone/>
            </a:pPr>
            <a:r>
              <a:rPr lang="en-US" sz="1400" dirty="0">
                <a:solidFill>
                  <a:srgbClr val="D4D4D4"/>
                </a:solidFill>
                <a:latin typeface="Consolas" panose="020B0609020204030204" pitchFamily="49" charset="0"/>
              </a:rPr>
              <a:t>    </a:t>
            </a:r>
            <a:r>
              <a:rPr lang="en-US" sz="1400" dirty="0">
                <a:solidFill>
                  <a:srgbClr val="C586C0"/>
                </a:solidFill>
                <a:latin typeface="Consolas" panose="020B0609020204030204" pitchFamily="49" charset="0"/>
              </a:rPr>
              <a:t>return</a:t>
            </a:r>
            <a:r>
              <a:rPr lang="en-US" sz="1400" dirty="0">
                <a:solidFill>
                  <a:srgbClr val="D4D4D4"/>
                </a:solidFill>
                <a:latin typeface="Consolas" panose="020B0609020204030204" pitchFamily="49" charset="0"/>
              </a:rPr>
              <a:t> logical;</a:t>
            </a:r>
          </a:p>
          <a:p>
            <a:pPr marL="0" indent="0">
              <a:buNone/>
            </a:pPr>
            <a:r>
              <a:rPr lang="en-US" sz="1400" dirty="0">
                <a:solidFill>
                  <a:srgbClr val="D4D4D4"/>
                </a:solidFill>
                <a:latin typeface="Consolas" panose="020B0609020204030204" pitchFamily="49" charset="0"/>
              </a:rPr>
              <a:t>}</a:t>
            </a:r>
          </a:p>
          <a:p>
            <a:pPr marL="0" indent="0">
              <a:buNone/>
            </a:pPr>
            <a:br>
              <a:rPr lang="en-US" sz="1400" dirty="0">
                <a:solidFill>
                  <a:srgbClr val="D4D4D4"/>
                </a:solidFill>
                <a:latin typeface="Consolas" panose="020B0609020204030204" pitchFamily="49" charset="0"/>
              </a:rPr>
            </a:br>
            <a:r>
              <a:rPr lang="en-US" sz="1400" dirty="0">
                <a:solidFill>
                  <a:srgbClr val="6A9955"/>
                </a:solidFill>
                <a:latin typeface="Consolas" panose="020B0609020204030204" pitchFamily="49" charset="0"/>
              </a:rPr>
              <a:t>// Pseudocode shown.</a:t>
            </a:r>
            <a:endParaRPr lang="en-US" sz="1400" dirty="0">
              <a:solidFill>
                <a:srgbClr val="D4D4D4"/>
              </a:solidFill>
              <a:latin typeface="Consolas" panose="020B0609020204030204" pitchFamily="49" charset="0"/>
            </a:endParaRPr>
          </a:p>
          <a:p>
            <a:pPr marL="0" indent="0">
              <a:buNone/>
            </a:pPr>
            <a:r>
              <a:rPr lang="en-US" sz="1400" dirty="0">
                <a:solidFill>
                  <a:srgbClr val="6A9955"/>
                </a:solidFill>
                <a:latin typeface="Consolas" panose="020B0609020204030204" pitchFamily="49" charset="0"/>
              </a:rPr>
              <a:t>// Actual code subject to change.</a:t>
            </a:r>
            <a:endParaRPr lang="en-US" sz="1400" dirty="0">
              <a:solidFill>
                <a:srgbClr val="D4D4D4"/>
              </a:solidFill>
              <a:latin typeface="Consolas" panose="020B0609020204030204" pitchFamily="49" charset="0"/>
            </a:endParaRPr>
          </a:p>
          <a:p>
            <a:pPr marL="0" indent="0">
              <a:buNone/>
            </a:pPr>
            <a:r>
              <a:rPr lang="en-US" sz="1400" dirty="0">
                <a:solidFill>
                  <a:srgbClr val="6A9955"/>
                </a:solidFill>
                <a:latin typeface="Consolas" panose="020B0609020204030204" pitchFamily="49" charset="0"/>
              </a:rPr>
              <a:t>// see </a:t>
            </a:r>
            <a:r>
              <a:rPr lang="en-US" sz="1400" dirty="0">
                <a:solidFill>
                  <a:srgbClr val="6A9955"/>
                </a:solidFill>
                <a:latin typeface="Arial" panose="020B0604020202020204" pitchFamily="34" charset="0"/>
                <a:cs typeface="Arial" panose="020B0604020202020204" pitchFamily="34" charset="0"/>
              </a:rPr>
              <a:t>https://gpuopen.com/cpu-core-count-detection-windows/</a:t>
            </a:r>
            <a:endParaRPr lang="en-US" sz="1400" dirty="0">
              <a:solidFill>
                <a:srgbClr val="D4D4D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02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a:xfrm>
            <a:off x="588263" y="457200"/>
            <a:ext cx="11018520" cy="498598"/>
          </a:xfrm>
        </p:spPr>
        <p:txBody>
          <a:bodyPr/>
          <a:lstStyle/>
          <a:p>
            <a:pPr defTabSz="914367">
              <a:lnSpc>
                <a:spcPct val="90000"/>
              </a:lnSpc>
              <a:spcBef>
                <a:spcPts val="0"/>
              </a:spcBef>
              <a:spcAft>
                <a:spcPts val="333"/>
              </a:spcAft>
              <a:buSzTx/>
              <a:defRPr/>
            </a:pPr>
            <a:r>
              <a:rPr lang="en-US" dirty="0"/>
              <a:t>Losing performance at high thread counts?…</a:t>
            </a:r>
          </a:p>
        </p:txBody>
      </p:sp>
      <p:graphicFrame>
        <p:nvGraphicFramePr>
          <p:cNvPr id="7" name="Content Placeholder 6" descr="Example chart">
            <a:extLst>
              <a:ext uri="{FF2B5EF4-FFF2-40B4-BE49-F238E27FC236}">
                <a16:creationId xmlns:a16="http://schemas.microsoft.com/office/drawing/2014/main" id="{ABE6843F-61C6-4880-8694-0E91E9772A1B}"/>
              </a:ext>
            </a:extLst>
          </p:cNvPr>
          <p:cNvGraphicFramePr>
            <a:graphicFrameLocks noGrp="1"/>
          </p:cNvGraphicFramePr>
          <p:nvPr>
            <p:ph sz="quarter" idx="12"/>
            <p:extLst>
              <p:ext uri="{D42A27DB-BD31-4B8C-83A1-F6EECF244321}">
                <p14:modId xmlns:p14="http://schemas.microsoft.com/office/powerpoint/2010/main" val="829430927"/>
              </p:ext>
            </p:extLst>
          </p:nvPr>
        </p:nvGraphicFramePr>
        <p:xfrm>
          <a:off x="584200" y="1284491"/>
          <a:ext cx="5211763" cy="483393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4481227"/>
          </a:xfrm>
        </p:spPr>
        <p:txBody>
          <a:bodyPr/>
          <a:lstStyle/>
          <a:p>
            <a:pPr>
              <a:spcBef>
                <a:spcPts val="1200"/>
              </a:spcBef>
            </a:pPr>
            <a:r>
              <a:rPr lang="en-US" sz="2000" dirty="0"/>
              <a:t>Reduce logging verbosity</a:t>
            </a:r>
          </a:p>
          <a:p>
            <a:pPr marL="438912" lvl="1" indent="-210312"/>
            <a:r>
              <a:rPr lang="en-US" sz="1800" dirty="0"/>
              <a:t>Logging is often serial execution and may cause cache pollution</a:t>
            </a:r>
          </a:p>
          <a:p>
            <a:pPr marL="438912" lvl="1" indent="-210312"/>
            <a:r>
              <a:rPr lang="en-US" sz="1800" dirty="0"/>
              <a:t>Minimize logging within parallel worker threads</a:t>
            </a:r>
          </a:p>
          <a:p>
            <a:pPr marL="438912" lvl="1" indent="-210312"/>
            <a:r>
              <a:rPr lang="en-US" sz="1800" dirty="0"/>
              <a:t>One log event is faster than N log events!</a:t>
            </a:r>
          </a:p>
          <a:p>
            <a:pPr marL="438912" lvl="1" indent="-210312"/>
            <a:r>
              <a:rPr lang="en-US" sz="1800" dirty="0"/>
              <a:t>Consider disabling logging by default</a:t>
            </a:r>
          </a:p>
          <a:p>
            <a:pPr>
              <a:spcBef>
                <a:spcPts val="1200"/>
              </a:spcBef>
            </a:pPr>
            <a:r>
              <a:rPr lang="en-US" sz="2000" dirty="0"/>
              <a:t>Tune the minimum batch size</a:t>
            </a:r>
          </a:p>
          <a:p>
            <a:pPr marL="438912" lvl="1" indent="-210312"/>
            <a:r>
              <a:rPr lang="en-US" sz="1800" dirty="0"/>
              <a:t>The “batch” is the partition of parallel work executed by a thread</a:t>
            </a:r>
          </a:p>
          <a:p>
            <a:pPr marL="438912" lvl="1" indent="-210312"/>
            <a:r>
              <a:rPr lang="en-US" sz="1800" dirty="0"/>
              <a:t>Try minimizing page contention by setting the minimum batch size such that its data is at least 1 page</a:t>
            </a:r>
          </a:p>
          <a:p>
            <a:pPr marL="438912" lvl="1" indent="-210312"/>
            <a:r>
              <a:rPr lang="en-US" sz="1800" dirty="0"/>
              <a:t>Pages are typically 4 KB</a:t>
            </a:r>
          </a:p>
        </p:txBody>
      </p:sp>
    </p:spTree>
    <p:extLst>
      <p:ext uri="{BB962C8B-B14F-4D97-AF65-F5344CB8AC3E}">
        <p14:creationId xmlns:p14="http://schemas.microsoft.com/office/powerpoint/2010/main" val="34646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588263" y="588963"/>
            <a:ext cx="4158362" cy="2535236"/>
          </a:xfrm>
        </p:spPr>
        <p:txBody>
          <a:bodyPr/>
          <a:lstStyle/>
          <a:p>
            <a:r>
              <a:rPr lang="en-US" dirty="0"/>
              <a:t>Player One</a:t>
            </a:r>
          </a:p>
        </p:txBody>
      </p:sp>
      <p:sp>
        <p:nvSpPr>
          <p:cNvPr id="3" name="Text Placeholder 2">
            <a:extLst>
              <a:ext uri="{FF2B5EF4-FFF2-40B4-BE49-F238E27FC236}">
                <a16:creationId xmlns:a16="http://schemas.microsoft.com/office/drawing/2014/main" id="{EB03E4EA-274B-4BE4-9A52-00B5B2697A08}"/>
              </a:ext>
            </a:extLst>
          </p:cNvPr>
          <p:cNvSpPr>
            <a:spLocks noGrp="1"/>
          </p:cNvSpPr>
          <p:nvPr>
            <p:ph type="body" sz="quarter" idx="10"/>
          </p:nvPr>
        </p:nvSpPr>
        <p:spPr>
          <a:xfrm>
            <a:off x="584200" y="3535363"/>
            <a:ext cx="4162425" cy="2031325"/>
          </a:xfrm>
        </p:spPr>
        <p:txBody>
          <a:bodyPr/>
          <a:lstStyle/>
          <a:p>
            <a:r>
              <a:rPr lang="en-US" b="1" dirty="0"/>
              <a:t>Ken Mitchell </a:t>
            </a:r>
            <a:r>
              <a:rPr lang="en-US" dirty="0"/>
              <a:t>is a Principal Member of Technical Staff in the AMD Game Engineering team where he focuses on helping game developers utilize AMD processors efficiently.</a:t>
            </a:r>
          </a:p>
        </p:txBody>
      </p:sp>
      <p:pic>
        <p:nvPicPr>
          <p:cNvPr id="7" name="Content Placeholder 7" descr="Portrait of Ken Mitchell">
            <a:extLst>
              <a:ext uri="{FF2B5EF4-FFF2-40B4-BE49-F238E27FC236}">
                <a16:creationId xmlns:a16="http://schemas.microsoft.com/office/drawing/2014/main" id="{481B076C-337B-4CFA-BE9E-F6101C9F7BDE}"/>
              </a:ext>
            </a:extLst>
          </p:cNvPr>
          <p:cNvPicPr>
            <a:picLocks noGrp="1" noChangeAspect="1"/>
          </p:cNvPicPr>
          <p:nvPr>
            <p:ph type="pic" sz="quarter" idx="11"/>
          </p:nvPr>
        </p:nvPicPr>
        <p:blipFill rotWithShape="1">
          <a:blip r:embed="rId3"/>
          <a:srcRect/>
          <a:stretch/>
        </p:blipFill>
        <p:spPr>
          <a:xfrm>
            <a:off x="5334000" y="0"/>
            <a:ext cx="6858000" cy="6858000"/>
          </a:xfrm>
        </p:spPr>
      </p:pic>
    </p:spTree>
    <p:extLst>
      <p:ext uri="{BB962C8B-B14F-4D97-AF65-F5344CB8AC3E}">
        <p14:creationId xmlns:p14="http://schemas.microsoft.com/office/powerpoint/2010/main" val="180338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022CE-1847-4013-A41A-356B5DDFD89C}"/>
              </a:ext>
            </a:extLst>
          </p:cNvPr>
          <p:cNvSpPr>
            <a:spLocks noGrp="1"/>
          </p:cNvSpPr>
          <p:nvPr>
            <p:ph type="title"/>
          </p:nvPr>
        </p:nvSpPr>
        <p:spPr/>
        <p:txBody>
          <a:bodyPr/>
          <a:lstStyle/>
          <a:p>
            <a:pPr defTabSz="914367">
              <a:lnSpc>
                <a:spcPct val="90000"/>
              </a:lnSpc>
              <a:spcBef>
                <a:spcPts val="0"/>
              </a:spcBef>
              <a:spcAft>
                <a:spcPts val="333"/>
              </a:spcAft>
              <a:buSzTx/>
              <a:defRPr/>
            </a:pPr>
            <a:r>
              <a:rPr lang="en-US" dirty="0"/>
              <a:t>Losing performance at high thread counts?</a:t>
            </a:r>
          </a:p>
        </p:txBody>
      </p:sp>
      <p:graphicFrame>
        <p:nvGraphicFramePr>
          <p:cNvPr id="7" name="Content Placeholder 6" descr="Example chart">
            <a:extLst>
              <a:ext uri="{FF2B5EF4-FFF2-40B4-BE49-F238E27FC236}">
                <a16:creationId xmlns:a16="http://schemas.microsoft.com/office/drawing/2014/main" id="{ABE6843F-61C6-4880-8694-0E91E9772A1B}"/>
              </a:ext>
            </a:extLst>
          </p:cNvPr>
          <p:cNvGraphicFramePr>
            <a:graphicFrameLocks noGrp="1"/>
          </p:cNvGraphicFramePr>
          <p:nvPr>
            <p:ph sz="quarter" idx="12"/>
            <p:extLst>
              <p:ext uri="{D42A27DB-BD31-4B8C-83A1-F6EECF244321}">
                <p14:modId xmlns:p14="http://schemas.microsoft.com/office/powerpoint/2010/main" val="178175155"/>
              </p:ext>
            </p:extLst>
          </p:nvPr>
        </p:nvGraphicFramePr>
        <p:xfrm>
          <a:off x="584200" y="1284491"/>
          <a:ext cx="5211763" cy="4833938"/>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BCF47375-9BF4-4C54-B043-74E8500E2455}"/>
              </a:ext>
            </a:extLst>
          </p:cNvPr>
          <p:cNvSpPr>
            <a:spLocks noGrp="1"/>
          </p:cNvSpPr>
          <p:nvPr>
            <p:ph sz="quarter" idx="13"/>
          </p:nvPr>
        </p:nvSpPr>
        <p:spPr>
          <a:xfrm>
            <a:off x="6389688" y="1435100"/>
            <a:ext cx="5219700" cy="2135969"/>
          </a:xfrm>
        </p:spPr>
        <p:txBody>
          <a:bodyPr/>
          <a:lstStyle/>
          <a:p>
            <a:pPr>
              <a:spcBef>
                <a:spcPts val="1200"/>
              </a:spcBef>
            </a:pPr>
            <a:r>
              <a:rPr lang="en-US" sz="2000" dirty="0"/>
              <a:t>Reduce the worker thread count</a:t>
            </a:r>
          </a:p>
          <a:p>
            <a:pPr marL="438912" lvl="1" indent="-210312"/>
            <a:r>
              <a:rPr lang="en-US" sz="1800" dirty="0"/>
              <a:t>More ready threads than logical processors may result in unnecessary context switching</a:t>
            </a:r>
          </a:p>
          <a:p>
            <a:pPr marL="438912" lvl="1" indent="-210312"/>
            <a:r>
              <a:rPr lang="en-US" sz="1800" dirty="0"/>
              <a:t>Less threads may indirectly increase the batch size</a:t>
            </a:r>
          </a:p>
          <a:p>
            <a:pPr marL="438912" lvl="1" indent="-210312"/>
            <a:r>
              <a:rPr lang="en-US" sz="1800" dirty="0"/>
              <a:t>Less threads may result in less resources sharing—especially of SMT cores and caches</a:t>
            </a:r>
          </a:p>
        </p:txBody>
      </p:sp>
    </p:spTree>
    <p:extLst>
      <p:ext uri="{BB962C8B-B14F-4D97-AF65-F5344CB8AC3E}">
        <p14:creationId xmlns:p14="http://schemas.microsoft.com/office/powerpoint/2010/main" val="22459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p:spPr>
        <p:txBody>
          <a:bodyPr/>
          <a:lstStyle/>
          <a:p>
            <a:r>
              <a:rPr lang="en-US" dirty="0"/>
              <a:t>Do you want to know more?</a:t>
            </a:r>
          </a:p>
        </p:txBody>
      </p:sp>
    </p:spTree>
    <p:extLst>
      <p:ext uri="{BB962C8B-B14F-4D97-AF65-F5344CB8AC3E}">
        <p14:creationId xmlns:p14="http://schemas.microsoft.com/office/powerpoint/2010/main" val="181605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44BB36-FB9F-41AA-B10C-7B4F4C604103}"/>
              </a:ext>
            </a:extLst>
          </p:cNvPr>
          <p:cNvSpPr>
            <a:spLocks noGrp="1"/>
          </p:cNvSpPr>
          <p:nvPr>
            <p:ph type="title"/>
          </p:nvPr>
        </p:nvSpPr>
        <p:spPr>
          <a:xfrm>
            <a:off x="588263" y="457200"/>
            <a:ext cx="11018520" cy="983234"/>
          </a:xfrm>
        </p:spPr>
        <p:txBody>
          <a:bodyPr/>
          <a:lstStyle/>
          <a:p>
            <a:r>
              <a:rPr lang="en-US" dirty="0"/>
              <a:t>https://developer.amd.com/resources/developer-guides-manuals/</a:t>
            </a:r>
          </a:p>
        </p:txBody>
      </p:sp>
      <p:pic>
        <p:nvPicPr>
          <p:cNvPr id="24" name="Picture Placeholder 23" descr="Software Optimization Guide for AMD Family 17h Models 30h and Greater Processors">
            <a:extLst>
              <a:ext uri="{FF2B5EF4-FFF2-40B4-BE49-F238E27FC236}">
                <a16:creationId xmlns:a16="http://schemas.microsoft.com/office/drawing/2014/main" id="{92895F1E-AE20-4EF0-AF04-A8B4865EC8F2}"/>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l="23" r="23"/>
          <a:stretch/>
        </p:blipFill>
        <p:spPr>
          <a:xfrm>
            <a:off x="582612" y="2025650"/>
            <a:ext cx="5367528" cy="3474720"/>
          </a:xfrm>
        </p:spPr>
      </p:pic>
      <p:sp>
        <p:nvSpPr>
          <p:cNvPr id="9" name="Text Placeholder 8">
            <a:extLst>
              <a:ext uri="{FF2B5EF4-FFF2-40B4-BE49-F238E27FC236}">
                <a16:creationId xmlns:a16="http://schemas.microsoft.com/office/drawing/2014/main" id="{75A445F6-6D5C-43F7-990B-7DC6C28AD4B0}"/>
              </a:ext>
            </a:extLst>
          </p:cNvPr>
          <p:cNvSpPr>
            <a:spLocks noGrp="1"/>
          </p:cNvSpPr>
          <p:nvPr>
            <p:ph type="body" sz="quarter" idx="16"/>
          </p:nvPr>
        </p:nvSpPr>
        <p:spPr>
          <a:xfrm>
            <a:off x="584199" y="5689600"/>
            <a:ext cx="5367528" cy="579438"/>
          </a:xfrm>
        </p:spPr>
        <p:txBody>
          <a:bodyPr/>
          <a:lstStyle/>
          <a:p>
            <a:r>
              <a:rPr lang="en-US" dirty="0"/>
              <a:t>“Zen 2” Optimization Guide</a:t>
            </a:r>
          </a:p>
        </p:txBody>
      </p:sp>
      <p:pic>
        <p:nvPicPr>
          <p:cNvPr id="21" name="Picture Placeholder 20" descr="Software Optimization Guide for AMD Family 19h Processors (PUB)">
            <a:extLst>
              <a:ext uri="{FF2B5EF4-FFF2-40B4-BE49-F238E27FC236}">
                <a16:creationId xmlns:a16="http://schemas.microsoft.com/office/drawing/2014/main" id="{AFD4B135-1865-4AE3-B674-246424940159}"/>
              </a:ext>
            </a:extLst>
          </p:cNvPr>
          <p:cNvPicPr>
            <a:picLocks noGrp="1" noChangeAspect="1"/>
          </p:cNvPicPr>
          <p:nvPr>
            <p:ph type="pic" sz="quarter" idx="15"/>
          </p:nvPr>
        </p:nvPicPr>
        <p:blipFill rotWithShape="1">
          <a:blip r:embed="rId4" cstate="hqprint">
            <a:extLst>
              <a:ext uri="{28A0092B-C50C-407E-A947-70E740481C1C}">
                <a14:useLocalDpi xmlns:a14="http://schemas.microsoft.com/office/drawing/2010/main"/>
              </a:ext>
            </a:extLst>
          </a:blip>
          <a:srcRect t="14" b="14"/>
          <a:stretch/>
        </p:blipFill>
        <p:spPr>
          <a:xfrm>
            <a:off x="6239255" y="2025650"/>
            <a:ext cx="5367528" cy="3474720"/>
          </a:xfrm>
        </p:spPr>
      </p:pic>
      <p:sp>
        <p:nvSpPr>
          <p:cNvPr id="10" name="Text Placeholder 9">
            <a:extLst>
              <a:ext uri="{FF2B5EF4-FFF2-40B4-BE49-F238E27FC236}">
                <a16:creationId xmlns:a16="http://schemas.microsoft.com/office/drawing/2014/main" id="{B713681F-E61D-4CD9-8E8C-ED2F5786B468}"/>
              </a:ext>
            </a:extLst>
          </p:cNvPr>
          <p:cNvSpPr>
            <a:spLocks noGrp="1"/>
          </p:cNvSpPr>
          <p:nvPr>
            <p:ph type="body" sz="quarter" idx="18"/>
          </p:nvPr>
        </p:nvSpPr>
        <p:spPr>
          <a:xfrm>
            <a:off x="6241860" y="5689600"/>
            <a:ext cx="5367528" cy="579438"/>
          </a:xfrm>
        </p:spPr>
        <p:txBody>
          <a:bodyPr/>
          <a:lstStyle/>
          <a:p>
            <a:r>
              <a:rPr lang="en-US" dirty="0"/>
              <a:t>“Zen 3” Optimization Guide</a:t>
            </a:r>
          </a:p>
        </p:txBody>
      </p:sp>
    </p:spTree>
    <p:extLst>
      <p:ext uri="{BB962C8B-B14F-4D97-AF65-F5344CB8AC3E}">
        <p14:creationId xmlns:p14="http://schemas.microsoft.com/office/powerpoint/2010/main" val="350428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creenshot of AMD website">
            <a:extLst>
              <a:ext uri="{FF2B5EF4-FFF2-40B4-BE49-F238E27FC236}">
                <a16:creationId xmlns:a16="http://schemas.microsoft.com/office/drawing/2014/main" id="{034D448B-7839-433F-8876-EA654B15435D}"/>
              </a:ext>
            </a:extLst>
          </p:cNvPr>
          <p:cNvPicPr>
            <a:picLocks noGrp="1" noChangeAspect="1"/>
          </p:cNvPicPr>
          <p:nvPr>
            <p:ph type="pic" sz="quarter" idx="4294967295"/>
          </p:nvPr>
        </p:nvPicPr>
        <p:blipFill>
          <a:blip r:embed="rId3"/>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91514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p:spPr>
        <p:txBody>
          <a:bodyPr/>
          <a:lstStyle/>
          <a:p>
            <a:r>
              <a:rPr lang="en-US" dirty="0"/>
              <a:t>Design faster. Render faster. Iterate faster.</a:t>
            </a:r>
          </a:p>
        </p:txBody>
      </p:sp>
    </p:spTree>
    <p:extLst>
      <p:ext uri="{BB962C8B-B14F-4D97-AF65-F5344CB8AC3E}">
        <p14:creationId xmlns:p14="http://schemas.microsoft.com/office/powerpoint/2010/main" val="283594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972864-5D31-48F5-A8FE-DD2EAC73EAD2}"/>
              </a:ext>
            </a:extLst>
          </p:cNvPr>
          <p:cNvSpPr>
            <a:spLocks noGrp="1"/>
          </p:cNvSpPr>
          <p:nvPr>
            <p:ph type="title"/>
          </p:nvPr>
        </p:nvSpPr>
        <p:spPr/>
        <p:txBody>
          <a:bodyPr/>
          <a:lstStyle/>
          <a:p>
            <a:r>
              <a:rPr lang="en-US" dirty="0"/>
              <a:t>Disclaimer and attribution</a:t>
            </a:r>
          </a:p>
        </p:txBody>
      </p:sp>
      <p:sp>
        <p:nvSpPr>
          <p:cNvPr id="4" name="Content Placeholder 3">
            <a:extLst>
              <a:ext uri="{FF2B5EF4-FFF2-40B4-BE49-F238E27FC236}">
                <a16:creationId xmlns:a16="http://schemas.microsoft.com/office/drawing/2014/main" id="{D6CF53F8-BCB4-4463-9947-53FA59AA2812}"/>
              </a:ext>
            </a:extLst>
          </p:cNvPr>
          <p:cNvSpPr>
            <a:spLocks noGrp="1"/>
          </p:cNvSpPr>
          <p:nvPr>
            <p:ph sz="quarter" idx="10"/>
          </p:nvPr>
        </p:nvSpPr>
        <p:spPr>
          <a:xfrm>
            <a:off x="584200" y="1435100"/>
            <a:ext cx="11018838" cy="4175502"/>
          </a:xfrm>
        </p:spPr>
        <p:txBody>
          <a:bodyPr/>
          <a:lstStyle/>
          <a:p>
            <a:pPr marL="0" lvl="0" indent="0" defTabSz="914400">
              <a:spcBef>
                <a:spcPts val="840"/>
              </a:spcBef>
              <a:buClr>
                <a:srgbClr val="FFFFFF">
                  <a:lumMod val="85000"/>
                </a:srgbClr>
              </a:buClr>
              <a:buSzTx/>
              <a:buNone/>
            </a:pPr>
            <a:r>
              <a:rPr lang="en-US" sz="1400" dirty="0">
                <a:cs typeface="+mn-cs"/>
              </a:rPr>
              <a:t>The information presented in this document is for informational purposes only and may contain technical inaccuracies, omissions and typographical errors.</a:t>
            </a:r>
          </a:p>
          <a:p>
            <a:pPr marL="0" lvl="0" indent="0" defTabSz="914400">
              <a:spcBef>
                <a:spcPts val="840"/>
              </a:spcBef>
              <a:buClr>
                <a:srgbClr val="FFFFFF">
                  <a:lumMod val="85000"/>
                </a:srgbClr>
              </a:buClr>
              <a:buSzTx/>
              <a:buNone/>
            </a:pPr>
            <a:r>
              <a:rPr lang="en-US" sz="1400" dirty="0">
                <a:cs typeface="+mn-cs"/>
              </a:rPr>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p>
          <a:p>
            <a:pPr marL="0" lvl="0" indent="0" defTabSz="914400">
              <a:spcBef>
                <a:spcPts val="840"/>
              </a:spcBef>
              <a:buClr>
                <a:srgbClr val="FFFFFF">
                  <a:lumMod val="85000"/>
                </a:srgbClr>
              </a:buClr>
              <a:buSzTx/>
              <a:buNone/>
            </a:pPr>
            <a:r>
              <a:rPr lang="en-US" sz="1400" dirty="0">
                <a:cs typeface="+mn-cs"/>
              </a:rPr>
              <a:t>AMD MAKES NO REPRESENTATIONS OR WARRANTIES WITH RESPECT TO THE CONTENTS HEREOF AND ASSUMES NO RESPONSIBILITY FOR ANY INACCURACIES, ERRORS OR OMISSIONS THAT MAY APPEAR IN THIS INFORMATION.</a:t>
            </a:r>
          </a:p>
          <a:p>
            <a:pPr marL="0" lvl="0" indent="0" defTabSz="914400">
              <a:spcBef>
                <a:spcPts val="840"/>
              </a:spcBef>
              <a:buClr>
                <a:srgbClr val="FFFFFF">
                  <a:lumMod val="85000"/>
                </a:srgbClr>
              </a:buClr>
              <a:buSzTx/>
              <a:buNone/>
            </a:pPr>
            <a:r>
              <a:rPr lang="en-US" sz="1400" dirty="0">
                <a:cs typeface="+mn-cs"/>
              </a:rPr>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lvl="0" indent="0" defTabSz="914400">
              <a:spcBef>
                <a:spcPts val="840"/>
              </a:spcBef>
              <a:buClr>
                <a:srgbClr val="FFFFFF">
                  <a:lumMod val="85000"/>
                </a:srgbClr>
              </a:buClr>
              <a:buSzTx/>
              <a:buNone/>
            </a:pPr>
            <a:r>
              <a:rPr lang="en-US" sz="1400" b="1" dirty="0">
                <a:solidFill>
                  <a:schemeClr val="accent1"/>
                </a:solidFill>
                <a:cs typeface="+mn-cs"/>
              </a:rPr>
              <a:t>ATTRIBUTION</a:t>
            </a:r>
          </a:p>
          <a:p>
            <a:pPr marL="0" lvl="0" indent="0" defTabSz="914400">
              <a:spcBef>
                <a:spcPts val="840"/>
              </a:spcBef>
              <a:buClr>
                <a:srgbClr val="FFFFFF">
                  <a:lumMod val="85000"/>
                </a:srgbClr>
              </a:buClr>
              <a:buSzTx/>
              <a:buNone/>
            </a:pPr>
            <a:r>
              <a:rPr lang="en-US" sz="1400" dirty="0">
                <a:cs typeface="+mn-cs"/>
              </a:rPr>
              <a:t>© 2021 Advanced Micro Devices, Inc. All rights reserved. AMD, Ryzen™, and the AMD Arrow logo and combinations thereof are trademarks of Advanced Micro Devices, Inc. in the United States and/or other jurisdictions. Microsoft and Windows are registered trademarks of Microsoft Corporation. PCIe is a registered trademark of PCI-SIG. Other names are for informational purposes only and may be trademarks of their respective owners.</a:t>
            </a:r>
          </a:p>
        </p:txBody>
      </p:sp>
    </p:spTree>
    <p:extLst>
      <p:ext uri="{BB962C8B-B14F-4D97-AF65-F5344CB8AC3E}">
        <p14:creationId xmlns:p14="http://schemas.microsoft.com/office/powerpoint/2010/main" val="171323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3D9D-DC9F-42B5-9CEB-9675B088BD8A}"/>
              </a:ext>
            </a:extLst>
          </p:cNvPr>
          <p:cNvSpPr>
            <a:spLocks noGrp="1"/>
          </p:cNvSpPr>
          <p:nvPr>
            <p:ph type="title"/>
          </p:nvPr>
        </p:nvSpPr>
        <p:spPr>
          <a:xfrm>
            <a:off x="588263" y="457200"/>
            <a:ext cx="11018520" cy="553998"/>
          </a:xfrm>
        </p:spPr>
        <p:txBody>
          <a:bodyPr/>
          <a:lstStyle/>
          <a:p>
            <a:r>
              <a:rPr lang="en-US" dirty="0"/>
              <a:t>Disclaimer and attribution…</a:t>
            </a:r>
          </a:p>
        </p:txBody>
      </p:sp>
      <p:sp>
        <p:nvSpPr>
          <p:cNvPr id="3" name="Content Placeholder 2">
            <a:extLst>
              <a:ext uri="{FF2B5EF4-FFF2-40B4-BE49-F238E27FC236}">
                <a16:creationId xmlns:a16="http://schemas.microsoft.com/office/drawing/2014/main" id="{3F042389-E515-48F8-B8D3-32EAA7FBD651}"/>
              </a:ext>
            </a:extLst>
          </p:cNvPr>
          <p:cNvSpPr>
            <a:spLocks noGrp="1"/>
          </p:cNvSpPr>
          <p:nvPr>
            <p:ph sz="quarter" idx="10"/>
          </p:nvPr>
        </p:nvSpPr>
        <p:spPr>
          <a:xfrm>
            <a:off x="584200" y="1435100"/>
            <a:ext cx="11018838" cy="3118803"/>
          </a:xfrm>
        </p:spPr>
        <p:txBody>
          <a:bodyPr/>
          <a:lstStyle/>
          <a:p>
            <a:pPr marL="0" indent="0">
              <a:spcBef>
                <a:spcPts val="840"/>
              </a:spcBef>
              <a:buNone/>
            </a:pPr>
            <a:r>
              <a:rPr lang="en-US" sz="1400" dirty="0"/>
              <a:t>Code sample on slide 44 is modified.</a:t>
            </a:r>
          </a:p>
          <a:p>
            <a:pPr marL="0" indent="0">
              <a:spcBef>
                <a:spcPts val="840"/>
              </a:spcBef>
              <a:buNone/>
            </a:pPr>
            <a:r>
              <a:rPr lang="en-US" sz="1400" dirty="0"/>
              <a:t>Copyright (c) 2019 NVIDIA Corporation. All rights reserved. Code Sample is licensed subject to the following: “Redistribution and use in source and binary forms, with or without modification, are permitted provided that the following conditions are met: Redistributions of source code must retain the above copyright notice, this list of conditions and the following disclaimer. Redistributions in binary form must reproduce the above copyright notice, this list of conditions and the following disclaimer in the documentation and/or other materials provided with the distribution. Neither the name of NVIDIA CORPORATION nor the names of its contributors may be used to endorse or promote products derived from this software without specific prior written permission. THIS SOFTWARE IS PROVIDED BY THE COPYRIGHT HOLDERS “AS IS” AND ANY EXPRESS OR IMPLIED WARRANTIES, INCLUDING, BUT NOT LIMITED TO, THE IMPLIED WARRANTIES OF MERCHANTABILITY AND FITNESS FOR A PARTICULAR PURPOSE ARE DISCLAIMED. IN NO EVENT SHALL THE COPYRIGHT OWNER OR CONTRIBUTORS BE LIABLE FOR ANY DIRECT, INDIRECT, INCIDENTAL, SPECIAL, EXEMPLARY, OR CONSEQUENTIAL DAMAGES (INCLUDING, BUT NOT LIMITED TO, PROCUREMENT OF SUBSTITUTE GOODS OR SERVICES; LOSS OF USE, DATA, OR PROFITS; OR BUSINESS INTERRUPTION) HOWEVER CAUSED AND ON ANY THEORY OF LIABILITY, WHETHER IN CONTRACT, STRICT LIABILITY, OR TORT (INCLUDING NEGLIGENCE OR OTHERWISE) ARISING IN ANY WAY OUT OF THE USE OF THIS SOFTWARE, EVEN IF ADVISED OF THE POSSIBILITY OF SUCH DAMAGE.”</a:t>
            </a:r>
          </a:p>
        </p:txBody>
      </p:sp>
    </p:spTree>
    <p:extLst>
      <p:ext uri="{BB962C8B-B14F-4D97-AF65-F5344CB8AC3E}">
        <p14:creationId xmlns:p14="http://schemas.microsoft.com/office/powerpoint/2010/main" val="2567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7C628-9B50-4B06-9B65-A820EC50B840}"/>
              </a:ext>
            </a:extLst>
          </p:cNvPr>
          <p:cNvSpPr>
            <a:spLocks noGrp="1"/>
          </p:cNvSpPr>
          <p:nvPr>
            <p:ph type="title"/>
          </p:nvPr>
        </p:nvSpPr>
        <p:spPr>
          <a:xfrm>
            <a:off x="588263" y="457200"/>
            <a:ext cx="11018520" cy="553998"/>
          </a:xfrm>
        </p:spPr>
        <p:txBody>
          <a:bodyPr/>
          <a:lstStyle/>
          <a:p>
            <a:r>
              <a:rPr lang="en-US" dirty="0"/>
              <a:t>Disclaimer and attribution…</a:t>
            </a:r>
          </a:p>
        </p:txBody>
      </p:sp>
      <p:sp>
        <p:nvSpPr>
          <p:cNvPr id="3" name="Content Placeholder 2">
            <a:extLst>
              <a:ext uri="{FF2B5EF4-FFF2-40B4-BE49-F238E27FC236}">
                <a16:creationId xmlns:a16="http://schemas.microsoft.com/office/drawing/2014/main" id="{535D7164-777E-4B03-B44B-708F84247405}"/>
              </a:ext>
            </a:extLst>
          </p:cNvPr>
          <p:cNvSpPr>
            <a:spLocks noGrp="1"/>
          </p:cNvSpPr>
          <p:nvPr>
            <p:ph sz="quarter" idx="10"/>
          </p:nvPr>
        </p:nvSpPr>
        <p:spPr>
          <a:xfrm>
            <a:off x="584200" y="1435100"/>
            <a:ext cx="11018838" cy="2704330"/>
          </a:xfrm>
        </p:spPr>
        <p:txBody>
          <a:bodyPr/>
          <a:lstStyle/>
          <a:p>
            <a:pPr marL="164592" indent="-164592">
              <a:spcBef>
                <a:spcPts val="840"/>
              </a:spcBef>
            </a:pPr>
            <a:r>
              <a:rPr lang="en-US" sz="1400" dirty="0"/>
              <a:t>Claim “Zen 2” +15% IPC uplift</a:t>
            </a:r>
          </a:p>
          <a:p>
            <a:pPr marL="329184" lvl="1" indent="-164592"/>
            <a:r>
              <a:rPr lang="en-US" sz="1400" dirty="0"/>
              <a:t>AMD “Zen 2” CPU-based system scored an estimated 15% higher than previous generation AMD “Zen” based system using estimated SPECInt®_base2006 results. SPEC and </a:t>
            </a:r>
            <a:r>
              <a:rPr lang="en-US" sz="1400" dirty="0" err="1"/>
              <a:t>SPECint</a:t>
            </a:r>
            <a:r>
              <a:rPr lang="en-US" sz="1400" dirty="0"/>
              <a:t> are registered trademarks of the Standard Performance Evaluation Corporation. See www.spec.org. GD-141</a:t>
            </a:r>
          </a:p>
          <a:p>
            <a:pPr marL="164592" indent="-164592">
              <a:spcBef>
                <a:spcPts val="840"/>
              </a:spcBef>
            </a:pPr>
            <a:r>
              <a:rPr lang="en-US" sz="1400" dirty="0"/>
              <a:t>Claim “Zen 3” +19% IPC uplift</a:t>
            </a:r>
          </a:p>
          <a:p>
            <a:pPr marL="329184" lvl="1" indent="-164592"/>
            <a:r>
              <a:rPr lang="en-US" sz="1400" dirty="0"/>
              <a:t>Testing by AMD performance labs as of 09/01/2020. IPC evaluated with a selection of 25 workloads running at a locked 4GHz frequency on 8-core "Zen 2" Ryzen 7 3800XT and "Zen 3" Ryzen 7 5800X desktop processors configured with Windows® 10, NVIDIA GeForce RTX 2080 </a:t>
            </a:r>
            <a:r>
              <a:rPr lang="en-US" sz="1400" dirty="0" err="1"/>
              <a:t>Ti</a:t>
            </a:r>
            <a:r>
              <a:rPr lang="en-US" sz="1400" dirty="0"/>
              <a:t> (451.77), Samsung 860 Pro SSD, and 2x8GB DDR4-3600. Results may vary. R5K-003</a:t>
            </a:r>
          </a:p>
          <a:p>
            <a:pPr marL="164592" indent="-164592">
              <a:spcBef>
                <a:spcPts val="840"/>
              </a:spcBef>
            </a:pPr>
            <a:r>
              <a:rPr lang="en-US" sz="1400" dirty="0"/>
              <a:t>Design faster. Render faster. Iterate faster. Create more, faster with AMD Ryzen™ processors</a:t>
            </a:r>
          </a:p>
          <a:p>
            <a:pPr marL="329184" lvl="1" indent="-164592"/>
            <a:r>
              <a:rPr lang="en-US" sz="1400" dirty="0"/>
              <a:t>Testing by AMD Performance Labs as of September 23, 2020 using a Ryzen 9 5950X and Intel Core i9-10900K configured with DDR4-3600C16 and NVIDIA GeForce RTX 2080 </a:t>
            </a:r>
            <a:r>
              <a:rPr lang="en-US" sz="1400" dirty="0" err="1"/>
              <a:t>Ti</a:t>
            </a:r>
            <a:r>
              <a:rPr lang="en-US" sz="1400" dirty="0"/>
              <a:t>. Results may vary. R5K-039 </a:t>
            </a:r>
            <a:endParaRPr lang="en-US" dirty="0"/>
          </a:p>
        </p:txBody>
      </p:sp>
    </p:spTree>
    <p:extLst>
      <p:ext uri="{BB962C8B-B14F-4D97-AF65-F5344CB8AC3E}">
        <p14:creationId xmlns:p14="http://schemas.microsoft.com/office/powerpoint/2010/main" val="223371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4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035808"/>
            <a:ext cx="9144000" cy="498598"/>
          </a:xfrm>
        </p:spPr>
        <p:txBody>
          <a:bodyPr/>
          <a:lstStyle/>
          <a:p>
            <a:r>
              <a:rPr lang="en-US" dirty="0"/>
              <a:t>“Zen 2” architecture processors</a:t>
            </a:r>
          </a:p>
        </p:txBody>
      </p:sp>
    </p:spTree>
    <p:extLst>
      <p:ext uri="{BB962C8B-B14F-4D97-AF65-F5344CB8AC3E}">
        <p14:creationId xmlns:p14="http://schemas.microsoft.com/office/powerpoint/2010/main" val="216785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B51B6F-A6B6-4C5C-87D8-20DB1C857613}"/>
              </a:ext>
            </a:extLst>
          </p:cNvPr>
          <p:cNvSpPr>
            <a:spLocks noGrp="1"/>
          </p:cNvSpPr>
          <p:nvPr>
            <p:ph type="title"/>
          </p:nvPr>
        </p:nvSpPr>
        <p:spPr>
          <a:xfrm>
            <a:off x="588963" y="457200"/>
            <a:ext cx="11017250" cy="553998"/>
          </a:xfrm>
        </p:spPr>
        <p:txBody>
          <a:bodyPr/>
          <a:lstStyle/>
          <a:p>
            <a:r>
              <a:rPr lang="en-US" dirty="0"/>
              <a:t>“Zen 2” PC product examples</a:t>
            </a:r>
          </a:p>
        </p:txBody>
      </p:sp>
      <p:pic>
        <p:nvPicPr>
          <p:cNvPr id="14" name="Picture Placeholder 37" descr="AMD Ryzen &quot;Renoir&quot;">
            <a:extLst>
              <a:ext uri="{FF2B5EF4-FFF2-40B4-BE49-F238E27FC236}">
                <a16:creationId xmlns:a16="http://schemas.microsoft.com/office/drawing/2014/main" id="{FF42A041-1B28-4F49-9011-1BF7B8A0CA1B}"/>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tretch/>
        </p:blipFill>
        <p:spPr>
          <a:xfrm>
            <a:off x="580455" y="2025650"/>
            <a:ext cx="3479352" cy="2505456"/>
          </a:xfrm>
        </p:spPr>
      </p:pic>
      <p:sp>
        <p:nvSpPr>
          <p:cNvPr id="11" name="Text Placeholder 10">
            <a:extLst>
              <a:ext uri="{FF2B5EF4-FFF2-40B4-BE49-F238E27FC236}">
                <a16:creationId xmlns:a16="http://schemas.microsoft.com/office/drawing/2014/main" id="{0CF24D87-8BE8-48F5-A782-AABCF1702CF5}"/>
              </a:ext>
            </a:extLst>
          </p:cNvPr>
          <p:cNvSpPr>
            <a:spLocks noGrp="1"/>
          </p:cNvSpPr>
          <p:nvPr>
            <p:ph type="body" sz="quarter" idx="16"/>
          </p:nvPr>
        </p:nvSpPr>
        <p:spPr>
          <a:xfrm>
            <a:off x="582613" y="4837540"/>
            <a:ext cx="3475037" cy="830997"/>
          </a:xfrm>
        </p:spPr>
        <p:txBody>
          <a:bodyPr/>
          <a:lstStyle/>
          <a:p>
            <a:pPr algn="ctr"/>
            <a:r>
              <a:rPr lang="en-US" dirty="0"/>
              <a:t>“Renoir”</a:t>
            </a:r>
          </a:p>
          <a:p>
            <a:pPr algn="ctr"/>
            <a:r>
              <a:rPr lang="en-US" dirty="0">
                <a:latin typeface="+mn-lt"/>
              </a:rPr>
              <a:t>AMD Ryzen™ 7 4800U 8-Cores, 16 Logical Processors</a:t>
            </a:r>
          </a:p>
        </p:txBody>
      </p:sp>
      <p:pic>
        <p:nvPicPr>
          <p:cNvPr id="15" name="Picture Placeholder 45" descr="AMD Ryzen &quot;Matisse&quot;">
            <a:extLst>
              <a:ext uri="{FF2B5EF4-FFF2-40B4-BE49-F238E27FC236}">
                <a16:creationId xmlns:a16="http://schemas.microsoft.com/office/drawing/2014/main" id="{4B2A172E-A0C5-4974-9F97-BED6596D2CF9}"/>
              </a:ext>
            </a:extLst>
          </p:cNvPr>
          <p:cNvPicPr>
            <a:picLocks noGrp="1" noChangeAspect="1"/>
          </p:cNvPicPr>
          <p:nvPr>
            <p:ph type="pic" sz="quarter" idx="14"/>
          </p:nvPr>
        </p:nvPicPr>
        <p:blipFill rotWithShape="1">
          <a:blip r:embed="rId4" cstate="hqprint">
            <a:extLst>
              <a:ext uri="{28A0092B-C50C-407E-A947-70E740481C1C}">
                <a14:useLocalDpi xmlns:a14="http://schemas.microsoft.com/office/drawing/2010/main"/>
              </a:ext>
            </a:extLst>
          </a:blip>
          <a:stretch/>
        </p:blipFill>
        <p:spPr>
          <a:xfrm>
            <a:off x="4838439" y="2025650"/>
            <a:ext cx="2513538" cy="2505456"/>
          </a:xfrm>
        </p:spPr>
      </p:pic>
      <p:sp>
        <p:nvSpPr>
          <p:cNvPr id="12" name="Text Placeholder 11">
            <a:extLst>
              <a:ext uri="{FF2B5EF4-FFF2-40B4-BE49-F238E27FC236}">
                <a16:creationId xmlns:a16="http://schemas.microsoft.com/office/drawing/2014/main" id="{42466CB0-8E3A-4B11-BE5B-DB09D902EB09}"/>
              </a:ext>
            </a:extLst>
          </p:cNvPr>
          <p:cNvSpPr>
            <a:spLocks noGrp="1"/>
          </p:cNvSpPr>
          <p:nvPr>
            <p:ph type="body" sz="quarter" idx="17"/>
          </p:nvPr>
        </p:nvSpPr>
        <p:spPr>
          <a:xfrm>
            <a:off x="4357689" y="4837540"/>
            <a:ext cx="3475038" cy="830997"/>
          </a:xfrm>
        </p:spPr>
        <p:txBody>
          <a:bodyPr/>
          <a:lstStyle/>
          <a:p>
            <a:pPr algn="ctr"/>
            <a:r>
              <a:rPr lang="it-IT" dirty="0"/>
              <a:t>“Matisse”</a:t>
            </a:r>
          </a:p>
          <a:p>
            <a:pPr algn="ctr"/>
            <a:r>
              <a:rPr lang="it-IT" dirty="0">
                <a:latin typeface="+mn-lt"/>
              </a:rPr>
              <a:t>AMD Ryzen™ 9 3950X 16-Cores, 32 Logical Processors</a:t>
            </a:r>
            <a:endParaRPr lang="it-IT" dirty="0"/>
          </a:p>
        </p:txBody>
      </p:sp>
      <p:pic>
        <p:nvPicPr>
          <p:cNvPr id="16" name="Picture Placeholder 41" descr="AMD Ryzen &quot;Castle Peak&quot;">
            <a:extLst>
              <a:ext uri="{FF2B5EF4-FFF2-40B4-BE49-F238E27FC236}">
                <a16:creationId xmlns:a16="http://schemas.microsoft.com/office/drawing/2014/main" id="{FE60C278-6B9E-47F6-977A-A6EB32598FBD}"/>
              </a:ext>
            </a:extLst>
          </p:cNvPr>
          <p:cNvPicPr>
            <a:picLocks noGrp="1" noChangeAspect="1"/>
          </p:cNvPicPr>
          <p:nvPr>
            <p:ph type="pic" sz="quarter" idx="15"/>
          </p:nvPr>
        </p:nvPicPr>
        <p:blipFill rotWithShape="1">
          <a:blip r:embed="rId5" cstate="hqprint">
            <a:extLst>
              <a:ext uri="{28A0092B-C50C-407E-A947-70E740481C1C}">
                <a14:useLocalDpi xmlns:a14="http://schemas.microsoft.com/office/drawing/2010/main"/>
              </a:ext>
            </a:extLst>
          </a:blip>
          <a:stretch/>
        </p:blipFill>
        <p:spPr>
          <a:xfrm>
            <a:off x="8251404" y="2025650"/>
            <a:ext cx="3240930" cy="2505456"/>
          </a:xfrm>
          <a:solidFill>
            <a:srgbClr val="F2F2F2"/>
          </a:solidFill>
        </p:spPr>
      </p:pic>
      <p:sp>
        <p:nvSpPr>
          <p:cNvPr id="13" name="Text Placeholder 12">
            <a:extLst>
              <a:ext uri="{FF2B5EF4-FFF2-40B4-BE49-F238E27FC236}">
                <a16:creationId xmlns:a16="http://schemas.microsoft.com/office/drawing/2014/main" id="{062B81A3-15C0-4615-9103-E530FFE58E9B}"/>
              </a:ext>
            </a:extLst>
          </p:cNvPr>
          <p:cNvSpPr>
            <a:spLocks noGrp="1"/>
          </p:cNvSpPr>
          <p:nvPr>
            <p:ph type="body" sz="quarter" idx="18"/>
          </p:nvPr>
        </p:nvSpPr>
        <p:spPr>
          <a:xfrm>
            <a:off x="8134350" y="4837540"/>
            <a:ext cx="3475038" cy="1107996"/>
          </a:xfrm>
        </p:spPr>
        <p:txBody>
          <a:bodyPr/>
          <a:lstStyle/>
          <a:p>
            <a:pPr algn="ctr"/>
            <a:r>
              <a:rPr lang="en-US" dirty="0"/>
              <a:t>“Castle Peak”</a:t>
            </a:r>
          </a:p>
          <a:p>
            <a:pPr algn="ctr"/>
            <a:r>
              <a:rPr lang="en-US" dirty="0">
                <a:latin typeface="+mn-lt"/>
              </a:rPr>
              <a:t>AMD Ryzen™ </a:t>
            </a:r>
            <a:r>
              <a:rPr lang="en-US" dirty="0" err="1">
                <a:latin typeface="+mn-lt"/>
              </a:rPr>
              <a:t>Threadripper</a:t>
            </a:r>
            <a:r>
              <a:rPr lang="en-US" dirty="0">
                <a:latin typeface="+mn-lt"/>
              </a:rPr>
              <a:t>™ 3990X 64-Cores, 128 Logical Processors</a:t>
            </a:r>
          </a:p>
        </p:txBody>
      </p:sp>
    </p:spTree>
    <p:extLst>
      <p:ext uri="{BB962C8B-B14F-4D97-AF65-F5344CB8AC3E}">
        <p14:creationId xmlns:p14="http://schemas.microsoft.com/office/powerpoint/2010/main" val="410068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EAE94F6-AA03-4F75-8E17-7C9F68B9F6B6}"/>
              </a:ext>
            </a:extLst>
          </p:cNvPr>
          <p:cNvSpPr>
            <a:spLocks noGrp="1"/>
          </p:cNvSpPr>
          <p:nvPr>
            <p:ph type="title"/>
          </p:nvPr>
        </p:nvSpPr>
        <p:spPr>
          <a:xfrm>
            <a:off x="588263" y="588963"/>
            <a:ext cx="4158362" cy="2535236"/>
          </a:xfrm>
        </p:spPr>
        <p:txBody>
          <a:bodyPr/>
          <a:lstStyle/>
          <a:p>
            <a:r>
              <a:rPr lang="en-US" dirty="0"/>
              <a:t>Xbox Series X</a:t>
            </a:r>
          </a:p>
        </p:txBody>
      </p:sp>
      <p:sp>
        <p:nvSpPr>
          <p:cNvPr id="18" name="Text Placeholder 2">
            <a:extLst>
              <a:ext uri="{FF2B5EF4-FFF2-40B4-BE49-F238E27FC236}">
                <a16:creationId xmlns:a16="http://schemas.microsoft.com/office/drawing/2014/main" id="{5F8B15DA-6F39-4BBA-AC70-1B235A01C09F}"/>
              </a:ext>
            </a:extLst>
          </p:cNvPr>
          <p:cNvSpPr>
            <a:spLocks noGrp="1"/>
          </p:cNvSpPr>
          <p:nvPr>
            <p:ph type="body" sz="quarter" idx="10"/>
          </p:nvPr>
        </p:nvSpPr>
        <p:spPr>
          <a:xfrm>
            <a:off x="584200" y="3535363"/>
            <a:ext cx="4162425" cy="1692771"/>
          </a:xfrm>
        </p:spPr>
        <p:txBody>
          <a:bodyPr/>
          <a:lstStyle/>
          <a:p>
            <a:r>
              <a:rPr lang="en-US" dirty="0"/>
              <a:t>“Zen 2” provides a significant advancement in CPU performance delivering more than 4 times the performance of an Xbox One X.</a:t>
            </a:r>
          </a:p>
        </p:txBody>
      </p:sp>
      <p:pic>
        <p:nvPicPr>
          <p:cNvPr id="5" name="Picture Placeholder 4" descr="Cutaway view of Xbox Series X">
            <a:extLst>
              <a:ext uri="{FF2B5EF4-FFF2-40B4-BE49-F238E27FC236}">
                <a16:creationId xmlns:a16="http://schemas.microsoft.com/office/drawing/2014/main" id="{2608DAFD-BAC8-4F1B-95CA-211FBEF93DBC}"/>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5334000" y="0"/>
            <a:ext cx="6858000" cy="6858000"/>
          </a:xfrm>
        </p:spPr>
      </p:pic>
    </p:spTree>
    <p:extLst>
      <p:ext uri="{BB962C8B-B14F-4D97-AF65-F5344CB8AC3E}">
        <p14:creationId xmlns:p14="http://schemas.microsoft.com/office/powerpoint/2010/main" val="7456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B610D99-641E-4694-AAC1-D3338245C0C7}"/>
              </a:ext>
            </a:extLst>
          </p:cNvPr>
          <p:cNvSpPr>
            <a:spLocks noGrp="1"/>
          </p:cNvSpPr>
          <p:nvPr>
            <p:ph type="title"/>
          </p:nvPr>
        </p:nvSpPr>
        <p:spPr>
          <a:xfrm>
            <a:off x="585216" y="3035808"/>
            <a:ext cx="9144000" cy="498598"/>
          </a:xfrm>
        </p:spPr>
        <p:txBody>
          <a:bodyPr/>
          <a:lstStyle/>
          <a:p>
            <a:r>
              <a:rPr lang="en-US" dirty="0"/>
              <a:t>Microarchitecture</a:t>
            </a:r>
          </a:p>
        </p:txBody>
      </p:sp>
    </p:spTree>
    <p:extLst>
      <p:ext uri="{BB962C8B-B14F-4D97-AF65-F5344CB8AC3E}">
        <p14:creationId xmlns:p14="http://schemas.microsoft.com/office/powerpoint/2010/main" val="141248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9-52018_Microsoft_Game Stack Live_Template">
  <a:themeElements>
    <a:clrScheme name="Custom 21">
      <a:dk1>
        <a:srgbClr val="000000"/>
      </a:dk1>
      <a:lt1>
        <a:srgbClr val="FFFFFF"/>
      </a:lt1>
      <a:dk2>
        <a:srgbClr val="2F2F2F"/>
      </a:dk2>
      <a:lt2>
        <a:srgbClr val="F2F2F2"/>
      </a:lt2>
      <a:accent1>
        <a:srgbClr val="008575"/>
      </a:accent1>
      <a:accent2>
        <a:srgbClr val="30E5D0"/>
      </a:accent2>
      <a:accent3>
        <a:srgbClr val="274B47"/>
      </a:accent3>
      <a:accent4>
        <a:srgbClr val="737373"/>
      </a:accent4>
      <a:accent5>
        <a:srgbClr val="D2D2D2"/>
      </a:accent5>
      <a:accent6>
        <a:srgbClr val="E6E6E6"/>
      </a:accent6>
      <a:hlink>
        <a:srgbClr val="008575"/>
      </a:hlink>
      <a:folHlink>
        <a:srgbClr val="30E5D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Game Stack Live 2021 Template.pptx" id="{E4C69922-C3CC-4D9A-947F-39AA4744F8BA}" vid="{ED9648F0-0521-46A1-9EE2-A6EE79110E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8907</Words>
  <Application>Microsoft Office PowerPoint</Application>
  <PresentationFormat>Widescreen</PresentationFormat>
  <Paragraphs>1490</Paragraphs>
  <Slides>58</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Arial Narrow</vt:lpstr>
      <vt:lpstr>Consolas</vt:lpstr>
      <vt:lpstr>Segoe UI</vt:lpstr>
      <vt:lpstr>Segoe UI Semibold</vt:lpstr>
      <vt:lpstr>Wingdings</vt:lpstr>
      <vt:lpstr>9-52018_Microsoft_Game Stack Live_Template</vt:lpstr>
      <vt:lpstr>PowerPoint Presentation</vt:lpstr>
      <vt:lpstr>AMD Ryzen™ Processor Software Optimization</vt:lpstr>
      <vt:lpstr>Agenda</vt:lpstr>
      <vt:lpstr>Abstract</vt:lpstr>
      <vt:lpstr>Player One</vt:lpstr>
      <vt:lpstr>“Zen 2” architecture processors</vt:lpstr>
      <vt:lpstr>“Zen 2” PC product examples</vt:lpstr>
      <vt:lpstr>Xbox Series X</vt:lpstr>
      <vt:lpstr>Microarchitecture</vt:lpstr>
      <vt:lpstr>What is Simultaneous Multi-Threading?</vt:lpstr>
      <vt:lpstr>“Zen 2” microarchitecture</vt:lpstr>
      <vt:lpstr>Resource sharing definitions</vt:lpstr>
      <vt:lpstr>“Zen 2” resource sharing…</vt:lpstr>
      <vt:lpstr>Instruction set evolution</vt:lpstr>
      <vt:lpstr>Software Prefetch instructions…</vt:lpstr>
      <vt:lpstr>Software Prefetch instructions</vt:lpstr>
      <vt:lpstr>Data flow</vt:lpstr>
      <vt:lpstr>“Renoir” 8-core processor</vt:lpstr>
      <vt:lpstr>“Matisse” 16-core processor</vt:lpstr>
      <vt:lpstr>“Castle Peak” 64-core processor</vt:lpstr>
      <vt:lpstr>Bandwidth and latency</vt:lpstr>
      <vt:lpstr>“Zen 3” architecture processors</vt:lpstr>
      <vt:lpstr>Advances in “Zen 3” microarchitecture</vt:lpstr>
      <vt:lpstr>“Zen 3” resource sharing…</vt:lpstr>
      <vt:lpstr>Instruction set evolution</vt:lpstr>
      <vt:lpstr>“Vermeer” 16-core processor</vt:lpstr>
      <vt:lpstr>Hardware prefetchers</vt:lpstr>
      <vt:lpstr>Best practices</vt:lpstr>
      <vt:lpstr>Best practices</vt:lpstr>
      <vt:lpstr>Audit content</vt:lpstr>
      <vt:lpstr>Use Modern Sync APIs</vt:lpstr>
      <vt:lpstr>Example: shared code</vt:lpstr>
      <vt:lpstr>Example: bad user spin lock</vt:lpstr>
      <vt:lpstr>Example: WaitForSingleObject</vt:lpstr>
      <vt:lpstr>Example: std::mutex</vt:lpstr>
      <vt:lpstr>Avoid false sharing</vt:lpstr>
      <vt:lpstr>Avoid false sharing…</vt:lpstr>
      <vt:lpstr>Prefer data access patterns matching hardware prefetcher behaviors </vt:lpstr>
      <vt:lpstr>Streaming hardware prefetcher</vt:lpstr>
      <vt:lpstr>Stride hardware prefetcher</vt:lpstr>
      <vt:lpstr>Use software prefetch instructions for linked data</vt:lpstr>
      <vt:lpstr>Use software prefetch instructions for linked data…</vt:lpstr>
      <vt:lpstr>Test application scalability from 1 to N processors</vt:lpstr>
      <vt:lpstr>UE4.26 Infiltrator Demo…</vt:lpstr>
      <vt:lpstr>UE4.26 Infiltrator Demo…</vt:lpstr>
      <vt:lpstr>UE4.26 Infiltrator Demo</vt:lpstr>
      <vt:lpstr>AMD general guidance for games</vt:lpstr>
      <vt:lpstr>AMD general guidance</vt:lpstr>
      <vt:lpstr>Losing performance at high thread counts?…</vt:lpstr>
      <vt:lpstr>Losing performance at high thread counts?</vt:lpstr>
      <vt:lpstr>Do you want to know more?</vt:lpstr>
      <vt:lpstr>https://developer.amd.com/resources/developer-guides-manuals/</vt:lpstr>
      <vt:lpstr>PowerPoint Presentation</vt:lpstr>
      <vt:lpstr>Design faster. Render faster. Iterate faster.</vt:lpstr>
      <vt:lpstr>Disclaimer and attribution</vt:lpstr>
      <vt:lpstr>Disclaimer and attribution…</vt:lpstr>
      <vt:lpstr>Disclaimer and attribution…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2021-04-12T20:26:22Z</dcterms:created>
  <dcterms:modified xsi:type="dcterms:W3CDTF">2021-04-12T20:26:37Z</dcterms:modified>
</cp:coreProperties>
</file>