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4.xml" ContentType="application/vnd.openxmlformats-officedocument.presentationml.comments+xml"/>
  <Override PartName="/ppt/notesSlides/notesSlide24.xml" ContentType="application/vnd.openxmlformats-officedocument.presentationml.notesSlide+xml"/>
  <Override PartName="/ppt/comments/comment5.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917" r:id="rId3"/>
  </p:sldMasterIdLst>
  <p:notesMasterIdLst>
    <p:notesMasterId r:id="rId51"/>
  </p:notesMasterIdLst>
  <p:handoutMasterIdLst>
    <p:handoutMasterId r:id="rId52"/>
  </p:handoutMasterIdLst>
  <p:sldIdLst>
    <p:sldId id="970" r:id="rId4"/>
    <p:sldId id="971" r:id="rId5"/>
    <p:sldId id="982" r:id="rId6"/>
    <p:sldId id="985" r:id="rId7"/>
    <p:sldId id="1019" r:id="rId8"/>
    <p:sldId id="986" r:id="rId9"/>
    <p:sldId id="1009" r:id="rId10"/>
    <p:sldId id="1003" r:id="rId11"/>
    <p:sldId id="1004" r:id="rId12"/>
    <p:sldId id="1005" r:id="rId13"/>
    <p:sldId id="1018" r:id="rId14"/>
    <p:sldId id="1006" r:id="rId15"/>
    <p:sldId id="1020" r:id="rId16"/>
    <p:sldId id="1007" r:id="rId17"/>
    <p:sldId id="1021" r:id="rId18"/>
    <p:sldId id="987" r:id="rId19"/>
    <p:sldId id="989" r:id="rId20"/>
    <p:sldId id="1022" r:id="rId21"/>
    <p:sldId id="1010" r:id="rId22"/>
    <p:sldId id="990" r:id="rId23"/>
    <p:sldId id="991" r:id="rId24"/>
    <p:sldId id="992" r:id="rId25"/>
    <p:sldId id="1023" r:id="rId26"/>
    <p:sldId id="993" r:id="rId27"/>
    <p:sldId id="1012" r:id="rId28"/>
    <p:sldId id="1024" r:id="rId29"/>
    <p:sldId id="994" r:id="rId30"/>
    <p:sldId id="1025" r:id="rId31"/>
    <p:sldId id="998" r:id="rId32"/>
    <p:sldId id="1026" r:id="rId33"/>
    <p:sldId id="1027" r:id="rId34"/>
    <p:sldId id="999" r:id="rId35"/>
    <p:sldId id="1001" r:id="rId36"/>
    <p:sldId id="1028" r:id="rId37"/>
    <p:sldId id="1014" r:id="rId38"/>
    <p:sldId id="1015" r:id="rId39"/>
    <p:sldId id="1029" r:id="rId40"/>
    <p:sldId id="995" r:id="rId41"/>
    <p:sldId id="996" r:id="rId42"/>
    <p:sldId id="997" r:id="rId43"/>
    <p:sldId id="1016" r:id="rId44"/>
    <p:sldId id="1017" r:id="rId45"/>
    <p:sldId id="1013" r:id="rId46"/>
    <p:sldId id="983" r:id="rId47"/>
    <p:sldId id="980" r:id="rId48"/>
    <p:sldId id="981" r:id="rId49"/>
    <p:sldId id="978" r:id="rId50"/>
  </p:sldIdLst>
  <p:sldSz cx="12188825" cy="6858000"/>
  <p:notesSz cx="7026275" cy="93122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08">
          <p15:clr>
            <a:srgbClr val="A4A3A4"/>
          </p15:clr>
        </p15:guide>
        <p15:guide id="2" pos="1223" userDrawn="1">
          <p15:clr>
            <a:srgbClr val="A4A3A4"/>
          </p15:clr>
        </p15:guide>
        <p15:guide id="3" pos="6335"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ions, Deb" initials="ND" lastIdx="13" clrIdx="0">
    <p:extLst/>
  </p:cmAuthor>
  <p:cmAuthor id="2" name="Miriam Cox" initials="MC" lastIdx="10" clrIdx="1">
    <p:extLst/>
  </p:cmAuthor>
  <p:cmAuthor id="3" name="Adam Sawicki" initials="AS" lastIdx="25" clrIdx="2">
    <p:extLst>
      <p:ext uri="{19B8F6BF-5375-455C-9EA6-DF929625EA0E}">
        <p15:presenceInfo xmlns:p15="http://schemas.microsoft.com/office/powerpoint/2012/main" userId="S-1-5-21-249263827-1212357926-315576832-714816" providerId="AD"/>
      </p:ext>
    </p:extLst>
  </p:cmAuthor>
  <p:cmAuthor id="4" name="Drobot, Michal" initials="DM" lastIdx="30" clrIdx="3">
    <p:extLst>
      <p:ext uri="{19B8F6BF-5375-455C-9EA6-DF929625EA0E}">
        <p15:presenceInfo xmlns:p15="http://schemas.microsoft.com/office/powerpoint/2012/main" userId="S-1-5-21-1826971111-1465847568-624655392-210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0B"/>
    <a:srgbClr val="B11116"/>
    <a:srgbClr val="00AAB5"/>
    <a:srgbClr val="67AE3E"/>
    <a:srgbClr val="ED1C24"/>
    <a:srgbClr val="D56509"/>
    <a:srgbClr val="73E1E7"/>
    <a:srgbClr val="000000"/>
    <a:srgbClr val="007C97"/>
    <a:srgbClr val="812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4" autoAdjust="0"/>
    <p:restoredTop sz="80293" autoAdjust="0"/>
  </p:normalViewPr>
  <p:slideViewPr>
    <p:cSldViewPr snapToGrid="0" snapToObjects="1">
      <p:cViewPr varScale="1">
        <p:scale>
          <a:sx n="98" d="100"/>
          <a:sy n="98" d="100"/>
        </p:scale>
        <p:origin x="208" y="1976"/>
      </p:cViewPr>
      <p:guideLst>
        <p:guide orient="horz" pos="3408"/>
        <p:guide pos="1223"/>
        <p:guide pos="6335"/>
      </p:guideLst>
    </p:cSldViewPr>
  </p:slideViewPr>
  <p:outlineViewPr>
    <p:cViewPr>
      <p:scale>
        <a:sx n="33" d="100"/>
        <a:sy n="33" d="100"/>
      </p:scale>
      <p:origin x="0" y="-3763"/>
    </p:cViewPr>
  </p:outlineViewPr>
  <p:notesTextViewPr>
    <p:cViewPr>
      <p:scale>
        <a:sx n="3" d="2"/>
        <a:sy n="3" d="2"/>
      </p:scale>
      <p:origin x="0" y="0"/>
    </p:cViewPr>
  </p:notesTextViewPr>
  <p:sorterViewPr>
    <p:cViewPr varScale="1">
      <p:scale>
        <a:sx n="1" d="1"/>
        <a:sy n="1" d="1"/>
      </p:scale>
      <p:origin x="0" y="-9744"/>
    </p:cViewPr>
  </p:sorterViewPr>
  <p:notesViewPr>
    <p:cSldViewPr snapToGrid="0" snapToObjects="1">
      <p:cViewPr>
        <p:scale>
          <a:sx n="90" d="100"/>
          <a:sy n="90" d="100"/>
        </p:scale>
        <p:origin x="1338" y="-2112"/>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5-11T17:44:28.971" idx="6">
    <p:pos x="5869" y="1530"/>
    <p:text>put that extra detail into notes and talk over it</p:text>
    <p:extLst>
      <p:ext uri="{C676402C-5697-4E1C-873F-D02D1690AC5C}">
        <p15:threadingInfo xmlns:p15="http://schemas.microsoft.com/office/powerpoint/2012/main" timeZoneBias="-120"/>
      </p:ext>
    </p:extLst>
  </p:cm>
  <p:cm authorId="3" dt="2018-05-14T12:35:11.628" idx="6">
    <p:pos x="5869" y="1626"/>
    <p:text>I'm not sure what detail do you mean? Explanation of what aliasing means? Or the whole diagram?</p:text>
    <p:extLst>
      <p:ext uri="{C676402C-5697-4E1C-873F-D02D1690AC5C}">
        <p15:threadingInfo xmlns:p15="http://schemas.microsoft.com/office/powerpoint/2012/main" timeZoneBias="-120">
          <p15:parentCm authorId="4" idx="6"/>
        </p15:threadingInfo>
      </p:ext>
    </p:extLst>
  </p:cm>
  <p:cm authorId="4" dt="2018-05-14T15:25:48.181" idx="26">
    <p:pos x="5869" y="1722"/>
    <p:text>Now it all looks fine</p:text>
    <p:extLst>
      <p:ext uri="{C676402C-5697-4E1C-873F-D02D1690AC5C}">
        <p15:threadingInfo xmlns:p15="http://schemas.microsoft.com/office/powerpoint/2012/main" timeZoneBias="-120">
          <p15:parentCm authorId="4"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5-11T17:49:01.094" idx="15">
    <p:pos x="3455" y="2802"/>
    <p:text>Is it a complite graphics? It feels it is missing something, or if it is not , I am not sure if it helps the slide ; )</p:text>
    <p:extLst>
      <p:ext uri="{C676402C-5697-4E1C-873F-D02D1690AC5C}">
        <p15:threadingInfo xmlns:p15="http://schemas.microsoft.com/office/powerpoint/2012/main" timeZoneBias="-120"/>
      </p:ext>
    </p:extLst>
  </p:cm>
  <p:cm authorId="3" dt="2018-05-14T12:49:08.898" idx="14">
    <p:pos x="3455" y="2898"/>
    <p:text>Maybe it's not necessary for understanding the slide, but it's consistent with previous ones and it shows what is described in text.</p:text>
    <p:extLst>
      <p:ext uri="{C676402C-5697-4E1C-873F-D02D1690AC5C}">
        <p15:threadingInfo xmlns:p15="http://schemas.microsoft.com/office/powerpoint/2012/main" timeZoneBias="-120">
          <p15:parentCm authorId="4" idx="15"/>
        </p15:threadingInfo>
      </p:ext>
    </p:extLst>
  </p:cm>
  <p:cm authorId="4" dt="2018-05-14T15:25:15.618" idx="25">
    <p:pos x="3455" y="2994"/>
    <p:text>I think you should just add arrows from each CPU core block to corresponding GPU block and all would be clear : )</p:text>
    <p:extLst>
      <p:ext uri="{C676402C-5697-4E1C-873F-D02D1690AC5C}">
        <p15:threadingInfo xmlns:p15="http://schemas.microsoft.com/office/powerpoint/2012/main" timeZoneBias="-120">
          <p15:parentCm authorId="4" idx="15"/>
        </p15:threadingInfo>
      </p:ext>
    </p:extLst>
  </p:cm>
  <p:cm authorId="3" dt="2018-05-16T12:19:38.462" idx="22">
    <p:pos x="3455" y="3090"/>
    <p:text>OK</p:text>
    <p:extLst>
      <p:ext uri="{C676402C-5697-4E1C-873F-D02D1690AC5C}">
        <p15:threadingInfo xmlns:p15="http://schemas.microsoft.com/office/powerpoint/2012/main" timeZoneBias="-120">
          <p15:parentCm authorId="4" idx="1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8-05-11T17:49:36.505" idx="16">
    <p:pos x="5474" y="2100"/>
    <p:text>Make sure to remind peopel how it behaves. It is better to be explicit and mention NOOVERWRITE in ( "" )</p:text>
    <p:extLst>
      <p:ext uri="{C676402C-5697-4E1C-873F-D02D1690AC5C}">
        <p15:threadingInfo xmlns:p15="http://schemas.microsoft.com/office/powerpoint/2012/main" timeZoneBias="-120"/>
      </p:ext>
    </p:extLst>
  </p:cm>
  <p:cm authorId="3" dt="2018-05-14T12:51:11.142" idx="15">
    <p:pos x="5474" y="2196"/>
    <p:text>OK I will try to say few words about it, but I'm afraid I don't have enough time to go into too much detail.</p:text>
    <p:extLst>
      <p:ext uri="{C676402C-5697-4E1C-873F-D02D1690AC5C}">
        <p15:threadingInfo xmlns:p15="http://schemas.microsoft.com/office/powerpoint/2012/main" timeZoneBias="-120">
          <p15:parentCm authorId="4" idx="16"/>
        </p15:threadingInfo>
      </p:ext>
    </p:extLst>
  </p:cm>
  <p:cm authorId="4" dt="2018-05-14T15:26:26.747" idx="27">
    <p:pos x="5474" y="2292"/>
    <p:text>Looks good enough to me</p:text>
    <p:extLst>
      <p:ext uri="{C676402C-5697-4E1C-873F-D02D1690AC5C}">
        <p15:threadingInfo xmlns:p15="http://schemas.microsoft.com/office/powerpoint/2012/main" timeZoneBias="-120">
          <p15:parentCm authorId="4" idx="1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18-05-11T17:50:59.697" idx="20">
    <p:pos x="4706" y="3142"/>
    <p:text>Would be interesting to add real names to those blue resources, i.e. show a shadow / depth prepass / SSAO dependency - so it is easier to imagine how it works</p:text>
    <p:extLst>
      <p:ext uri="{C676402C-5697-4E1C-873F-D02D1690AC5C}">
        <p15:threadingInfo xmlns:p15="http://schemas.microsoft.com/office/powerpoint/2012/main" timeZoneBias="-120"/>
      </p:ext>
    </p:extLst>
  </p:cm>
  <p:cm authorId="3" dt="2018-05-14T13:33:05.425" idx="21">
    <p:pos x="4706" y="3238"/>
    <p:text>OK</p:text>
    <p:extLst>
      <p:ext uri="{C676402C-5697-4E1C-873F-D02D1690AC5C}">
        <p15:threadingInfo xmlns:p15="http://schemas.microsoft.com/office/powerpoint/2012/main" timeZoneBias="-120">
          <p15:parentCm authorId="4" idx="20"/>
        </p15:threadingInfo>
      </p:ext>
    </p:extLst>
  </p:cm>
  <p:cm authorId="4" dt="2018-05-14T15:27:31.644" idx="28">
    <p:pos x="4706" y="3334"/>
    <p:text>Better, but it would be best if you would shorten the blue bars to correspond to their lifetime - i.e. AO blue bar starts at AO - and so on. This would make it much cleaner</p:text>
    <p:extLst>
      <p:ext uri="{C676402C-5697-4E1C-873F-D02D1690AC5C}">
        <p15:threadingInfo xmlns:p15="http://schemas.microsoft.com/office/powerpoint/2012/main" timeZoneBias="-120">
          <p15:parentCm authorId="4" idx="20"/>
        </p15:threadingInfo>
      </p:ext>
    </p:extLst>
  </p:cm>
  <p:cm authorId="3" dt="2018-05-16T12:21:01.425" idx="23">
    <p:pos x="4706" y="3430"/>
    <p:text>Good idea, will do.</p:text>
    <p:extLst>
      <p:ext uri="{C676402C-5697-4E1C-873F-D02D1690AC5C}">
        <p15:threadingInfo xmlns:p15="http://schemas.microsoft.com/office/powerpoint/2012/main" timeZoneBias="-120">
          <p15:parentCm authorId="4" idx="20"/>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8-05-11T17:51:44.227" idx="22">
    <p:pos x="4111" y="2355"/>
    <p:text>Show a visual example of a framegraph?</p:text>
    <p:extLst>
      <p:ext uri="{C676402C-5697-4E1C-873F-D02D1690AC5C}">
        <p15:threadingInfo xmlns:p15="http://schemas.microsoft.com/office/powerpoint/2012/main" timeZoneBias="-120"/>
      </p:ext>
    </p:extLst>
  </p:cm>
  <p:cm authorId="3" dt="2018-05-14T13:23:23.775" idx="19">
    <p:pos x="4111" y="2451"/>
    <p:text>Picture on the previous slide is a try to show frame graph. But OK, I will come up with some other picture as well.</p:text>
    <p:extLst>
      <p:ext uri="{C676402C-5697-4E1C-873F-D02D1690AC5C}">
        <p15:threadingInfo xmlns:p15="http://schemas.microsoft.com/office/powerpoint/2012/main" timeZoneBias="-120">
          <p15:parentCm authorId="4" idx="22"/>
        </p15:threadingInfo>
      </p:ext>
    </p:extLst>
  </p:cm>
  <p:cm authorId="4" dt="2018-05-14T15:27:59.244" idx="29">
    <p:pos x="4111" y="2547"/>
    <p:text>much better. Best if you would now label those boxes - preferably by previous passess - it would be a really nice way of showing a transpose from flat exevution list to a directional graph</p:text>
    <p:extLst>
      <p:ext uri="{C676402C-5697-4E1C-873F-D02D1690AC5C}">
        <p15:threadingInfo xmlns:p15="http://schemas.microsoft.com/office/powerpoint/2012/main" timeZoneBias="-120">
          <p15:parentCm authorId="4" idx="22"/>
        </p15:threadingInfo>
      </p:ext>
    </p:extLst>
  </p:cm>
  <p:cm authorId="3" dt="2018-05-16T12:26:37.811" idx="24">
    <p:pos x="4111" y="2643"/>
    <p:text>OK, will do</p:text>
    <p:extLst>
      <p:ext uri="{C676402C-5697-4E1C-873F-D02D1690AC5C}">
        <p15:threadingInfo xmlns:p15="http://schemas.microsoft.com/office/powerpoint/2012/main" timeZoneBias="-120">
          <p15:parentCm authorId="4" idx="22"/>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8-05-14T15:28:53.625" idx="30">
    <p:pos x="10" y="10"/>
    <p:text>make sure you use searchable Siggraph style notation for references i.e. [Tiago16]</p:text>
    <p:extLst>
      <p:ext uri="{C676402C-5697-4E1C-873F-D02D1690AC5C}">
        <p15:threadingInfo xmlns:p15="http://schemas.microsoft.com/office/powerpoint/2012/main" timeZoneBias="-120"/>
      </p:ext>
    </p:extLst>
  </p:cm>
  <p:cm authorId="3" dt="2018-05-16T12:29:13.956" idx="25">
    <p:pos x="10" y="106"/>
    <p:text>I don't have references to these materials in a specific place in my slides. They were just general inspirations.</p:text>
    <p:extLst>
      <p:ext uri="{C676402C-5697-4E1C-873F-D02D1690AC5C}">
        <p15:threadingInfo xmlns:p15="http://schemas.microsoft.com/office/powerpoint/2012/main" timeZoneBias="-120">
          <p15:parentCm authorId="4" idx="30"/>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03EE3507-1557-42D2-AE36-7DC6801EE1FA}" type="datetimeFigureOut">
              <a:rPr lang="en-US" smtClean="0"/>
              <a:t>7/6/18</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9346E38B-7821-4CE1-9BA3-B965F07E0A22}" type="slidenum">
              <a:rPr lang="en-US" smtClean="0"/>
              <a:t>‹#›</a:t>
            </a:fld>
            <a:endParaRPr lang="en-US"/>
          </a:p>
        </p:txBody>
      </p:sp>
    </p:spTree>
    <p:extLst>
      <p:ext uri="{BB962C8B-B14F-4D97-AF65-F5344CB8AC3E}">
        <p14:creationId xmlns:p14="http://schemas.microsoft.com/office/powerpoint/2010/main" val="6668470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5120" units="cm"/>
          <inkml:channel name="Y" type="integer" max="1440" units="cm"/>
          <inkml:channel name="T" type="integer" max="2.14748E9" units="dev"/>
        </inkml:traceFormat>
        <inkml:channelProperties>
          <inkml:channelProperty channel="X" name="resolution" value="85.76215" units="1/cm"/>
          <inkml:channelProperty channel="Y" name="resolution" value="42.85714" units="1/cm"/>
          <inkml:channelProperty channel="T" name="resolution" value="1" units="1/dev"/>
        </inkml:channelProperties>
      </inkml:inkSource>
      <inkml:timestamp xml:id="ts0" timeString="2018-05-11T15:44:14.133"/>
    </inkml:context>
    <inkml:brush xml:id="br0">
      <inkml:brushProperty name="width" value="0.05" units="cm"/>
      <inkml:brushProperty name="height" value="0.05" units="cm"/>
      <inkml:brushProperty name="color" value="#ED1C24"/>
      <inkml:brushProperty name="fitToCurve" value="1"/>
    </inkml:brush>
  </inkml:definitions>
  <inkml:traceGroup>
    <inkml:annotationXML>
      <emma:emma xmlns:emma="http://www.w3.org/2003/04/emma" version="1.0">
        <emma:interpretation id="{58C7BCB5-99F3-4753-A5AF-054AA8B79354}" emma:medium="tactile" emma:mode="ink">
          <msink:context xmlns:msink="http://schemas.microsoft.com/ink/2010/main" type="inkDrawing" rotatedBoundingBox="3942,-23 3957,-23 3957,-8 3942,-8" shapeName="Other"/>
        </emma:interpretation>
      </emma:emma>
    </inkml:annotationXML>
    <inkml:trace contextRef="#ctx0" brushRef="#br0">0 0 0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eaLnBrk="1" fontAlgn="auto" hangingPunct="1">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eaLnBrk="1" fontAlgn="auto" hangingPunct="1">
              <a:spcBef>
                <a:spcPts val="0"/>
              </a:spcBef>
              <a:spcAft>
                <a:spcPts val="0"/>
              </a:spcAft>
              <a:defRPr sz="900">
                <a:latin typeface="+mn-lt"/>
                <a:cs typeface="+mn-cs"/>
              </a:defRPr>
            </a:lvl1pPr>
          </a:lstStyle>
          <a:p>
            <a:pPr>
              <a:defRPr/>
            </a:pPr>
            <a:fld id="{8CFEBF98-3760-4409-ADD7-17DE7CDC0D41}" type="datetimeFigureOut">
              <a:rPr lang="en-US"/>
              <a:pPr>
                <a:defRPr/>
              </a:pPr>
              <a:t>7/6/18</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374084" y="4445965"/>
            <a:ext cx="6278107" cy="4190524"/>
          </a:xfrm>
          <a:prstGeom prst="rect">
            <a:avLst/>
          </a:prstGeom>
        </p:spPr>
        <p:txBody>
          <a:bodyPr vert="horz" lIns="93360" tIns="46680" rIns="93360" bIns="4668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eaLnBrk="1" fontAlgn="auto" hangingPunct="1">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wrap="square" lIns="93360" tIns="46680" rIns="93360" bIns="46680" numCol="1" anchor="b" anchorCtr="0" compatLnSpc="1">
            <a:prstTxWarp prst="textNoShape">
              <a:avLst/>
            </a:prstTxWarp>
          </a:bodyPr>
          <a:lstStyle>
            <a:lvl1pPr algn="r" eaLnBrk="1" hangingPunct="1">
              <a:defRPr sz="900">
                <a:latin typeface="Arial" panose="020B0604020202020204" pitchFamily="34" charset="0"/>
              </a:defRPr>
            </a:lvl1pPr>
          </a:lstStyle>
          <a:p>
            <a:fld id="{DFFE71C4-9214-42D4-8943-2EAC92708AFB}" type="slidenum">
              <a:rPr lang="en-US" altLang="en-US"/>
              <a:pPr/>
              <a:t>‹#›</a:t>
            </a:fld>
            <a:endParaRPr lang="en-US" altLang="en-US"/>
          </a:p>
        </p:txBody>
      </p:sp>
    </p:spTree>
    <p:extLst>
      <p:ext uri="{BB962C8B-B14F-4D97-AF65-F5344CB8AC3E}">
        <p14:creationId xmlns:p14="http://schemas.microsoft.com/office/powerpoint/2010/main" val="2942497491"/>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last year or so I’ve spent most of my time working on a port of some AAA game to Vulkan™. I can’t say which one, but it’s a good one </a:t>
            </a:r>
            <a:r>
              <a:rPr lang="en-US" dirty="0">
                <a:sym typeface="Wingdings" panose="05000000000000000000" pitchFamily="2" charset="2"/>
              </a:rPr>
              <a:t> So now I would like to talk about porting, from my experience, as well as from experiences of others.</a:t>
            </a:r>
          </a:p>
          <a:p>
            <a:r>
              <a:rPr lang="en-US" dirty="0">
                <a:sym typeface="Wingdings" panose="05000000000000000000" pitchFamily="2" charset="2"/>
              </a:rPr>
              <a:t>I will mostly use Vulkan</a:t>
            </a:r>
            <a:r>
              <a:rPr lang="en-US" dirty="0"/>
              <a:t>™</a:t>
            </a:r>
            <a:r>
              <a:rPr lang="en-US" dirty="0">
                <a:sym typeface="Wingdings" panose="05000000000000000000" pitchFamily="2" charset="2"/>
              </a:rPr>
              <a:t> terminology, but (almost) all of it applies to DX12 as well.</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a:t>
            </a:fld>
            <a:endParaRPr lang="en-US" altLang="en-US"/>
          </a:p>
        </p:txBody>
      </p:sp>
    </p:spTree>
    <p:extLst>
      <p:ext uri="{BB962C8B-B14F-4D97-AF65-F5344CB8AC3E}">
        <p14:creationId xmlns:p14="http://schemas.microsoft.com/office/powerpoint/2010/main" val="25634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15</a:t>
            </a:fld>
            <a:endParaRPr lang="en-US" altLang="en-US"/>
          </a:p>
        </p:txBody>
      </p:sp>
    </p:spTree>
    <p:extLst>
      <p:ext uri="{BB962C8B-B14F-4D97-AF65-F5344CB8AC3E}">
        <p14:creationId xmlns:p14="http://schemas.microsoft.com/office/powerpoint/2010/main" val="71986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Vulkan™/DX12 under same interface is not a good idea.</a:t>
            </a:r>
          </a:p>
          <a:p>
            <a:pPr lvl="1"/>
            <a:r>
              <a:rPr lang="en-US" dirty="0"/>
              <a:t>changes in renderer interface hard to avoid</a:t>
            </a:r>
          </a:p>
          <a:p>
            <a:pPr lvl="1"/>
            <a:r>
              <a:rPr lang="en-US" dirty="0"/>
              <a:t>wouldn’t give performance uplift</a:t>
            </a:r>
          </a:p>
          <a:p>
            <a:pPr lvl="1"/>
            <a:r>
              <a:rPr lang="en-US" dirty="0"/>
              <a:t>hitching</a:t>
            </a:r>
          </a:p>
          <a:p>
            <a:r>
              <a:rPr lang="en-US" dirty="0"/>
              <a:t>Better to redesign engine and then port.</a:t>
            </a:r>
          </a:p>
          <a:p>
            <a:pPr marL="367665" lvl="1" indent="0">
              <a:buNone/>
            </a:pPr>
            <a:r>
              <a:rPr lang="en-US" dirty="0"/>
              <a:t>Using old APIs under new interface will be easier.</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16</a:t>
            </a:fld>
            <a:endParaRPr lang="en-US" altLang="en-US"/>
          </a:p>
        </p:txBody>
      </p:sp>
    </p:spTree>
    <p:extLst>
      <p:ext uri="{BB962C8B-B14F-4D97-AF65-F5344CB8AC3E}">
        <p14:creationId xmlns:p14="http://schemas.microsoft.com/office/powerpoint/2010/main" val="281965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Pipeline can take hundreds of milliseconds to create.</a:t>
            </a:r>
          </a:p>
          <a:p>
            <a:r>
              <a:rPr lang="en-US" dirty="0"/>
              <a:t>When </a:t>
            </a:r>
            <a:r>
              <a:rPr lang="en-US" dirty="0" err="1"/>
              <a:t>precreating</a:t>
            </a:r>
            <a:r>
              <a:rPr lang="en-US" dirty="0"/>
              <a:t> pipelines on load, you could attach pointers to pipelines to objects or materials.</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17</a:t>
            </a:fld>
            <a:endParaRPr lang="en-US" altLang="en-US"/>
          </a:p>
        </p:txBody>
      </p:sp>
    </p:spTree>
    <p:extLst>
      <p:ext uri="{BB962C8B-B14F-4D97-AF65-F5344CB8AC3E}">
        <p14:creationId xmlns:p14="http://schemas.microsoft.com/office/powerpoint/2010/main" val="186588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Pipeline can take hundreds of milliseconds to create.</a:t>
            </a:r>
          </a:p>
          <a:p>
            <a:r>
              <a:rPr lang="en-US" dirty="0"/>
              <a:t>When </a:t>
            </a:r>
            <a:r>
              <a:rPr lang="en-US" dirty="0" err="1"/>
              <a:t>precreating</a:t>
            </a:r>
            <a:r>
              <a:rPr lang="en-US" dirty="0"/>
              <a:t> pipelines on load, you could attach pointers to pipelines to objects or materials.</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18</a:t>
            </a:fld>
            <a:endParaRPr lang="en-US" altLang="en-US"/>
          </a:p>
        </p:txBody>
      </p:sp>
    </p:spTree>
    <p:extLst>
      <p:ext uri="{BB962C8B-B14F-4D97-AF65-F5344CB8AC3E}">
        <p14:creationId xmlns:p14="http://schemas.microsoft.com/office/powerpoint/2010/main" val="277588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19</a:t>
            </a:fld>
            <a:endParaRPr lang="en-US" altLang="en-US"/>
          </a:p>
        </p:txBody>
      </p:sp>
    </p:spTree>
    <p:extLst>
      <p:ext uri="{BB962C8B-B14F-4D97-AF65-F5344CB8AC3E}">
        <p14:creationId xmlns:p14="http://schemas.microsoft.com/office/powerpoint/2010/main" val="42869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20</a:t>
            </a:fld>
            <a:endParaRPr lang="en-US" altLang="en-US"/>
          </a:p>
        </p:txBody>
      </p:sp>
    </p:spTree>
    <p:extLst>
      <p:ext uri="{BB962C8B-B14F-4D97-AF65-F5344CB8AC3E}">
        <p14:creationId xmlns:p14="http://schemas.microsoft.com/office/powerpoint/2010/main" val="263900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23</a:t>
            </a:fld>
            <a:endParaRPr lang="en-US" altLang="en-US"/>
          </a:p>
        </p:txBody>
      </p:sp>
    </p:spTree>
    <p:extLst>
      <p:ext uri="{BB962C8B-B14F-4D97-AF65-F5344CB8AC3E}">
        <p14:creationId xmlns:p14="http://schemas.microsoft.com/office/powerpoint/2010/main" val="3985645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9125" indent="-457200"/>
            <a:r>
              <a:rPr lang="en-US" dirty="0"/>
              <a:t>Excellent: Record part of your frame once, submit it every frame.</a:t>
            </a:r>
          </a:p>
          <a:p>
            <a:pPr marL="367665" lvl="1" indent="0">
              <a:buNone/>
            </a:pPr>
            <a:r>
              <a:rPr lang="en-US" dirty="0"/>
              <a:t>Commands that don’t change from frame to frame, e.g. postprocessing passes.</a:t>
            </a:r>
          </a:p>
          <a:p>
            <a:pPr marL="619125" indent="-457200"/>
            <a:r>
              <a:rPr lang="en-US" dirty="0"/>
              <a:t>Excellent: Record multiple command buffers in parallel, on multiple threads.</a:t>
            </a:r>
          </a:p>
          <a:p>
            <a:pPr marL="367665" lvl="1" indent="0">
              <a:buNone/>
            </a:pPr>
            <a:r>
              <a:rPr lang="en-US" dirty="0"/>
              <a:t>Rendering can be parallelized on CPU – no longer just one “render thread”.</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24</a:t>
            </a:fld>
            <a:endParaRPr lang="en-US" altLang="en-US"/>
          </a:p>
        </p:txBody>
      </p:sp>
    </p:spTree>
    <p:extLst>
      <p:ext uri="{BB962C8B-B14F-4D97-AF65-F5344CB8AC3E}">
        <p14:creationId xmlns:p14="http://schemas.microsoft.com/office/powerpoint/2010/main" val="279135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25</a:t>
            </a:fld>
            <a:endParaRPr lang="en-US" altLang="en-US"/>
          </a:p>
        </p:txBody>
      </p:sp>
    </p:spTree>
    <p:extLst>
      <p:ext uri="{BB962C8B-B14F-4D97-AF65-F5344CB8AC3E}">
        <p14:creationId xmlns:p14="http://schemas.microsoft.com/office/powerpoint/2010/main" val="229164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 OVERWRITE means you can access some resource on CPU at the same time as GPU is using it, but you must make sure you access different regions of its memory so that you don’t modify any data that may be in use. Otherwise it would result in a race condition.</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26</a:t>
            </a:fld>
            <a:endParaRPr lang="en-US" altLang="en-US"/>
          </a:p>
        </p:txBody>
      </p:sp>
    </p:spTree>
    <p:extLst>
      <p:ext uri="{BB962C8B-B14F-4D97-AF65-F5344CB8AC3E}">
        <p14:creationId xmlns:p14="http://schemas.microsoft.com/office/powerpoint/2010/main" val="347624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talk about:</a:t>
            </a:r>
          </a:p>
          <a:p>
            <a:pPr lvl="1"/>
            <a:r>
              <a:rPr lang="en-US" dirty="0"/>
              <a:t>Basics of Vulkan™, DX12, not to mention rendering – I assume you already know about it.</a:t>
            </a:r>
          </a:p>
          <a:p>
            <a:pPr lvl="1"/>
            <a:r>
              <a:rPr lang="en-US" dirty="0"/>
              <a:t>Specific, low-level implementation details. No code samples here, just high-level overview.</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a:t>
            </a:fld>
            <a:endParaRPr lang="en-US" altLang="en-US"/>
          </a:p>
        </p:txBody>
      </p:sp>
    </p:spTree>
    <p:extLst>
      <p:ext uri="{BB962C8B-B14F-4D97-AF65-F5344CB8AC3E}">
        <p14:creationId xmlns:p14="http://schemas.microsoft.com/office/powerpoint/2010/main" val="141070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CPUs have more and more cores and hardware threads.</a:t>
            </a:r>
          </a:p>
          <a:p>
            <a:pPr marL="234950" lvl="1" indent="0">
              <a:buNone/>
            </a:pPr>
            <a:r>
              <a:rPr lang="en-US" dirty="0"/>
              <a:t>A good game should utilize them.</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27</a:t>
            </a:fld>
            <a:endParaRPr lang="en-US" altLang="en-US"/>
          </a:p>
        </p:txBody>
      </p:sp>
    </p:spTree>
    <p:extLst>
      <p:ext uri="{BB962C8B-B14F-4D97-AF65-F5344CB8AC3E}">
        <p14:creationId xmlns:p14="http://schemas.microsoft.com/office/powerpoint/2010/main" val="2603086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CPUs have more and more cores and hardware threads.</a:t>
            </a:r>
          </a:p>
          <a:p>
            <a:pPr marL="234950" lvl="1" indent="0">
              <a:buNone/>
            </a:pPr>
            <a:r>
              <a:rPr lang="en-US" dirty="0"/>
              <a:t>A good game should utilize them.</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28</a:t>
            </a:fld>
            <a:endParaRPr lang="en-US" altLang="en-US"/>
          </a:p>
        </p:txBody>
      </p:sp>
    </p:spTree>
    <p:extLst>
      <p:ext uri="{BB962C8B-B14F-4D97-AF65-F5344CB8AC3E}">
        <p14:creationId xmlns:p14="http://schemas.microsoft.com/office/powerpoint/2010/main" val="339456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A barrier synchronizes access to specific resource.</a:t>
            </a:r>
          </a:p>
          <a:p>
            <a:pPr marL="406400" marR="0" lvl="1"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It encapsulates: synchronization, cache control, layout transition.</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33</a:t>
            </a:fld>
            <a:endParaRPr lang="en-US" altLang="en-US"/>
          </a:p>
        </p:txBody>
      </p:sp>
    </p:spTree>
    <p:extLst>
      <p:ext uri="{BB962C8B-B14F-4D97-AF65-F5344CB8AC3E}">
        <p14:creationId xmlns:p14="http://schemas.microsoft.com/office/powerpoint/2010/main" val="3731099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34</a:t>
            </a:fld>
            <a:endParaRPr lang="en-US" altLang="en-US"/>
          </a:p>
        </p:txBody>
      </p:sp>
    </p:spTree>
    <p:extLst>
      <p:ext uri="{BB962C8B-B14F-4D97-AF65-F5344CB8AC3E}">
        <p14:creationId xmlns:p14="http://schemas.microsoft.com/office/powerpoint/2010/main" val="3810311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render passes</a:t>
            </a:r>
          </a:p>
          <a:p>
            <a:pPr lvl="1"/>
            <a:r>
              <a:rPr lang="en-US" dirty="0"/>
              <a:t>determine order of render passes – dependencies between them are resources that they read or write</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36</a:t>
            </a:fld>
            <a:endParaRPr lang="en-US" altLang="en-US"/>
          </a:p>
        </p:txBody>
      </p:sp>
    </p:spTree>
    <p:extLst>
      <p:ext uri="{BB962C8B-B14F-4D97-AF65-F5344CB8AC3E}">
        <p14:creationId xmlns:p14="http://schemas.microsoft.com/office/powerpoint/2010/main" val="153208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alias memory, if lifetime of resources (first write to last read) don’t overlap</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37</a:t>
            </a:fld>
            <a:endParaRPr lang="en-US" altLang="en-US"/>
          </a:p>
        </p:txBody>
      </p:sp>
    </p:spTree>
    <p:extLst>
      <p:ext uri="{BB962C8B-B14F-4D97-AF65-F5344CB8AC3E}">
        <p14:creationId xmlns:p14="http://schemas.microsoft.com/office/powerpoint/2010/main" val="1577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Support enable/disable switches for as many features as possible</a:t>
            </a:r>
          </a:p>
          <a:p>
            <a:pPr lvl="1"/>
            <a:r>
              <a:rPr lang="en-US" dirty="0"/>
              <a:t>rendering effects e.g. shadows, reflections</a:t>
            </a:r>
          </a:p>
          <a:p>
            <a:pPr lvl="1"/>
            <a:r>
              <a:rPr lang="en-US" dirty="0"/>
              <a:t>Vulkan™ extensions</a:t>
            </a:r>
          </a:p>
          <a:p>
            <a:pPr lvl="1"/>
            <a:r>
              <a:rPr lang="en-US" dirty="0"/>
              <a:t>performance features e.g. usage of </a:t>
            </a:r>
            <a:r>
              <a:rPr lang="en-US" dirty="0" err="1"/>
              <a:t>async</a:t>
            </a:r>
            <a:r>
              <a:rPr lang="en-US" dirty="0"/>
              <a:t> compute and other GPU queues</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39</a:t>
            </a:fld>
            <a:endParaRPr lang="en-US" altLang="en-US"/>
          </a:p>
        </p:txBody>
      </p:sp>
    </p:spTree>
    <p:extLst>
      <p:ext uri="{BB962C8B-B14F-4D97-AF65-F5344CB8AC3E}">
        <p14:creationId xmlns:p14="http://schemas.microsoft.com/office/powerpoint/2010/main" val="2445156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stability, then correctness, then performance.</a:t>
            </a:r>
          </a:p>
          <a:p>
            <a:pPr lvl="1"/>
            <a:r>
              <a:rPr lang="en-US" dirty="0"/>
              <a:t>Bugs due to invalid API usage are hard to find.</a:t>
            </a:r>
          </a:p>
          <a:p>
            <a:pPr lvl="1"/>
            <a:r>
              <a:rPr lang="en-US" dirty="0"/>
              <a:t>You need to learn the API in the process.</a:t>
            </a:r>
          </a:p>
          <a:p>
            <a:pPr lvl="1"/>
            <a:r>
              <a:rPr lang="en-US" dirty="0"/>
              <a:t>Implementation will need changes anyway.</a:t>
            </a:r>
          </a:p>
          <a:p>
            <a:r>
              <a:rPr lang="en-US" dirty="0"/>
              <a:t>Use good software engineering practices.</a:t>
            </a:r>
          </a:p>
          <a:p>
            <a:pPr lvl="1"/>
            <a:r>
              <a:rPr lang="en-US" dirty="0"/>
              <a:t>Test early, test often.</a:t>
            </a:r>
          </a:p>
          <a:p>
            <a:pPr lvl="2"/>
            <a:r>
              <a:rPr lang="en-US" dirty="0"/>
              <a:t>Test on various GPUs. Invalid code often works correctly in some configurations.</a:t>
            </a:r>
          </a:p>
          <a:p>
            <a:pPr lvl="1"/>
            <a:r>
              <a:rPr lang="en-US" dirty="0"/>
              <a:t>Track regressions.</a:t>
            </a:r>
          </a:p>
          <a:p>
            <a:pPr lvl="2"/>
            <a:r>
              <a:rPr lang="en-US" dirty="0"/>
              <a:t>If something used to work and stopped working, it’s not a new bug to be fixed.</a:t>
            </a:r>
          </a:p>
          <a:p>
            <a:pPr lvl="2"/>
            <a:r>
              <a:rPr lang="en-US" dirty="0"/>
              <a:t>Find out who introduced the regression and revert his change.</a:t>
            </a:r>
          </a:p>
          <a:p>
            <a:pPr lvl="2"/>
            <a:r>
              <a:rPr lang="en-US" dirty="0"/>
              <a:t>Otherwise number of bugs in your </a:t>
            </a:r>
            <a:r>
              <a:rPr lang="en-US" dirty="0" err="1"/>
              <a:t>bugtracker</a:t>
            </a:r>
            <a:r>
              <a:rPr lang="en-US" dirty="0"/>
              <a:t> may never start decreasing.</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40</a:t>
            </a:fld>
            <a:endParaRPr lang="en-US" altLang="en-US"/>
          </a:p>
        </p:txBody>
      </p:sp>
    </p:spTree>
    <p:extLst>
      <p:ext uri="{BB962C8B-B14F-4D97-AF65-F5344CB8AC3E}">
        <p14:creationId xmlns:p14="http://schemas.microsoft.com/office/powerpoint/2010/main" val="1169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Simple port won’t necessarily give you performance uplift.</a:t>
            </a:r>
          </a:p>
          <a:p>
            <a:pPr lvl="1"/>
            <a:r>
              <a:rPr lang="en-US" dirty="0"/>
              <a:t>If your game is bound by GPU workload and you want to execute the same shaders, same passes, in same order.</a:t>
            </a:r>
          </a:p>
          <a:p>
            <a:pPr lvl="1"/>
            <a:r>
              <a:rPr lang="en-US" dirty="0"/>
              <a:t>GPU won’t magically get higher clock frequency. Shaders won’t execute faster.</a:t>
            </a:r>
          </a:p>
          <a:p>
            <a:pPr lvl="1"/>
            <a:r>
              <a:rPr lang="en-US" dirty="0"/>
              <a:t>Reaching even performance parity with DX11 may require a lot of work.</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4</a:t>
            </a:fld>
            <a:endParaRPr lang="en-US" altLang="en-US"/>
          </a:p>
        </p:txBody>
      </p:sp>
    </p:spTree>
    <p:extLst>
      <p:ext uri="{BB962C8B-B14F-4D97-AF65-F5344CB8AC3E}">
        <p14:creationId xmlns:p14="http://schemas.microsoft.com/office/powerpoint/2010/main" val="294313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using multiple GPU queues – e.g. </a:t>
            </a:r>
            <a:r>
              <a:rPr lang="en-US" dirty="0" err="1"/>
              <a:t>async</a:t>
            </a:r>
            <a:r>
              <a:rPr lang="en-US" dirty="0"/>
              <a:t> compute</a:t>
            </a:r>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less CPU overhead – driver is simpler, code better reflect how modern GPUs work</a:t>
            </a:r>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5</a:t>
            </a:fld>
            <a:endParaRPr lang="en-US" altLang="en-US"/>
          </a:p>
        </p:txBody>
      </p:sp>
    </p:spTree>
    <p:extLst>
      <p:ext uri="{BB962C8B-B14F-4D97-AF65-F5344CB8AC3E}">
        <p14:creationId xmlns:p14="http://schemas.microsoft.com/office/powerpoint/2010/main" val="240967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synchronization: between GPU queues, from GPU to CPU</a:t>
            </a:r>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memory barriers for resources, image layout transitions</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7</a:t>
            </a:fld>
            <a:endParaRPr lang="en-US" altLang="en-US"/>
          </a:p>
        </p:txBody>
      </p:sp>
    </p:spTree>
    <p:extLst>
      <p:ext uri="{BB962C8B-B14F-4D97-AF65-F5344CB8AC3E}">
        <p14:creationId xmlns:p14="http://schemas.microsoft.com/office/powerpoint/2010/main" val="353709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generation APIs (OpenGL™, DirectX</a:t>
            </a:r>
            <a:r>
              <a:rPr lang="en-US" baseline="30000" dirty="0"/>
              <a:t>®</a:t>
            </a:r>
            <a:r>
              <a:rPr lang="en-US" dirty="0"/>
              <a:t> 11) manage memory automatically.</a:t>
            </a:r>
          </a:p>
          <a:p>
            <a:pPr marL="367665" lvl="1" indent="0">
              <a:buNone/>
            </a:pPr>
            <a:r>
              <a:rPr lang="en-US" dirty="0"/>
              <a:t>You create a resource (e.g. texture, constant buffer), backing memory is allocated automatically.</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8</a:t>
            </a:fld>
            <a:endParaRPr lang="en-US" altLang="en-US"/>
          </a:p>
        </p:txBody>
      </p:sp>
    </p:spTree>
    <p:extLst>
      <p:ext uri="{BB962C8B-B14F-4D97-AF65-F5344CB8AC3E}">
        <p14:creationId xmlns:p14="http://schemas.microsoft.com/office/powerpoint/2010/main" val="341532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Advantages:</a:t>
            </a:r>
          </a:p>
          <a:p>
            <a:r>
              <a:rPr lang="en-US" dirty="0"/>
              <a:t>manage memory better, because you have higher-level knowledge of your resources</a:t>
            </a:r>
          </a:p>
          <a:p>
            <a:r>
              <a:rPr lang="en-US" dirty="0"/>
              <a:t>optimize better for specific platforms (e.g. discrete, integrated), because API is lower-level</a:t>
            </a:r>
          </a:p>
          <a:p>
            <a:r>
              <a:rPr lang="en-US" dirty="0"/>
              <a:t>save memory by aliasing – using same piece of memory for different resources</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9</a:t>
            </a:fld>
            <a:endParaRPr lang="en-US" altLang="en-US"/>
          </a:p>
        </p:txBody>
      </p:sp>
    </p:spTree>
    <p:extLst>
      <p:ext uri="{BB962C8B-B14F-4D97-AF65-F5344CB8AC3E}">
        <p14:creationId xmlns:p14="http://schemas.microsoft.com/office/powerpoint/2010/main" val="139767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12</a:t>
            </a:fld>
            <a:endParaRPr lang="en-US" altLang="en-US"/>
          </a:p>
        </p:txBody>
      </p:sp>
    </p:spTree>
    <p:extLst>
      <p:ext uri="{BB962C8B-B14F-4D97-AF65-F5344CB8AC3E}">
        <p14:creationId xmlns:p14="http://schemas.microsoft.com/office/powerpoint/2010/main" val="86558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13</a:t>
            </a:fld>
            <a:endParaRPr lang="en-US" altLang="en-US"/>
          </a:p>
        </p:txBody>
      </p:sp>
    </p:spTree>
    <p:extLst>
      <p:ext uri="{BB962C8B-B14F-4D97-AF65-F5344CB8AC3E}">
        <p14:creationId xmlns:p14="http://schemas.microsoft.com/office/powerpoint/2010/main" val="4179197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7" y="857"/>
            <a:ext cx="12182857" cy="6856285"/>
          </a:xfrm>
          <a:prstGeom prst="rect">
            <a:avLst/>
          </a:prstGeom>
          <a:noFill/>
          <a:ln>
            <a:noFill/>
          </a:ln>
        </p:spPr>
      </p:pic>
      <p:sp>
        <p:nvSpPr>
          <p:cNvPr id="2" name="Title 1"/>
          <p:cNvSpPr>
            <a:spLocks noGrp="1"/>
          </p:cNvSpPr>
          <p:nvPr>
            <p:ph type="ctrTitle" hasCustomPrompt="1"/>
          </p:nvPr>
        </p:nvSpPr>
        <p:spPr>
          <a:xfrm>
            <a:off x="5152768" y="1638422"/>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5152768" y="367748"/>
            <a:ext cx="6442184" cy="1246417"/>
          </a:xfrm>
        </p:spPr>
        <p:txBody>
          <a:bodyPr anchor="b" anchorCtr="0"/>
          <a:lstStyle>
            <a:lvl1pPr marL="0" indent="0" algn="r">
              <a:lnSpc>
                <a:spcPct val="85000"/>
              </a:lnSpc>
              <a:spcBef>
                <a:spcPts val="0"/>
              </a:spcBef>
              <a:buFontTx/>
              <a:buNone/>
              <a:defRPr sz="3200" b="1"/>
            </a:lvl1pPr>
          </a:lstStyle>
          <a:p>
            <a:pPr lvl="0"/>
            <a:r>
              <a:rPr lang="en-US" dirty="0"/>
              <a:t>CLICK TO EDIT MASTER TEXT STYLES</a:t>
            </a:r>
          </a:p>
        </p:txBody>
      </p:sp>
    </p:spTree>
    <p:extLst>
      <p:ext uri="{BB962C8B-B14F-4D97-AF65-F5344CB8AC3E}">
        <p14:creationId xmlns:p14="http://schemas.microsoft.com/office/powerpoint/2010/main" val="1569751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404458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Blank Backgrou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783721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AMD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921" y="1656286"/>
            <a:ext cx="9145334" cy="3523202"/>
          </a:xfrm>
          <a:prstGeom prst="rect">
            <a:avLst/>
          </a:prstGeom>
        </p:spPr>
      </p:pic>
    </p:spTree>
    <p:extLst>
      <p:ext uri="{BB962C8B-B14F-4D97-AF65-F5344CB8AC3E}">
        <p14:creationId xmlns:p14="http://schemas.microsoft.com/office/powerpoint/2010/main" val="139062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
        <p:nvSpPr>
          <p:cNvPr id="3"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Tree>
    <p:extLst>
      <p:ext uri="{BB962C8B-B14F-4D97-AF65-F5344CB8AC3E}">
        <p14:creationId xmlns:p14="http://schemas.microsoft.com/office/powerpoint/2010/main" val="2059022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60647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Cover 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7" y="857"/>
            <a:ext cx="12182857" cy="6856285"/>
          </a:xfrm>
          <a:prstGeom prst="rect">
            <a:avLst/>
          </a:prstGeom>
          <a:noFill/>
          <a:ln>
            <a:noFill/>
          </a:ln>
        </p:spPr>
      </p:pic>
      <p:sp>
        <p:nvSpPr>
          <p:cNvPr id="2" name="Title 1"/>
          <p:cNvSpPr>
            <a:spLocks noGrp="1"/>
          </p:cNvSpPr>
          <p:nvPr>
            <p:ph type="ctrTitle" hasCustomPrompt="1"/>
          </p:nvPr>
        </p:nvSpPr>
        <p:spPr>
          <a:xfrm>
            <a:off x="5152768" y="1638422"/>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5152768" y="367748"/>
            <a:ext cx="6442184" cy="1246417"/>
          </a:xfrm>
        </p:spPr>
        <p:txBody>
          <a:bodyPr anchor="b" anchorCtr="0"/>
          <a:lstStyle>
            <a:lvl1pPr marL="0" indent="0" algn="r">
              <a:lnSpc>
                <a:spcPct val="85000"/>
              </a:lnSpc>
              <a:spcBef>
                <a:spcPts val="0"/>
              </a:spcBef>
              <a:buFontTx/>
              <a:buNone/>
              <a:defRPr sz="3200" b="1"/>
            </a:lvl1pPr>
          </a:lstStyle>
          <a:p>
            <a:pPr lvl="0"/>
            <a:r>
              <a:rPr lang="en-US" dirty="0"/>
              <a:t>CLICK TO EDIT MASTER TEXT STYLES</a:t>
            </a:r>
          </a:p>
        </p:txBody>
      </p:sp>
    </p:spTree>
    <p:extLst>
      <p:ext uri="{BB962C8B-B14F-4D97-AF65-F5344CB8AC3E}">
        <p14:creationId xmlns:p14="http://schemas.microsoft.com/office/powerpoint/2010/main" val="293159223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Image 3">
    <p:bg>
      <p:bgPr>
        <a:blipFill dpi="0" rotWithShape="1">
          <a:blip r:embed="rId2">
            <a:extLst>
              <a:ext uri="{BEBA8EAE-BF5A-486C-A8C5-ECC9F3942E4B}">
                <a14:imgProps xmlns:a14="http://schemas.microsoft.com/office/drawing/2010/main">
                  <a14:imgLayer r:embed="rId3">
                    <a14:imgEffect>
                      <a14:saturation sat="21000"/>
                    </a14:imgEffect>
                    <a14:imgEffect>
                      <a14:brightnessContrast bright="-2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2768" y="1963267"/>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4143983" y="918233"/>
            <a:ext cx="7450969" cy="1020778"/>
          </a:xfrm>
        </p:spPr>
        <p:txBody>
          <a:bodyPr anchor="b" anchorCtr="0"/>
          <a:lstStyle>
            <a:lvl1pPr marL="0" indent="0" algn="r">
              <a:lnSpc>
                <a:spcPct val="85000"/>
              </a:lnSpc>
              <a:spcBef>
                <a:spcPts val="0"/>
              </a:spcBef>
              <a:buFontTx/>
              <a:buNone/>
              <a:defRPr sz="3600" b="1"/>
            </a:lvl1pPr>
          </a:lstStyle>
          <a:p>
            <a:pPr lvl="0"/>
            <a:r>
              <a:rPr lang="en-US" dirty="0"/>
              <a:t>CLICK TO 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716957" y="314393"/>
            <a:ext cx="2062473" cy="794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977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a:t>Edit Master text styles</a:t>
            </a:r>
          </a:p>
        </p:txBody>
      </p:sp>
    </p:spTree>
    <p:extLst>
      <p:ext uri="{BB962C8B-B14F-4D97-AF65-F5344CB8AC3E}">
        <p14:creationId xmlns:p14="http://schemas.microsoft.com/office/powerpoint/2010/main" val="302095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a:t>Edit Master text styles</a:t>
            </a:r>
          </a:p>
        </p:txBody>
      </p:sp>
    </p:spTree>
    <p:extLst>
      <p:ext uri="{BB962C8B-B14F-4D97-AF65-F5344CB8AC3E}">
        <p14:creationId xmlns:p14="http://schemas.microsoft.com/office/powerpoint/2010/main" val="391045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a:t>Edit Master text styles</a:t>
            </a:r>
          </a:p>
        </p:txBody>
      </p:sp>
    </p:spTree>
    <p:extLst>
      <p:ext uri="{BB962C8B-B14F-4D97-AF65-F5344CB8AC3E}">
        <p14:creationId xmlns:p14="http://schemas.microsoft.com/office/powerpoint/2010/main" val="18347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92868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14852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38404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0" y="1463040"/>
            <a:ext cx="11442700" cy="4937760"/>
          </a:xfrm>
          <a:prstGeom prst="rect">
            <a:avLst/>
          </a:prstGeom>
        </p:spPr>
        <p:txBody>
          <a:bodyPr vert="horz" lIns="0" tIns="45720" rIns="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204153" y="6561383"/>
            <a:ext cx="150682" cy="236748"/>
          </a:xfrm>
          <a:prstGeom prst="rect">
            <a:avLst/>
          </a:prstGeom>
          <a:noFill/>
        </p:spPr>
        <p:txBody>
          <a:bodyPr wrap="none" lIns="0" tIns="41029" rIns="0" bIns="41029" rtlCol="0" anchor="ctr">
            <a:spAutoFit/>
          </a:bodyPr>
          <a:lstStyle/>
          <a:p>
            <a:pPr algn="r" eaLnBrk="1" fontAlgn="auto" hangingPunct="1">
              <a:spcBef>
                <a:spcPts val="0"/>
              </a:spcBef>
              <a:spcAft>
                <a:spcPts val="0"/>
              </a:spcAft>
            </a:pPr>
            <a:fld id="{B50A2252-0B00-49D0-9A28-2F5CCECF09D1}" type="slidenum">
              <a:rPr lang="en-US" sz="1000" cap="all" smtClean="0">
                <a:solidFill>
                  <a:srgbClr val="FFFFFF"/>
                </a:solidFill>
              </a:rPr>
              <a:pPr algn="r" eaLnBrk="1" fontAlgn="auto" hangingPunct="1">
                <a:spcBef>
                  <a:spcPts val="0"/>
                </a:spcBef>
                <a:spcAft>
                  <a:spcPts val="0"/>
                </a:spcAft>
              </a:pPr>
              <a:t>‹#›</a:t>
            </a:fld>
            <a:endParaRPr lang="en-US" sz="1000" cap="all" dirty="0">
              <a:solidFill>
                <a:srgbClr val="FFFFFF"/>
              </a:solidFill>
            </a:endParaRPr>
          </a:p>
        </p:txBody>
      </p:sp>
      <p:sp>
        <p:nvSpPr>
          <p:cNvPr id="9" name="TextBox 8"/>
          <p:cNvSpPr txBox="1"/>
          <p:nvPr/>
        </p:nvSpPr>
        <p:spPr>
          <a:xfrm>
            <a:off x="443027" y="6561383"/>
            <a:ext cx="711733" cy="236748"/>
          </a:xfrm>
          <a:prstGeom prst="rect">
            <a:avLst/>
          </a:prstGeom>
          <a:noFill/>
        </p:spPr>
        <p:txBody>
          <a:bodyPr wrap="none" lIns="0" tIns="41029" rIns="0" bIns="41029" rtlCol="0" anchor="ctr">
            <a:spAutoFit/>
          </a:bodyPr>
          <a:lstStyle/>
          <a:p>
            <a:pPr eaLnBrk="1" fontAlgn="auto" hangingPunct="1">
              <a:spcBef>
                <a:spcPts val="0"/>
              </a:spcBef>
              <a:spcAft>
                <a:spcPts val="0"/>
              </a:spcAft>
              <a:defRPr/>
            </a:pPr>
            <a:r>
              <a:rPr lang="en-US" sz="1000" cap="all" dirty="0">
                <a:solidFill>
                  <a:schemeClr val="bg1"/>
                </a:solidFill>
              </a:rPr>
              <a:t>|    May 2018</a:t>
            </a:r>
          </a:p>
        </p:txBody>
      </p:sp>
      <p:pic>
        <p:nvPicPr>
          <p:cNvPr id="25" name="Picture 24"/>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37926"/>
      </p:ext>
    </p:extLst>
  </p:cSld>
  <p:clrMap bg1="lt1" tx1="dk1" bg2="lt2" tx2="dk2" accent1="accent1" accent2="accent2" accent3="accent3" accent4="accent4" accent5="accent5" accent6="accent6" hlink="hlink" folHlink="folHlink"/>
  <p:sldLayoutIdLst>
    <p:sldLayoutId id="2147488918" r:id="rId1"/>
    <p:sldLayoutId id="2147489064" r:id="rId2"/>
    <p:sldLayoutId id="2147489070" r:id="rId3"/>
    <p:sldLayoutId id="2147488919" r:id="rId4"/>
    <p:sldLayoutId id="2147489046" r:id="rId5"/>
    <p:sldLayoutId id="2147489048" r:id="rId6"/>
    <p:sldLayoutId id="2147488921" r:id="rId7"/>
    <p:sldLayoutId id="2147489052" r:id="rId8"/>
    <p:sldLayoutId id="2147489026" r:id="rId9"/>
    <p:sldLayoutId id="2147489044" r:id="rId10"/>
    <p:sldLayoutId id="2147489069" r:id="rId11"/>
    <p:sldLayoutId id="2147489068" r:id="rId12"/>
    <p:sldLayoutId id="2147489072" r:id="rId13"/>
    <p:sldLayoutId id="2147489073" r:id="rId14"/>
  </p:sldLayoutIdLst>
  <p:txStyles>
    <p:titleStyle>
      <a:lvl1pPr algn="l" defTabSz="914400" rtl="0" eaLnBrk="1" latinLnBrk="0" hangingPunct="1">
        <a:spcBef>
          <a:spcPct val="0"/>
        </a:spcBef>
        <a:buNone/>
        <a:defRPr sz="2400" strike="noStrike" kern="1200" cap="all" baseline="0">
          <a:solidFill>
            <a:srgbClr val="FFFFFF"/>
          </a:solidFill>
          <a:latin typeface="Calibri" pitchFamily="34" charset="0"/>
          <a:ea typeface="+mj-ea"/>
          <a:cs typeface="+mj-cs"/>
        </a:defRPr>
      </a:lvl1pPr>
    </p:titleStyle>
    <p:body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GPUOpen-LibrariesAndSDKs/VulkanMemoryAllocator"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GPUOpen-LibrariesAndSDKs/V-EZ" TargetMode="External"/><Relationship Id="rId7" Type="http://schemas.openxmlformats.org/officeDocument/2006/relationships/hyperlink" Target="https://github.com/Microsoft/DirectX-Graphics-Samples/tree/master/Libraries/D3DX12Residency" TargetMode="External"/><Relationship Id="rId2" Type="http://schemas.openxmlformats.org/officeDocument/2006/relationships/hyperlink" Target="https://github.com/GPUOpen-LibrariesAndSDKs/Anvil" TargetMode="External"/><Relationship Id="rId1" Type="http://schemas.openxmlformats.org/officeDocument/2006/relationships/slideLayout" Target="../slideLayouts/slideLayout10.xml"/><Relationship Id="rId6" Type="http://schemas.openxmlformats.org/officeDocument/2006/relationships/hyperlink" Target="https://github.com/zeux/volk" TargetMode="External"/><Relationship Id="rId5" Type="http://schemas.openxmlformats.org/officeDocument/2006/relationships/hyperlink" Target="https://github.com/Tobski/simple_vulkan_synchronization" TargetMode="External"/><Relationship Id="rId4" Type="http://schemas.openxmlformats.org/officeDocument/2006/relationships/hyperlink" Target="https://github.com/GPUOpen-LibrariesAndSDKs/VulkanMemoryAllocator" TargetMode="External"/></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comments" Target="../comments/comment1.xml"/><Relationship Id="rId5"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06705C9-1CD1-4E1A-AA84-6E3CDF75D479}"/>
              </a:ext>
            </a:extLst>
          </p:cNvPr>
          <p:cNvSpPr>
            <a:spLocks noGrp="1"/>
          </p:cNvSpPr>
          <p:nvPr>
            <p:ph type="ctrTitle"/>
          </p:nvPr>
        </p:nvSpPr>
        <p:spPr/>
        <p:txBody>
          <a:bodyPr/>
          <a:lstStyle/>
          <a:p>
            <a:br>
              <a:rPr lang="en-US" dirty="0"/>
            </a:br>
            <a:r>
              <a:rPr lang="en-US" dirty="0"/>
              <a:t>Adam Sawicki</a:t>
            </a:r>
            <a:br>
              <a:rPr lang="en-US" dirty="0"/>
            </a:br>
            <a:r>
              <a:rPr lang="en-US" dirty="0"/>
              <a:t>Developer Technology Engineer, AMD</a:t>
            </a:r>
          </a:p>
        </p:txBody>
      </p:sp>
      <p:sp>
        <p:nvSpPr>
          <p:cNvPr id="14" name="Text Placeholder 13">
            <a:extLst>
              <a:ext uri="{FF2B5EF4-FFF2-40B4-BE49-F238E27FC236}">
                <a16:creationId xmlns:a16="http://schemas.microsoft.com/office/drawing/2014/main" id="{3592F5D4-6FEE-4927-BD97-FF1794C6CC9D}"/>
              </a:ext>
            </a:extLst>
          </p:cNvPr>
          <p:cNvSpPr>
            <a:spLocks noGrp="1"/>
          </p:cNvSpPr>
          <p:nvPr>
            <p:ph type="body" sz="quarter" idx="10"/>
          </p:nvPr>
        </p:nvSpPr>
        <p:spPr>
          <a:xfrm>
            <a:off x="3727049" y="918233"/>
            <a:ext cx="7867904" cy="1020778"/>
          </a:xfrm>
        </p:spPr>
        <p:txBody>
          <a:bodyPr/>
          <a:lstStyle/>
          <a:p>
            <a:r>
              <a:rPr lang="en-US" dirty="0"/>
              <a:t>Porting your engine to Vulkan™ or DX12</a:t>
            </a:r>
          </a:p>
        </p:txBody>
      </p:sp>
    </p:spTree>
    <p:extLst>
      <p:ext uri="{BB962C8B-B14F-4D97-AF65-F5344CB8AC3E}">
        <p14:creationId xmlns:p14="http://schemas.microsoft.com/office/powerpoint/2010/main" val="140701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5CD7E5-495E-4AE8-A7EA-029C0D15569C}"/>
              </a:ext>
            </a:extLst>
          </p:cNvPr>
          <p:cNvSpPr>
            <a:spLocks noGrp="1"/>
          </p:cNvSpPr>
          <p:nvPr>
            <p:ph idx="1"/>
          </p:nvPr>
        </p:nvSpPr>
        <p:spPr/>
        <p:txBody>
          <a:bodyPr/>
          <a:lstStyle/>
          <a:p>
            <a:pPr marL="0" indent="0">
              <a:buNone/>
            </a:pPr>
            <a:r>
              <a:rPr lang="en-US" dirty="0"/>
              <a:t>Depending on usage pattern of your resource:</a:t>
            </a:r>
          </a:p>
          <a:p>
            <a:pPr marL="457200" indent="-457200">
              <a:buFont typeface="+mj-lt"/>
              <a:buAutoNum type="arabicPeriod"/>
            </a:pPr>
            <a:endParaRPr lang="en-US" dirty="0"/>
          </a:p>
          <a:p>
            <a:pPr marL="457200" indent="-457200">
              <a:buFont typeface="+mj-lt"/>
              <a:buAutoNum type="arabicPeriod"/>
            </a:pPr>
            <a:r>
              <a:rPr lang="en-US" dirty="0"/>
              <a:t>Frequent GPU read &amp; write (render target, depth-stencil, UAV)</a:t>
            </a:r>
          </a:p>
          <a:p>
            <a:pPr lvl="1"/>
            <a:r>
              <a:rPr lang="en-US" dirty="0"/>
              <a:t>Always use video memory: D3D12_HEAP_TYPE_DEFAULT / VK_MEMORY_PROPERTY_DEVICE_LOCAL_BIT.</a:t>
            </a:r>
          </a:p>
          <a:p>
            <a:pPr lvl="1"/>
            <a:r>
              <a:rPr lang="en-US" dirty="0"/>
              <a:t>Allocate first.</a:t>
            </a:r>
          </a:p>
          <a:p>
            <a:pPr marL="457200" indent="-457200">
              <a:buFont typeface="+mj-lt"/>
              <a:buAutoNum type="arabicPeriod"/>
            </a:pPr>
            <a:endParaRPr lang="en-US" dirty="0"/>
          </a:p>
          <a:p>
            <a:pPr marL="457200" indent="-457200">
              <a:buFont typeface="+mj-lt"/>
              <a:buAutoNum type="arabicPeriod"/>
            </a:pPr>
            <a:r>
              <a:rPr lang="en-US" dirty="0"/>
              <a:t>Frequent GPU read, CPU write seldom or just initialized once (immutable)</a:t>
            </a:r>
          </a:p>
          <a:p>
            <a:pPr lvl="1"/>
            <a:r>
              <a:rPr lang="en-US" dirty="0"/>
              <a:t>Allocate in video memory: D3D12_HEAP_TYPE_DEFAULT / VK_MEMORY_PROPERTY_DEVICE_LOCAL_BIT.</a:t>
            </a:r>
          </a:p>
          <a:p>
            <a:pPr lvl="1"/>
            <a:r>
              <a:rPr lang="en-US" dirty="0"/>
              <a:t>Create staging copy in system memory D3D12_HEAP_TYPE_UPLOAD / VK_MEMORY_PROPERTY_HOST_VISIBLE_BIT, transfer from there.</a:t>
            </a:r>
          </a:p>
          <a:p>
            <a:pPr lvl="1"/>
            <a:r>
              <a:rPr lang="en-US" dirty="0"/>
              <a:t>Place in system memory as fallback.</a:t>
            </a:r>
          </a:p>
        </p:txBody>
      </p:sp>
      <p:sp>
        <p:nvSpPr>
          <p:cNvPr id="3" name="Text Placeholder 2">
            <a:extLst>
              <a:ext uri="{FF2B5EF4-FFF2-40B4-BE49-F238E27FC236}">
                <a16:creationId xmlns:a16="http://schemas.microsoft.com/office/drawing/2014/main" id="{F24FCCB9-14F9-4E8B-BBA0-A233765ADB90}"/>
              </a:ext>
            </a:extLst>
          </p:cNvPr>
          <p:cNvSpPr>
            <a:spLocks noGrp="1"/>
          </p:cNvSpPr>
          <p:nvPr>
            <p:ph type="body" sz="quarter" idx="10"/>
          </p:nvPr>
        </p:nvSpPr>
        <p:spPr/>
        <p:txBody>
          <a:bodyPr/>
          <a:lstStyle/>
          <a:p>
            <a:r>
              <a:rPr lang="en-US" dirty="0"/>
              <a:t>Recommendations</a:t>
            </a:r>
          </a:p>
        </p:txBody>
      </p:sp>
      <p:sp>
        <p:nvSpPr>
          <p:cNvPr id="4" name="Title 3">
            <a:extLst>
              <a:ext uri="{FF2B5EF4-FFF2-40B4-BE49-F238E27FC236}">
                <a16:creationId xmlns:a16="http://schemas.microsoft.com/office/drawing/2014/main" id="{B15C45D0-4A8E-4B7D-BB60-176CD2FCCBF6}"/>
              </a:ext>
            </a:extLst>
          </p:cNvPr>
          <p:cNvSpPr>
            <a:spLocks noGrp="1"/>
          </p:cNvSpPr>
          <p:nvPr>
            <p:ph type="title"/>
          </p:nvPr>
        </p:nvSpPr>
        <p:spPr/>
        <p:txBody>
          <a:bodyPr/>
          <a:lstStyle/>
          <a:p>
            <a:r>
              <a:rPr lang="en-US" dirty="0"/>
              <a:t>Memory management</a:t>
            </a:r>
          </a:p>
        </p:txBody>
      </p:sp>
    </p:spTree>
    <p:extLst>
      <p:ext uri="{BB962C8B-B14F-4D97-AF65-F5344CB8AC3E}">
        <p14:creationId xmlns:p14="http://schemas.microsoft.com/office/powerpoint/2010/main" val="263784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5CD7E5-495E-4AE8-A7EA-029C0D15569C}"/>
              </a:ext>
            </a:extLst>
          </p:cNvPr>
          <p:cNvSpPr>
            <a:spLocks noGrp="1"/>
          </p:cNvSpPr>
          <p:nvPr>
            <p:ph idx="1"/>
          </p:nvPr>
        </p:nvSpPr>
        <p:spPr/>
        <p:txBody>
          <a:bodyPr/>
          <a:lstStyle/>
          <a:p>
            <a:pPr marL="0" indent="0">
              <a:buNone/>
            </a:pPr>
            <a:r>
              <a:rPr lang="en-US" dirty="0"/>
              <a:t>Depending on usage pattern of your resource:</a:t>
            </a:r>
          </a:p>
          <a:p>
            <a:pPr marL="457200" indent="-457200">
              <a:buFont typeface="+mj-lt"/>
              <a:buAutoNum type="arabicPeriod"/>
            </a:pPr>
            <a:endParaRPr lang="en-US" dirty="0"/>
          </a:p>
          <a:p>
            <a:pPr marL="457200" indent="-457200">
              <a:buFont typeface="+mj-lt"/>
              <a:buAutoNum type="arabicPeriod" startAt="3"/>
            </a:pPr>
            <a:r>
              <a:rPr lang="en-US" dirty="0"/>
              <a:t>Frequent CPU write, GPU read  (dynamic)</a:t>
            </a:r>
          </a:p>
          <a:p>
            <a:pPr lvl="1"/>
            <a:r>
              <a:rPr lang="en-US" dirty="0"/>
              <a:t>Vulkan™, AMD GPU: use DEVICE_LOCAL + HOST_VISIBLE memory to directly write on CPU and read on GPU.</a:t>
            </a:r>
          </a:p>
          <a:p>
            <a:pPr lvl="1"/>
            <a:r>
              <a:rPr lang="en-US" dirty="0"/>
              <a:t>Otherwise, have one copy in system memory, one in video memory and make a transfer – see 2.</a:t>
            </a:r>
          </a:p>
          <a:p>
            <a:pPr marL="457200" indent="-457200">
              <a:buFont typeface="+mj-lt"/>
              <a:buAutoNum type="arabicPeriod" startAt="3"/>
            </a:pPr>
            <a:endParaRPr lang="en-US" dirty="0"/>
          </a:p>
          <a:p>
            <a:pPr marL="457200" indent="-457200">
              <a:buFont typeface="+mj-lt"/>
              <a:buAutoNum type="arabicPeriod" startAt="3"/>
            </a:pPr>
            <a:r>
              <a:rPr lang="en-US" dirty="0"/>
              <a:t>Frequent GPU write, CPU read (readback)</a:t>
            </a:r>
          </a:p>
          <a:p>
            <a:pPr lvl="1"/>
            <a:r>
              <a:rPr lang="en-US" dirty="0"/>
              <a:t>Use cached system memory: D3D12_HEAP_TYPE_READBACK / HOST_VISIBLE + HOST_CACHED.</a:t>
            </a:r>
          </a:p>
        </p:txBody>
      </p:sp>
      <p:sp>
        <p:nvSpPr>
          <p:cNvPr id="3" name="Text Placeholder 2">
            <a:extLst>
              <a:ext uri="{FF2B5EF4-FFF2-40B4-BE49-F238E27FC236}">
                <a16:creationId xmlns:a16="http://schemas.microsoft.com/office/drawing/2014/main" id="{F24FCCB9-14F9-4E8B-BBA0-A233765ADB90}"/>
              </a:ext>
            </a:extLst>
          </p:cNvPr>
          <p:cNvSpPr>
            <a:spLocks noGrp="1"/>
          </p:cNvSpPr>
          <p:nvPr>
            <p:ph type="body" sz="quarter" idx="10"/>
          </p:nvPr>
        </p:nvSpPr>
        <p:spPr/>
        <p:txBody>
          <a:bodyPr/>
          <a:lstStyle/>
          <a:p>
            <a:r>
              <a:rPr lang="en-US" dirty="0"/>
              <a:t>Recommendations</a:t>
            </a:r>
          </a:p>
        </p:txBody>
      </p:sp>
      <p:sp>
        <p:nvSpPr>
          <p:cNvPr id="4" name="Title 3">
            <a:extLst>
              <a:ext uri="{FF2B5EF4-FFF2-40B4-BE49-F238E27FC236}">
                <a16:creationId xmlns:a16="http://schemas.microsoft.com/office/drawing/2014/main" id="{B15C45D0-4A8E-4B7D-BB60-176CD2FCCBF6}"/>
              </a:ext>
            </a:extLst>
          </p:cNvPr>
          <p:cNvSpPr>
            <a:spLocks noGrp="1"/>
          </p:cNvSpPr>
          <p:nvPr>
            <p:ph type="title"/>
          </p:nvPr>
        </p:nvSpPr>
        <p:spPr/>
        <p:txBody>
          <a:bodyPr/>
          <a:lstStyle/>
          <a:p>
            <a:r>
              <a:rPr lang="en-US" dirty="0"/>
              <a:t>Memory management</a:t>
            </a:r>
          </a:p>
        </p:txBody>
      </p:sp>
    </p:spTree>
    <p:extLst>
      <p:ext uri="{BB962C8B-B14F-4D97-AF65-F5344CB8AC3E}">
        <p14:creationId xmlns:p14="http://schemas.microsoft.com/office/powerpoint/2010/main" val="106505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88AA38-B0C0-47F3-988B-E28893E86078}"/>
              </a:ext>
            </a:extLst>
          </p:cNvPr>
          <p:cNvSpPr>
            <a:spLocks noGrp="1"/>
          </p:cNvSpPr>
          <p:nvPr>
            <p:ph idx="1"/>
          </p:nvPr>
        </p:nvSpPr>
        <p:spPr>
          <a:xfrm>
            <a:off x="365760" y="1381123"/>
            <a:ext cx="11450094" cy="4937760"/>
          </a:xfrm>
        </p:spPr>
        <p:txBody>
          <a:bodyPr/>
          <a:lstStyle/>
          <a:p>
            <a:pPr marL="0" indent="0">
              <a:buNone/>
            </a:pPr>
            <a:endParaRPr lang="en-US" dirty="0"/>
          </a:p>
          <a:p>
            <a:pPr marL="0" indent="0">
              <a:buNone/>
            </a:pPr>
            <a:r>
              <a:rPr lang="en-US" dirty="0"/>
              <a:t>Possible solutions:</a:t>
            </a:r>
          </a:p>
          <a:p>
            <a:pPr marL="0" indent="0">
              <a:buNone/>
            </a:pPr>
            <a:endParaRPr lang="en-US" dirty="0"/>
          </a:p>
          <a:p>
            <a:pPr marL="0" indent="0">
              <a:buNone/>
            </a:pPr>
            <a:endParaRPr lang="en-US" dirty="0"/>
          </a:p>
          <a:p>
            <a:r>
              <a:rPr lang="en-US" dirty="0"/>
              <a:t>Bad: Separate allocation for each resource (</a:t>
            </a:r>
            <a:r>
              <a:rPr lang="en-US" dirty="0" err="1"/>
              <a:t>CreateCommittedResource</a:t>
            </a:r>
            <a:r>
              <a:rPr lang="en-US" dirty="0"/>
              <a:t>).</a:t>
            </a:r>
          </a:p>
          <a:p>
            <a:pPr marL="662940" lvl="1" indent="-457200"/>
            <a:r>
              <a:rPr lang="en-US" dirty="0"/>
              <a:t>slow, large overhead </a:t>
            </a:r>
            <a:r>
              <a:rPr lang="en-US" dirty="0">
                <a:sym typeface="Wingdings" panose="05000000000000000000" pitchFamily="2" charset="2"/>
              </a:rPr>
              <a:t></a:t>
            </a:r>
          </a:p>
          <a:p>
            <a:pPr marL="662940" lvl="1" indent="-457200"/>
            <a:r>
              <a:rPr lang="en-US" dirty="0"/>
              <a:t>Vulkan™: limited maximum number of allocations, e.g. 4096</a:t>
            </a:r>
          </a:p>
        </p:txBody>
      </p:sp>
      <p:sp>
        <p:nvSpPr>
          <p:cNvPr id="3" name="Text Placeholder 2">
            <a:extLst>
              <a:ext uri="{FF2B5EF4-FFF2-40B4-BE49-F238E27FC236}">
                <a16:creationId xmlns:a16="http://schemas.microsoft.com/office/drawing/2014/main" id="{7DFDB913-6D86-4663-93BC-8CD28818D44B}"/>
              </a:ext>
            </a:extLst>
          </p:cNvPr>
          <p:cNvSpPr>
            <a:spLocks noGrp="1"/>
          </p:cNvSpPr>
          <p:nvPr>
            <p:ph type="body" sz="quarter" idx="10"/>
          </p:nvPr>
        </p:nvSpPr>
        <p:spPr/>
        <p:txBody>
          <a:bodyPr/>
          <a:lstStyle/>
          <a:p>
            <a:r>
              <a:rPr lang="en-US" dirty="0"/>
              <a:t>Sub-allocation</a:t>
            </a:r>
          </a:p>
        </p:txBody>
      </p:sp>
      <p:sp>
        <p:nvSpPr>
          <p:cNvPr id="4" name="Title 3">
            <a:extLst>
              <a:ext uri="{FF2B5EF4-FFF2-40B4-BE49-F238E27FC236}">
                <a16:creationId xmlns:a16="http://schemas.microsoft.com/office/drawing/2014/main" id="{5AC0E473-6FC3-4C06-BE85-C3A250D6C8CF}"/>
              </a:ext>
            </a:extLst>
          </p:cNvPr>
          <p:cNvSpPr>
            <a:spLocks noGrp="1"/>
          </p:cNvSpPr>
          <p:nvPr>
            <p:ph type="title"/>
          </p:nvPr>
        </p:nvSpPr>
        <p:spPr/>
        <p:txBody>
          <a:bodyPr/>
          <a:lstStyle/>
          <a:p>
            <a:r>
              <a:rPr lang="en-US" dirty="0"/>
              <a:t>Memory management</a:t>
            </a:r>
          </a:p>
        </p:txBody>
      </p:sp>
      <p:sp>
        <p:nvSpPr>
          <p:cNvPr id="5" name="Rectangle 4">
            <a:extLst>
              <a:ext uri="{FF2B5EF4-FFF2-40B4-BE49-F238E27FC236}">
                <a16:creationId xmlns:a16="http://schemas.microsoft.com/office/drawing/2014/main" id="{94E062AD-70AC-4C69-ACA7-C2A6292C1710}"/>
              </a:ext>
            </a:extLst>
          </p:cNvPr>
          <p:cNvSpPr/>
          <p:nvPr/>
        </p:nvSpPr>
        <p:spPr>
          <a:xfrm>
            <a:off x="2951544" y="5008957"/>
            <a:ext cx="1944547"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5DD42A00-D493-4AF3-B8F8-29AB1F3E4C44}"/>
              </a:ext>
            </a:extLst>
          </p:cNvPr>
          <p:cNvSpPr txBox="1"/>
          <p:nvPr/>
        </p:nvSpPr>
        <p:spPr>
          <a:xfrm>
            <a:off x="3032567" y="5075398"/>
            <a:ext cx="1795164"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7" name="Rectangle 6">
            <a:extLst>
              <a:ext uri="{FF2B5EF4-FFF2-40B4-BE49-F238E27FC236}">
                <a16:creationId xmlns:a16="http://schemas.microsoft.com/office/drawing/2014/main" id="{92E7BC1C-67E4-4251-A2ED-2FCC5F6CB800}"/>
              </a:ext>
            </a:extLst>
          </p:cNvPr>
          <p:cNvSpPr/>
          <p:nvPr/>
        </p:nvSpPr>
        <p:spPr>
          <a:xfrm>
            <a:off x="5251995" y="5008957"/>
            <a:ext cx="629874"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C52E7A37-D927-40E2-B2D8-B90819DE978C}"/>
              </a:ext>
            </a:extLst>
          </p:cNvPr>
          <p:cNvSpPr txBox="1"/>
          <p:nvPr/>
        </p:nvSpPr>
        <p:spPr>
          <a:xfrm>
            <a:off x="5320575" y="5075398"/>
            <a:ext cx="492934"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9" name="Rectangle 8">
            <a:extLst>
              <a:ext uri="{FF2B5EF4-FFF2-40B4-BE49-F238E27FC236}">
                <a16:creationId xmlns:a16="http://schemas.microsoft.com/office/drawing/2014/main" id="{76F96F44-BCF1-4208-8201-D01F35D416F4}"/>
              </a:ext>
            </a:extLst>
          </p:cNvPr>
          <p:cNvSpPr/>
          <p:nvPr/>
        </p:nvSpPr>
        <p:spPr>
          <a:xfrm>
            <a:off x="6204959" y="5008957"/>
            <a:ext cx="1006069"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EBF79C09-DA1C-4E03-B685-BF6AD353138C}"/>
              </a:ext>
            </a:extLst>
          </p:cNvPr>
          <p:cNvSpPr txBox="1"/>
          <p:nvPr/>
        </p:nvSpPr>
        <p:spPr>
          <a:xfrm>
            <a:off x="6273540" y="5075398"/>
            <a:ext cx="868040"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Tree>
    <p:extLst>
      <p:ext uri="{BB962C8B-B14F-4D97-AF65-F5344CB8AC3E}">
        <p14:creationId xmlns:p14="http://schemas.microsoft.com/office/powerpoint/2010/main" val="92356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88AA38-B0C0-47F3-988B-E28893E86078}"/>
              </a:ext>
            </a:extLst>
          </p:cNvPr>
          <p:cNvSpPr>
            <a:spLocks noGrp="1"/>
          </p:cNvSpPr>
          <p:nvPr>
            <p:ph idx="1"/>
          </p:nvPr>
        </p:nvSpPr>
        <p:spPr/>
        <p:txBody>
          <a:bodyPr/>
          <a:lstStyle/>
          <a:p>
            <a:r>
              <a:rPr lang="en-US" dirty="0"/>
              <a:t>Good: Allocate large (e.g. 256 </a:t>
            </a:r>
            <a:r>
              <a:rPr lang="en-US" dirty="0" err="1"/>
              <a:t>MiB</a:t>
            </a:r>
            <a:r>
              <a:rPr lang="en-US" dirty="0"/>
              <a:t>) blocks when needed, sub-allocate parts of them for your resources (</a:t>
            </a:r>
            <a:r>
              <a:rPr lang="en-US" dirty="0" err="1"/>
              <a:t>CreatePlacedResource</a:t>
            </a:r>
            <a:r>
              <a:rPr lang="en-US" dirty="0"/>
              <a:t>).</a:t>
            </a:r>
          </a:p>
          <a:p>
            <a:pPr marL="662940" lvl="1" indent="-457200"/>
            <a:r>
              <a:rPr lang="en-US" dirty="0"/>
              <a:t>requires writing custom allocator </a:t>
            </a:r>
            <a:r>
              <a:rPr lang="en-US" dirty="0">
                <a:sym typeface="Wingdings" panose="05000000000000000000" pitchFamily="2" charset="2"/>
              </a:rPr>
              <a:t> Vulkan</a:t>
            </a:r>
            <a:r>
              <a:rPr lang="en-US" dirty="0"/>
              <a:t>™</a:t>
            </a:r>
            <a:r>
              <a:rPr lang="en-US" dirty="0">
                <a:sym typeface="Wingdings" panose="05000000000000000000" pitchFamily="2" charset="2"/>
              </a:rPr>
              <a:t>: you can use free library: Vulkan Memory Allocator</a:t>
            </a:r>
            <a:br>
              <a:rPr lang="en-US" dirty="0">
                <a:sym typeface="Wingdings" panose="05000000000000000000" pitchFamily="2" charset="2"/>
              </a:rPr>
            </a:br>
            <a:r>
              <a:rPr lang="en-US" dirty="0">
                <a:sym typeface="Wingdings" panose="05000000000000000000" pitchFamily="2" charset="2"/>
                <a:hlinkClick r:id="rId3"/>
              </a:rPr>
              <a:t>https://github.com/GPUOpen-LibrariesAndSDKs/VulkanMemoryAllocator</a:t>
            </a:r>
            <a:endParaRPr lang="en-US" dirty="0">
              <a:sym typeface="Wingdings" panose="05000000000000000000" pitchFamily="2" charset="2"/>
            </a:endParaRPr>
          </a:p>
          <a:p>
            <a:pPr marL="662940" lvl="1" indent="-457200"/>
            <a:r>
              <a:rPr lang="en-US" dirty="0">
                <a:sym typeface="Wingdings" panose="05000000000000000000" pitchFamily="2" charset="2"/>
              </a:rPr>
              <a:t>making new allocations in runtime can cause hitching  </a:t>
            </a:r>
            <a:r>
              <a:rPr lang="en-US" dirty="0"/>
              <a:t>do it on separate background thread</a:t>
            </a:r>
            <a:endParaRPr lang="en-US" dirty="0">
              <a:sym typeface="Wingdings" panose="05000000000000000000" pitchFamily="2" charset="2"/>
            </a:endParaRPr>
          </a:p>
          <a:p>
            <a:endParaRPr lang="en-US" dirty="0"/>
          </a:p>
          <a:p>
            <a:endParaRPr lang="en-US" dirty="0"/>
          </a:p>
          <a:p>
            <a:endParaRPr lang="en-US" dirty="0"/>
          </a:p>
          <a:p>
            <a:endParaRPr lang="en-US" dirty="0"/>
          </a:p>
          <a:p>
            <a:endParaRPr lang="en-US" dirty="0"/>
          </a:p>
          <a:p>
            <a:endParaRPr lang="en-US" dirty="0"/>
          </a:p>
          <a:p>
            <a:r>
              <a:rPr lang="en-US" dirty="0"/>
              <a:t>Excellent: Allocate all needed memory and create all resources while loading game/level.</a:t>
            </a:r>
          </a:p>
        </p:txBody>
      </p:sp>
      <p:sp>
        <p:nvSpPr>
          <p:cNvPr id="3" name="Text Placeholder 2">
            <a:extLst>
              <a:ext uri="{FF2B5EF4-FFF2-40B4-BE49-F238E27FC236}">
                <a16:creationId xmlns:a16="http://schemas.microsoft.com/office/drawing/2014/main" id="{7DFDB913-6D86-4663-93BC-8CD28818D44B}"/>
              </a:ext>
            </a:extLst>
          </p:cNvPr>
          <p:cNvSpPr>
            <a:spLocks noGrp="1"/>
          </p:cNvSpPr>
          <p:nvPr>
            <p:ph type="body" sz="quarter" idx="10"/>
          </p:nvPr>
        </p:nvSpPr>
        <p:spPr/>
        <p:txBody>
          <a:bodyPr/>
          <a:lstStyle/>
          <a:p>
            <a:r>
              <a:rPr lang="en-US" dirty="0"/>
              <a:t>Sub-allocation</a:t>
            </a:r>
          </a:p>
        </p:txBody>
      </p:sp>
      <p:sp>
        <p:nvSpPr>
          <p:cNvPr id="4" name="Title 3">
            <a:extLst>
              <a:ext uri="{FF2B5EF4-FFF2-40B4-BE49-F238E27FC236}">
                <a16:creationId xmlns:a16="http://schemas.microsoft.com/office/drawing/2014/main" id="{5AC0E473-6FC3-4C06-BE85-C3A250D6C8CF}"/>
              </a:ext>
            </a:extLst>
          </p:cNvPr>
          <p:cNvSpPr>
            <a:spLocks noGrp="1"/>
          </p:cNvSpPr>
          <p:nvPr>
            <p:ph type="title"/>
          </p:nvPr>
        </p:nvSpPr>
        <p:spPr/>
        <p:txBody>
          <a:bodyPr/>
          <a:lstStyle/>
          <a:p>
            <a:r>
              <a:rPr lang="en-US" dirty="0"/>
              <a:t>Memory management</a:t>
            </a:r>
          </a:p>
        </p:txBody>
      </p:sp>
      <p:sp>
        <p:nvSpPr>
          <p:cNvPr id="5" name="Rectangle 4">
            <a:extLst>
              <a:ext uri="{FF2B5EF4-FFF2-40B4-BE49-F238E27FC236}">
                <a16:creationId xmlns:a16="http://schemas.microsoft.com/office/drawing/2014/main" id="{98BD038C-CC1A-464F-B1B4-0C0337D0FA97}"/>
              </a:ext>
            </a:extLst>
          </p:cNvPr>
          <p:cNvSpPr/>
          <p:nvPr/>
        </p:nvSpPr>
        <p:spPr>
          <a:xfrm>
            <a:off x="3431972" y="3846366"/>
            <a:ext cx="4756324"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B186FC3C-9E37-4FDB-9617-A296DCAB42B5}"/>
              </a:ext>
            </a:extLst>
          </p:cNvPr>
          <p:cNvSpPr txBox="1"/>
          <p:nvPr/>
        </p:nvSpPr>
        <p:spPr>
          <a:xfrm>
            <a:off x="3500552" y="3912807"/>
            <a:ext cx="492934"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7" name="TextBox 6">
            <a:extLst>
              <a:ext uri="{FF2B5EF4-FFF2-40B4-BE49-F238E27FC236}">
                <a16:creationId xmlns:a16="http://schemas.microsoft.com/office/drawing/2014/main" id="{87F1884A-FE8B-497F-97AC-AA8339103DE8}"/>
              </a:ext>
            </a:extLst>
          </p:cNvPr>
          <p:cNvSpPr txBox="1"/>
          <p:nvPr/>
        </p:nvSpPr>
        <p:spPr>
          <a:xfrm>
            <a:off x="4062065" y="3912807"/>
            <a:ext cx="1435791"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8" name="TextBox 7">
            <a:extLst>
              <a:ext uri="{FF2B5EF4-FFF2-40B4-BE49-F238E27FC236}">
                <a16:creationId xmlns:a16="http://schemas.microsoft.com/office/drawing/2014/main" id="{498B2468-A9FD-4902-B1C6-73CB09C52FF5}"/>
              </a:ext>
            </a:extLst>
          </p:cNvPr>
          <p:cNvSpPr txBox="1"/>
          <p:nvPr/>
        </p:nvSpPr>
        <p:spPr>
          <a:xfrm>
            <a:off x="5566436" y="3912807"/>
            <a:ext cx="1867479"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Tree>
    <p:extLst>
      <p:ext uri="{BB962C8B-B14F-4D97-AF65-F5344CB8AC3E}">
        <p14:creationId xmlns:p14="http://schemas.microsoft.com/office/powerpoint/2010/main" val="139198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D6B67E-5F6A-436E-BA62-B30E0CDA3269}"/>
              </a:ext>
            </a:extLst>
          </p:cNvPr>
          <p:cNvSpPr>
            <a:spLocks noGrp="1"/>
          </p:cNvSpPr>
          <p:nvPr>
            <p:ph idx="1"/>
          </p:nvPr>
        </p:nvSpPr>
        <p:spPr/>
        <p:txBody>
          <a:bodyPr/>
          <a:lstStyle/>
          <a:p>
            <a:pPr marL="0" indent="0">
              <a:buNone/>
            </a:pPr>
            <a:endParaRPr lang="en-US" dirty="0"/>
          </a:p>
          <a:p>
            <a:pPr marL="0" indent="0">
              <a:buNone/>
            </a:pPr>
            <a:r>
              <a:rPr lang="en-US" dirty="0"/>
              <a:t>If you allocate too much video memory:</a:t>
            </a:r>
          </a:p>
          <a:p>
            <a:pPr marL="0" indent="0">
              <a:buNone/>
            </a:pPr>
            <a:endParaRPr lang="en-US" dirty="0"/>
          </a:p>
          <a:p>
            <a:r>
              <a:rPr lang="en-US" dirty="0"/>
              <a:t>new allocations may fail</a:t>
            </a:r>
          </a:p>
          <a:p>
            <a:r>
              <a:rPr lang="en-US" dirty="0"/>
              <a:t>existing allocations can be migrated to system memory </a:t>
            </a:r>
            <a:r>
              <a:rPr lang="en-US" dirty="0">
                <a:sym typeface="Wingdings" panose="05000000000000000000" pitchFamily="2" charset="2"/>
              </a:rPr>
              <a:t> performance degradation</a:t>
            </a:r>
          </a:p>
        </p:txBody>
      </p:sp>
      <p:sp>
        <p:nvSpPr>
          <p:cNvPr id="3" name="Text Placeholder 2">
            <a:extLst>
              <a:ext uri="{FF2B5EF4-FFF2-40B4-BE49-F238E27FC236}">
                <a16:creationId xmlns:a16="http://schemas.microsoft.com/office/drawing/2014/main" id="{61D083E5-6000-4F12-9F28-6BCC2839D041}"/>
              </a:ext>
            </a:extLst>
          </p:cNvPr>
          <p:cNvSpPr>
            <a:spLocks noGrp="1"/>
          </p:cNvSpPr>
          <p:nvPr>
            <p:ph type="body" sz="quarter" idx="10"/>
          </p:nvPr>
        </p:nvSpPr>
        <p:spPr/>
        <p:txBody>
          <a:bodyPr/>
          <a:lstStyle/>
          <a:p>
            <a:r>
              <a:rPr lang="en-US" dirty="0"/>
              <a:t>Over-commitment</a:t>
            </a:r>
          </a:p>
        </p:txBody>
      </p:sp>
      <p:sp>
        <p:nvSpPr>
          <p:cNvPr id="4" name="Title 3">
            <a:extLst>
              <a:ext uri="{FF2B5EF4-FFF2-40B4-BE49-F238E27FC236}">
                <a16:creationId xmlns:a16="http://schemas.microsoft.com/office/drawing/2014/main" id="{37606BEF-B7BA-4C10-A8C2-8368E3B8D965}"/>
              </a:ext>
            </a:extLst>
          </p:cNvPr>
          <p:cNvSpPr>
            <a:spLocks noGrp="1"/>
          </p:cNvSpPr>
          <p:nvPr>
            <p:ph type="title"/>
          </p:nvPr>
        </p:nvSpPr>
        <p:spPr/>
        <p:txBody>
          <a:bodyPr/>
          <a:lstStyle/>
          <a:p>
            <a:r>
              <a:rPr lang="en-US" dirty="0"/>
              <a:t>Memory management</a:t>
            </a:r>
          </a:p>
        </p:txBody>
      </p:sp>
      <p:sp>
        <p:nvSpPr>
          <p:cNvPr id="5" name="Rectangle 4">
            <a:extLst>
              <a:ext uri="{FF2B5EF4-FFF2-40B4-BE49-F238E27FC236}">
                <a16:creationId xmlns:a16="http://schemas.microsoft.com/office/drawing/2014/main" id="{AF3BF012-B237-47FF-9C8F-5A81DEFA7E13}"/>
              </a:ext>
            </a:extLst>
          </p:cNvPr>
          <p:cNvSpPr/>
          <p:nvPr/>
        </p:nvSpPr>
        <p:spPr>
          <a:xfrm>
            <a:off x="2524088" y="4567532"/>
            <a:ext cx="4756324"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1F6C618C-D4E1-4E0F-8214-96B82E00604B}"/>
              </a:ext>
            </a:extLst>
          </p:cNvPr>
          <p:cNvSpPr txBox="1"/>
          <p:nvPr/>
        </p:nvSpPr>
        <p:spPr>
          <a:xfrm>
            <a:off x="2592668" y="4633973"/>
            <a:ext cx="492934"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7" name="TextBox 6">
            <a:extLst>
              <a:ext uri="{FF2B5EF4-FFF2-40B4-BE49-F238E27FC236}">
                <a16:creationId xmlns:a16="http://schemas.microsoft.com/office/drawing/2014/main" id="{461085AE-515D-4C16-B85E-9D8753D59531}"/>
              </a:ext>
            </a:extLst>
          </p:cNvPr>
          <p:cNvSpPr txBox="1"/>
          <p:nvPr/>
        </p:nvSpPr>
        <p:spPr>
          <a:xfrm>
            <a:off x="3154181" y="4633973"/>
            <a:ext cx="1435791"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8" name="TextBox 7">
            <a:extLst>
              <a:ext uri="{FF2B5EF4-FFF2-40B4-BE49-F238E27FC236}">
                <a16:creationId xmlns:a16="http://schemas.microsoft.com/office/drawing/2014/main" id="{FFC9A29B-49DD-4794-8E48-C55F017C6294}"/>
              </a:ext>
            </a:extLst>
          </p:cNvPr>
          <p:cNvSpPr txBox="1"/>
          <p:nvPr/>
        </p:nvSpPr>
        <p:spPr>
          <a:xfrm>
            <a:off x="4658552" y="4633973"/>
            <a:ext cx="1867479"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9" name="TextBox 8">
            <a:extLst>
              <a:ext uri="{FF2B5EF4-FFF2-40B4-BE49-F238E27FC236}">
                <a16:creationId xmlns:a16="http://schemas.microsoft.com/office/drawing/2014/main" id="{DAD602EC-49D6-4C55-A666-125184F842A9}"/>
              </a:ext>
            </a:extLst>
          </p:cNvPr>
          <p:cNvSpPr txBox="1"/>
          <p:nvPr/>
        </p:nvSpPr>
        <p:spPr>
          <a:xfrm>
            <a:off x="7507468" y="4633973"/>
            <a:ext cx="1648976" cy="369332"/>
          </a:xfrm>
          <a:prstGeom prst="rect">
            <a:avLst/>
          </a:prstGeom>
          <a:solidFill>
            <a:srgbClr val="FF0000"/>
          </a:solidFill>
        </p:spPr>
        <p:txBody>
          <a:bodyPr wrap="square" rtlCol="0">
            <a:spAutoFit/>
          </a:bodyPr>
          <a:lstStyle/>
          <a:p>
            <a:pPr algn="ctr">
              <a:spcAft>
                <a:spcPts val="600"/>
              </a:spcAft>
              <a:buClr>
                <a:schemeClr val="bg2"/>
              </a:buClr>
            </a:pPr>
            <a:endParaRPr lang="en-US" dirty="0"/>
          </a:p>
        </p:txBody>
      </p:sp>
    </p:spTree>
    <p:extLst>
      <p:ext uri="{BB962C8B-B14F-4D97-AF65-F5344CB8AC3E}">
        <p14:creationId xmlns:p14="http://schemas.microsoft.com/office/powerpoint/2010/main" val="284539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D6B67E-5F6A-436E-BA62-B30E0CDA3269}"/>
              </a:ext>
            </a:extLst>
          </p:cNvPr>
          <p:cNvSpPr>
            <a:spLocks noGrp="1"/>
          </p:cNvSpPr>
          <p:nvPr>
            <p:ph idx="1"/>
          </p:nvPr>
        </p:nvSpPr>
        <p:spPr/>
        <p:txBody>
          <a:bodyPr/>
          <a:lstStyle/>
          <a:p>
            <a:pPr marL="0" indent="0">
              <a:buNone/>
            </a:pPr>
            <a:r>
              <a:rPr lang="en-US" dirty="0">
                <a:sym typeface="Wingdings" panose="05000000000000000000" pitchFamily="2" charset="2"/>
              </a:rPr>
              <a:t>Possible solutions:</a:t>
            </a:r>
          </a:p>
          <a:p>
            <a:endParaRPr lang="en-US" dirty="0">
              <a:sym typeface="Wingdings" panose="05000000000000000000" pitchFamily="2" charset="2"/>
            </a:endParaRPr>
          </a:p>
          <a:p>
            <a:r>
              <a:rPr lang="en-US" dirty="0">
                <a:sym typeface="Wingdings" panose="05000000000000000000" pitchFamily="2" charset="2"/>
              </a:rPr>
              <a:t>Bad: Allocate as much memory as you need, handle allocation errors, rely on system migration policy.</a:t>
            </a:r>
          </a:p>
          <a:p>
            <a:endParaRPr lang="en-US" dirty="0">
              <a:sym typeface="Wingdings" panose="05000000000000000000" pitchFamily="2" charset="2"/>
            </a:endParaRPr>
          </a:p>
          <a:p>
            <a:r>
              <a:rPr lang="en-US" dirty="0">
                <a:sym typeface="Wingdings" panose="05000000000000000000" pitchFamily="2" charset="2"/>
              </a:rPr>
              <a:t>Better: DX12: Manually control heap residency:</a:t>
            </a:r>
          </a:p>
          <a:p>
            <a:pPr marL="367665" lvl="1" indent="0">
              <a:buNone/>
            </a:pPr>
            <a:r>
              <a:rPr lang="en-US" dirty="0">
                <a:sym typeface="Wingdings" panose="05000000000000000000" pitchFamily="2" charset="2"/>
              </a:rPr>
              <a:t>ID3D12Device::Evict, </a:t>
            </a:r>
            <a:r>
              <a:rPr lang="en-US" dirty="0" err="1">
                <a:sym typeface="Wingdings" panose="05000000000000000000" pitchFamily="2" charset="2"/>
              </a:rPr>
              <a:t>MakeResident</a:t>
            </a:r>
            <a:r>
              <a:rPr lang="en-US" dirty="0">
                <a:sym typeface="Wingdings" panose="05000000000000000000" pitchFamily="2" charset="2"/>
              </a:rPr>
              <a:t>, </a:t>
            </a:r>
            <a:r>
              <a:rPr lang="en-US" dirty="0" err="1">
                <a:sym typeface="Wingdings" panose="05000000000000000000" pitchFamily="2" charset="2"/>
              </a:rPr>
              <a:t>SetResidencyPriority</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Excellent: Explicitly control and limit memory usage:</a:t>
            </a:r>
          </a:p>
          <a:p>
            <a:pPr marL="662940" lvl="1" indent="-457200"/>
            <a:r>
              <a:rPr lang="en-US" dirty="0">
                <a:sym typeface="Wingdings" panose="05000000000000000000" pitchFamily="2" charset="2"/>
              </a:rPr>
              <a:t>Vulkan</a:t>
            </a:r>
            <a:r>
              <a:rPr lang="en-US" dirty="0"/>
              <a:t>™</a:t>
            </a:r>
            <a:r>
              <a:rPr lang="en-US" dirty="0">
                <a:sym typeface="Wingdings" panose="05000000000000000000" pitchFamily="2" charset="2"/>
              </a:rPr>
              <a:t>: Query for </a:t>
            </a:r>
            <a:r>
              <a:rPr lang="en-US" dirty="0" err="1">
                <a:sym typeface="Wingdings" panose="05000000000000000000" pitchFamily="2" charset="2"/>
              </a:rPr>
              <a:t>VkMemoryHeap</a:t>
            </a:r>
            <a:r>
              <a:rPr lang="en-US" dirty="0">
                <a:sym typeface="Wingdings" panose="05000000000000000000" pitchFamily="2" charset="2"/>
              </a:rPr>
              <a:t>::size, leave some margin free (e.g. use maximum 80% of GPU memory).</a:t>
            </a:r>
          </a:p>
          <a:p>
            <a:pPr marL="662940" lvl="1" indent="-457200"/>
            <a:r>
              <a:rPr lang="en-US" dirty="0">
                <a:sym typeface="Wingdings" panose="05000000000000000000" pitchFamily="2" charset="2"/>
              </a:rPr>
              <a:t>DX12: Query for available budget DXGI_QUERY_VIDEO_MEMORY_INFO, adjust to it.</a:t>
            </a:r>
            <a:endParaRPr lang="en-US" dirty="0"/>
          </a:p>
        </p:txBody>
      </p:sp>
      <p:sp>
        <p:nvSpPr>
          <p:cNvPr id="3" name="Text Placeholder 2">
            <a:extLst>
              <a:ext uri="{FF2B5EF4-FFF2-40B4-BE49-F238E27FC236}">
                <a16:creationId xmlns:a16="http://schemas.microsoft.com/office/drawing/2014/main" id="{61D083E5-6000-4F12-9F28-6BCC2839D041}"/>
              </a:ext>
            </a:extLst>
          </p:cNvPr>
          <p:cNvSpPr>
            <a:spLocks noGrp="1"/>
          </p:cNvSpPr>
          <p:nvPr>
            <p:ph type="body" sz="quarter" idx="10"/>
          </p:nvPr>
        </p:nvSpPr>
        <p:spPr/>
        <p:txBody>
          <a:bodyPr/>
          <a:lstStyle/>
          <a:p>
            <a:r>
              <a:rPr lang="en-US" dirty="0"/>
              <a:t>Over-commitment</a:t>
            </a:r>
          </a:p>
        </p:txBody>
      </p:sp>
      <p:sp>
        <p:nvSpPr>
          <p:cNvPr id="4" name="Title 3">
            <a:extLst>
              <a:ext uri="{FF2B5EF4-FFF2-40B4-BE49-F238E27FC236}">
                <a16:creationId xmlns:a16="http://schemas.microsoft.com/office/drawing/2014/main" id="{37606BEF-B7BA-4C10-A8C2-8368E3B8D965}"/>
              </a:ext>
            </a:extLst>
          </p:cNvPr>
          <p:cNvSpPr>
            <a:spLocks noGrp="1"/>
          </p:cNvSpPr>
          <p:nvPr>
            <p:ph type="title"/>
          </p:nvPr>
        </p:nvSpPr>
        <p:spPr/>
        <p:txBody>
          <a:bodyPr/>
          <a:lstStyle/>
          <a:p>
            <a:r>
              <a:rPr lang="en-US" dirty="0"/>
              <a:t>Memory management</a:t>
            </a:r>
          </a:p>
        </p:txBody>
      </p:sp>
    </p:spTree>
    <p:extLst>
      <p:ext uri="{BB962C8B-B14F-4D97-AF65-F5344CB8AC3E}">
        <p14:creationId xmlns:p14="http://schemas.microsoft.com/office/powerpoint/2010/main" val="1235828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9A5E46-7D8C-4EDD-AA27-E39D17678BD9}"/>
              </a:ext>
            </a:extLst>
          </p:cNvPr>
          <p:cNvSpPr>
            <a:spLocks noGrp="1"/>
          </p:cNvSpPr>
          <p:nvPr>
            <p:ph idx="1"/>
          </p:nvPr>
        </p:nvSpPr>
        <p:spPr/>
        <p:txBody>
          <a:bodyPr/>
          <a:lstStyle/>
          <a:p>
            <a:endParaRPr lang="en-US" dirty="0"/>
          </a:p>
          <a:p>
            <a:r>
              <a:rPr lang="en-US" dirty="0"/>
              <a:t>Many renderers have DX11-style or even DX9/OGL-style API.</a:t>
            </a:r>
          </a:p>
          <a:p>
            <a:endParaRPr lang="en-US" dirty="0"/>
          </a:p>
          <a:p>
            <a:r>
              <a:rPr lang="en-US" dirty="0"/>
              <a:t>Using Vulkan™/DX12 under same interface is not a good idea.</a:t>
            </a:r>
          </a:p>
          <a:p>
            <a:endParaRPr lang="en-US" dirty="0"/>
          </a:p>
          <a:p>
            <a:r>
              <a:rPr lang="en-US" dirty="0"/>
              <a:t>Better to redesign engine and then port.</a:t>
            </a:r>
          </a:p>
        </p:txBody>
      </p:sp>
      <p:sp>
        <p:nvSpPr>
          <p:cNvPr id="6" name="Text Placeholder 5">
            <a:extLst>
              <a:ext uri="{FF2B5EF4-FFF2-40B4-BE49-F238E27FC236}">
                <a16:creationId xmlns:a16="http://schemas.microsoft.com/office/drawing/2014/main" id="{2620A47F-A129-4DBB-BFAD-7D6CE736A0B0}"/>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FF799060-CE62-47FF-9271-5C585766BEBC}"/>
              </a:ext>
            </a:extLst>
          </p:cNvPr>
          <p:cNvSpPr>
            <a:spLocks noGrp="1"/>
          </p:cNvSpPr>
          <p:nvPr>
            <p:ph type="title"/>
          </p:nvPr>
        </p:nvSpPr>
        <p:spPr/>
        <p:txBody>
          <a:bodyPr/>
          <a:lstStyle/>
          <a:p>
            <a:r>
              <a:rPr lang="en-US" dirty="0"/>
              <a:t>Renderer API</a:t>
            </a:r>
          </a:p>
        </p:txBody>
      </p:sp>
      <p:sp>
        <p:nvSpPr>
          <p:cNvPr id="7" name="TextBox 6">
            <a:extLst>
              <a:ext uri="{FF2B5EF4-FFF2-40B4-BE49-F238E27FC236}">
                <a16:creationId xmlns:a16="http://schemas.microsoft.com/office/drawing/2014/main" id="{EEBF3597-9F21-4615-BA70-5AB54C3AF038}"/>
              </a:ext>
            </a:extLst>
          </p:cNvPr>
          <p:cNvSpPr txBox="1"/>
          <p:nvPr/>
        </p:nvSpPr>
        <p:spPr>
          <a:xfrm>
            <a:off x="7006590" y="3897630"/>
            <a:ext cx="4126230" cy="1785104"/>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dirty="0" err="1">
                <a:solidFill>
                  <a:srgbClr val="73E1E7"/>
                </a:solidFill>
              </a:rPr>
              <a:t>SetRenderState</a:t>
            </a:r>
            <a:r>
              <a:rPr lang="en-US" dirty="0">
                <a:solidFill>
                  <a:srgbClr val="73E1E7"/>
                </a:solidFill>
              </a:rPr>
              <a:t>(D3DRS_CULLMODE, …)</a:t>
            </a:r>
          </a:p>
          <a:p>
            <a:pPr marL="285750" indent="-285750">
              <a:spcAft>
                <a:spcPts val="600"/>
              </a:spcAft>
              <a:buClr>
                <a:schemeClr val="bg1"/>
              </a:buClr>
              <a:buFont typeface="Arial" panose="020B0604020202020204" pitchFamily="34" charset="0"/>
              <a:buChar char="•"/>
            </a:pPr>
            <a:r>
              <a:rPr lang="en-US" dirty="0" err="1">
                <a:solidFill>
                  <a:srgbClr val="73E1E7"/>
                </a:solidFill>
              </a:rPr>
              <a:t>SetRenderState</a:t>
            </a:r>
            <a:r>
              <a:rPr lang="en-US" dirty="0">
                <a:solidFill>
                  <a:srgbClr val="73E1E7"/>
                </a:solidFill>
              </a:rPr>
              <a:t>(D3DRS_ZENABLE, …)</a:t>
            </a:r>
          </a:p>
          <a:p>
            <a:pPr marL="285750" indent="-285750">
              <a:spcAft>
                <a:spcPts val="600"/>
              </a:spcAft>
              <a:buClr>
                <a:schemeClr val="bg1"/>
              </a:buClr>
              <a:buFont typeface="Arial" panose="020B0604020202020204" pitchFamily="34" charset="0"/>
              <a:buChar char="•"/>
            </a:pPr>
            <a:r>
              <a:rPr lang="en-US" dirty="0" err="1">
                <a:solidFill>
                  <a:srgbClr val="73E1E7"/>
                </a:solidFill>
              </a:rPr>
              <a:t>SetPixelShader</a:t>
            </a:r>
            <a:r>
              <a:rPr lang="en-US" dirty="0">
                <a:solidFill>
                  <a:srgbClr val="73E1E7"/>
                </a:solidFill>
              </a:rPr>
              <a:t>(ps1)</a:t>
            </a:r>
          </a:p>
          <a:p>
            <a:pPr marL="285750" indent="-285750">
              <a:spcAft>
                <a:spcPts val="600"/>
              </a:spcAft>
              <a:buClr>
                <a:schemeClr val="bg1"/>
              </a:buClr>
              <a:buFont typeface="Arial" panose="020B0604020202020204" pitchFamily="34" charset="0"/>
              <a:buChar char="•"/>
            </a:pPr>
            <a:r>
              <a:rPr lang="en-US" dirty="0" err="1">
                <a:solidFill>
                  <a:srgbClr val="73E1E7"/>
                </a:solidFill>
              </a:rPr>
              <a:t>SetTexture</a:t>
            </a:r>
            <a:r>
              <a:rPr lang="en-US" dirty="0">
                <a:solidFill>
                  <a:srgbClr val="73E1E7"/>
                </a:solidFill>
              </a:rPr>
              <a:t>(0, tex1)</a:t>
            </a:r>
          </a:p>
          <a:p>
            <a:pPr marL="285750" indent="-285750">
              <a:spcAft>
                <a:spcPts val="600"/>
              </a:spcAft>
              <a:buClr>
                <a:schemeClr val="bg1"/>
              </a:buClr>
              <a:buFont typeface="Arial" panose="020B0604020202020204" pitchFamily="34" charset="0"/>
              <a:buChar char="•"/>
            </a:pPr>
            <a:r>
              <a:rPr lang="en-US" dirty="0" err="1">
                <a:solidFill>
                  <a:srgbClr val="73E1E7"/>
                </a:solidFill>
              </a:rPr>
              <a:t>DrawIndexed</a:t>
            </a:r>
            <a:r>
              <a:rPr lang="en-US" dirty="0">
                <a:solidFill>
                  <a:srgbClr val="73E1E7"/>
                </a:solidFill>
              </a:rPr>
              <a:t>()</a:t>
            </a:r>
          </a:p>
        </p:txBody>
      </p:sp>
      <p:sp>
        <p:nvSpPr>
          <p:cNvPr id="8" name="TextBox 7">
            <a:extLst>
              <a:ext uri="{FF2B5EF4-FFF2-40B4-BE49-F238E27FC236}">
                <a16:creationId xmlns:a16="http://schemas.microsoft.com/office/drawing/2014/main" id="{DB0E8362-D05D-44CC-A802-E7695DECF5D3}"/>
              </a:ext>
            </a:extLst>
          </p:cNvPr>
          <p:cNvSpPr txBox="1"/>
          <p:nvPr/>
        </p:nvSpPr>
        <p:spPr>
          <a:xfrm>
            <a:off x="10171317" y="5021669"/>
            <a:ext cx="961503" cy="769441"/>
          </a:xfrm>
          <a:prstGeom prst="rect">
            <a:avLst/>
          </a:prstGeom>
          <a:noFill/>
        </p:spPr>
        <p:txBody>
          <a:bodyPr wrap="square" rtlCol="0">
            <a:spAutoFit/>
          </a:bodyPr>
          <a:lstStyle/>
          <a:p>
            <a:pPr algn="ctr">
              <a:spcAft>
                <a:spcPts val="600"/>
              </a:spcAft>
              <a:buClr>
                <a:schemeClr val="bg2"/>
              </a:buClr>
            </a:pPr>
            <a:r>
              <a:rPr lang="en-US" sz="4400" dirty="0">
                <a:solidFill>
                  <a:schemeClr val="bg1"/>
                </a:solidFill>
                <a:sym typeface="Wingdings" panose="05000000000000000000" pitchFamily="2" charset="2"/>
              </a:rPr>
              <a:t></a:t>
            </a:r>
            <a:endParaRPr lang="en-US" sz="4400" dirty="0">
              <a:solidFill>
                <a:schemeClr val="bg1"/>
              </a:solidFill>
            </a:endParaRPr>
          </a:p>
        </p:txBody>
      </p:sp>
    </p:spTree>
    <p:extLst>
      <p:ext uri="{BB962C8B-B14F-4D97-AF65-F5344CB8AC3E}">
        <p14:creationId xmlns:p14="http://schemas.microsoft.com/office/powerpoint/2010/main" val="419806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9A025-2A07-423F-8DAF-07B51FC10BA4}"/>
              </a:ext>
            </a:extLst>
          </p:cNvPr>
          <p:cNvSpPr>
            <a:spLocks noGrp="1"/>
          </p:cNvSpPr>
          <p:nvPr>
            <p:ph idx="1"/>
          </p:nvPr>
        </p:nvSpPr>
        <p:spPr/>
        <p:txBody>
          <a:bodyPr/>
          <a:lstStyle/>
          <a:p>
            <a:endParaRPr lang="en-US" dirty="0"/>
          </a:p>
          <a:p>
            <a:endParaRPr lang="en-US" dirty="0"/>
          </a:p>
          <a:p>
            <a:r>
              <a:rPr lang="en-US" dirty="0"/>
              <a:t>Pipeline / Pipeline State Object (PSO) encapsulates most of the configuration of graphics pipeline.</a:t>
            </a:r>
          </a:p>
          <a:p>
            <a:pPr marL="367665" lvl="1" indent="0">
              <a:buNone/>
            </a:pPr>
            <a:r>
              <a:rPr lang="en-US" dirty="0"/>
              <a:t>vertex format, shaders, depth-stencil state, blend state, …</a:t>
            </a:r>
          </a:p>
          <a:p>
            <a:endParaRPr lang="en-US" dirty="0"/>
          </a:p>
          <a:p>
            <a:endParaRPr lang="en-US" dirty="0"/>
          </a:p>
          <a:p>
            <a:r>
              <a:rPr lang="en-US" dirty="0"/>
              <a:t>Pipeline object is immutable. Different combination of settings requires new object.</a:t>
            </a:r>
          </a:p>
        </p:txBody>
      </p:sp>
      <p:sp>
        <p:nvSpPr>
          <p:cNvPr id="3" name="Text Placeholder 2">
            <a:extLst>
              <a:ext uri="{FF2B5EF4-FFF2-40B4-BE49-F238E27FC236}">
                <a16:creationId xmlns:a16="http://schemas.microsoft.com/office/drawing/2014/main" id="{DCBA8CB4-468B-4B56-8E25-A7D820F36B8F}"/>
              </a:ext>
            </a:extLst>
          </p:cNvPr>
          <p:cNvSpPr>
            <a:spLocks noGrp="1"/>
          </p:cNvSpPr>
          <p:nvPr>
            <p:ph type="body" sz="quarter" idx="10"/>
          </p:nvPr>
        </p:nvSpPr>
        <p:spPr/>
        <p:txBody>
          <a:bodyPr/>
          <a:lstStyle/>
          <a:p>
            <a:r>
              <a:rPr lang="en-US" dirty="0"/>
              <a:t>The challenge</a:t>
            </a:r>
          </a:p>
        </p:txBody>
      </p:sp>
      <p:sp>
        <p:nvSpPr>
          <p:cNvPr id="4" name="Title 3">
            <a:extLst>
              <a:ext uri="{FF2B5EF4-FFF2-40B4-BE49-F238E27FC236}">
                <a16:creationId xmlns:a16="http://schemas.microsoft.com/office/drawing/2014/main" id="{74E37FCE-9EE7-44E3-8343-EB2F0A5D2D0F}"/>
              </a:ext>
            </a:extLst>
          </p:cNvPr>
          <p:cNvSpPr>
            <a:spLocks noGrp="1"/>
          </p:cNvSpPr>
          <p:nvPr>
            <p:ph type="title"/>
          </p:nvPr>
        </p:nvSpPr>
        <p:spPr/>
        <p:txBody>
          <a:bodyPr/>
          <a:lstStyle/>
          <a:p>
            <a:r>
              <a:rPr lang="en-US" dirty="0"/>
              <a:t>Pipelines</a:t>
            </a:r>
          </a:p>
        </p:txBody>
      </p:sp>
    </p:spTree>
    <p:extLst>
      <p:ext uri="{BB962C8B-B14F-4D97-AF65-F5344CB8AC3E}">
        <p14:creationId xmlns:p14="http://schemas.microsoft.com/office/powerpoint/2010/main" val="428469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9A025-2A07-423F-8DAF-07B51FC10BA4}"/>
              </a:ext>
            </a:extLst>
          </p:cNvPr>
          <p:cNvSpPr>
            <a:spLocks noGrp="1"/>
          </p:cNvSpPr>
          <p:nvPr>
            <p:ph idx="1"/>
          </p:nvPr>
        </p:nvSpPr>
        <p:spPr/>
        <p:txBody>
          <a:bodyPr/>
          <a:lstStyle/>
          <a:p>
            <a:pPr marL="0" indent="0">
              <a:buNone/>
            </a:pPr>
            <a:r>
              <a:rPr lang="en-US" dirty="0"/>
              <a:t>Possible solutions:</a:t>
            </a:r>
          </a:p>
          <a:p>
            <a:r>
              <a:rPr lang="en-US" dirty="0"/>
              <a:t>Bad: Leave old interface with separate states.</a:t>
            </a:r>
            <a:br>
              <a:rPr lang="en-US" dirty="0"/>
            </a:br>
            <a:r>
              <a:rPr lang="en-US" dirty="0"/>
              <a:t>Flush on draw call: hash the state, lookup existing pipeline or create a new one.</a:t>
            </a:r>
          </a:p>
          <a:p>
            <a:pPr marL="491490" lvl="1" indent="-285750"/>
            <a:r>
              <a:rPr lang="en-US" dirty="0"/>
              <a:t>bad: wait for it </a:t>
            </a:r>
            <a:r>
              <a:rPr lang="en-US" dirty="0">
                <a:sym typeface="Wingdings" panose="05000000000000000000" pitchFamily="2" charset="2"/>
              </a:rPr>
              <a:t></a:t>
            </a:r>
            <a:r>
              <a:rPr lang="en-US" dirty="0"/>
              <a:t> hitching</a:t>
            </a:r>
            <a:endParaRPr lang="en-US" dirty="0">
              <a:sym typeface="Wingdings" panose="05000000000000000000" pitchFamily="2" charset="2"/>
            </a:endParaRPr>
          </a:p>
          <a:p>
            <a:pPr marL="491490" lvl="1" indent="-285750"/>
            <a:r>
              <a:rPr lang="en-US" dirty="0">
                <a:sym typeface="Wingdings" panose="05000000000000000000" pitchFamily="2" charset="2"/>
              </a:rPr>
              <a:t>better: create it on background thread</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Excellent: Create necessary pipelines on game loading.</a:t>
            </a:r>
          </a:p>
          <a:p>
            <a:pPr marL="491490" lvl="1" indent="-285750"/>
            <a:r>
              <a:rPr lang="en-US" dirty="0">
                <a:sym typeface="Wingdings" panose="05000000000000000000" pitchFamily="2" charset="2"/>
              </a:rPr>
              <a:t>explosion of possible combinations  limit their number, create only those really needed</a:t>
            </a:r>
          </a:p>
          <a:p>
            <a:pPr marL="491490" lvl="1" indent="-285750"/>
            <a:r>
              <a:rPr lang="en-US" dirty="0">
                <a:sym typeface="Wingdings" panose="05000000000000000000" pitchFamily="2" charset="2"/>
              </a:rPr>
              <a:t>creation takes long time (shader compilation happens there)  parallelize</a:t>
            </a:r>
            <a:endParaRPr lang="en-US" dirty="0"/>
          </a:p>
        </p:txBody>
      </p:sp>
      <p:sp>
        <p:nvSpPr>
          <p:cNvPr id="3" name="Text Placeholder 2">
            <a:extLst>
              <a:ext uri="{FF2B5EF4-FFF2-40B4-BE49-F238E27FC236}">
                <a16:creationId xmlns:a16="http://schemas.microsoft.com/office/drawing/2014/main" id="{DCBA8CB4-468B-4B56-8E25-A7D820F36B8F}"/>
              </a:ext>
            </a:extLst>
          </p:cNvPr>
          <p:cNvSpPr>
            <a:spLocks noGrp="1"/>
          </p:cNvSpPr>
          <p:nvPr>
            <p:ph type="body" sz="quarter" idx="10"/>
          </p:nvPr>
        </p:nvSpPr>
        <p:spPr/>
        <p:txBody>
          <a:bodyPr/>
          <a:lstStyle/>
          <a:p>
            <a:r>
              <a:rPr lang="en-US" dirty="0"/>
              <a:t>Recommendations</a:t>
            </a:r>
          </a:p>
        </p:txBody>
      </p:sp>
      <p:sp>
        <p:nvSpPr>
          <p:cNvPr id="4" name="Title 3">
            <a:extLst>
              <a:ext uri="{FF2B5EF4-FFF2-40B4-BE49-F238E27FC236}">
                <a16:creationId xmlns:a16="http://schemas.microsoft.com/office/drawing/2014/main" id="{74E37FCE-9EE7-44E3-8343-EB2F0A5D2D0F}"/>
              </a:ext>
            </a:extLst>
          </p:cNvPr>
          <p:cNvSpPr>
            <a:spLocks noGrp="1"/>
          </p:cNvSpPr>
          <p:nvPr>
            <p:ph type="title"/>
          </p:nvPr>
        </p:nvSpPr>
        <p:spPr/>
        <p:txBody>
          <a:bodyPr/>
          <a:lstStyle/>
          <a:p>
            <a:r>
              <a:rPr lang="en-US" dirty="0"/>
              <a:t>Pipelines</a:t>
            </a:r>
          </a:p>
        </p:txBody>
      </p:sp>
      <p:sp>
        <p:nvSpPr>
          <p:cNvPr id="5" name="Rectangle 4">
            <a:extLst>
              <a:ext uri="{FF2B5EF4-FFF2-40B4-BE49-F238E27FC236}">
                <a16:creationId xmlns:a16="http://schemas.microsoft.com/office/drawing/2014/main" id="{0A5895C8-C3D4-4F81-82A4-BA4A000C5068}"/>
              </a:ext>
            </a:extLst>
          </p:cNvPr>
          <p:cNvSpPr/>
          <p:nvPr/>
        </p:nvSpPr>
        <p:spPr>
          <a:xfrm>
            <a:off x="6843162" y="2957451"/>
            <a:ext cx="4106489" cy="1692771"/>
          </a:xfrm>
          <a:prstGeom prst="rect">
            <a:avLst/>
          </a:prstGeom>
        </p:spPr>
        <p:txBody>
          <a:bodyPr wrap="square">
            <a:spAutoFit/>
          </a:bodyPr>
          <a:lstStyle/>
          <a:p>
            <a:pPr marL="285750" indent="-285750">
              <a:spcAft>
                <a:spcPts val="600"/>
              </a:spcAft>
              <a:buClr>
                <a:schemeClr val="bg1"/>
              </a:buClr>
              <a:buFont typeface="Arial" panose="020B0604020202020204" pitchFamily="34" charset="0"/>
              <a:buChar char="•"/>
            </a:pPr>
            <a:r>
              <a:rPr lang="en-US" sz="1600" dirty="0" err="1">
                <a:solidFill>
                  <a:srgbClr val="73E1E7"/>
                </a:solidFill>
              </a:rPr>
              <a:t>SetRenderState</a:t>
            </a:r>
            <a:r>
              <a:rPr lang="en-US" sz="1600" dirty="0">
                <a:solidFill>
                  <a:srgbClr val="73E1E7"/>
                </a:solidFill>
              </a:rPr>
              <a:t>(D3DRS_CULLMODE, …)</a:t>
            </a:r>
          </a:p>
          <a:p>
            <a:pPr marL="285750" indent="-285750">
              <a:spcAft>
                <a:spcPts val="600"/>
              </a:spcAft>
              <a:buClr>
                <a:schemeClr val="bg1"/>
              </a:buClr>
              <a:buFont typeface="Arial" panose="020B0604020202020204" pitchFamily="34" charset="0"/>
              <a:buChar char="•"/>
            </a:pPr>
            <a:r>
              <a:rPr lang="en-US" sz="1600" dirty="0" err="1">
                <a:solidFill>
                  <a:srgbClr val="73E1E7"/>
                </a:solidFill>
              </a:rPr>
              <a:t>SetRenderState</a:t>
            </a:r>
            <a:r>
              <a:rPr lang="en-US" sz="1600" dirty="0">
                <a:solidFill>
                  <a:srgbClr val="73E1E7"/>
                </a:solidFill>
              </a:rPr>
              <a:t>(D3DRS_ZENABLE, …)</a:t>
            </a:r>
          </a:p>
          <a:p>
            <a:pPr marL="285750" indent="-285750">
              <a:spcAft>
                <a:spcPts val="600"/>
              </a:spcAft>
              <a:buClr>
                <a:schemeClr val="bg1"/>
              </a:buClr>
              <a:buFont typeface="Arial" panose="020B0604020202020204" pitchFamily="34" charset="0"/>
              <a:buChar char="•"/>
            </a:pPr>
            <a:r>
              <a:rPr lang="en-US" sz="1600" dirty="0" err="1">
                <a:solidFill>
                  <a:srgbClr val="73E1E7"/>
                </a:solidFill>
              </a:rPr>
              <a:t>SetPixelShader</a:t>
            </a:r>
            <a:r>
              <a:rPr lang="en-US" sz="1600" dirty="0">
                <a:solidFill>
                  <a:srgbClr val="73E1E7"/>
                </a:solidFill>
              </a:rPr>
              <a:t>(ps1)</a:t>
            </a:r>
          </a:p>
          <a:p>
            <a:pPr marL="285750" indent="-285750">
              <a:spcAft>
                <a:spcPts val="600"/>
              </a:spcAft>
              <a:buClr>
                <a:schemeClr val="bg1"/>
              </a:buClr>
              <a:buFont typeface="Arial" panose="020B0604020202020204" pitchFamily="34" charset="0"/>
              <a:buChar char="•"/>
            </a:pPr>
            <a:r>
              <a:rPr lang="en-US" sz="1600" dirty="0" err="1">
                <a:solidFill>
                  <a:srgbClr val="73E1E7"/>
                </a:solidFill>
              </a:rPr>
              <a:t>SetTexture</a:t>
            </a:r>
            <a:r>
              <a:rPr lang="en-US" sz="1600" dirty="0">
                <a:solidFill>
                  <a:srgbClr val="73E1E7"/>
                </a:solidFill>
              </a:rPr>
              <a:t>(0, tex1)</a:t>
            </a:r>
          </a:p>
          <a:p>
            <a:pPr marL="285750" indent="-285750">
              <a:spcAft>
                <a:spcPts val="600"/>
              </a:spcAft>
              <a:buClr>
                <a:schemeClr val="bg1"/>
              </a:buClr>
              <a:buFont typeface="Arial" panose="020B0604020202020204" pitchFamily="34" charset="0"/>
              <a:buChar char="•"/>
            </a:pPr>
            <a:r>
              <a:rPr lang="en-US" sz="1600" dirty="0" err="1">
                <a:solidFill>
                  <a:srgbClr val="FF0000"/>
                </a:solidFill>
              </a:rPr>
              <a:t>DrawIndexed</a:t>
            </a:r>
            <a:r>
              <a:rPr lang="en-US" sz="1600" dirty="0">
                <a:solidFill>
                  <a:srgbClr val="FF0000"/>
                </a:solidFill>
              </a:rPr>
              <a:t>()</a:t>
            </a:r>
          </a:p>
        </p:txBody>
      </p:sp>
    </p:spTree>
    <p:extLst>
      <p:ext uri="{BB962C8B-B14F-4D97-AF65-F5344CB8AC3E}">
        <p14:creationId xmlns:p14="http://schemas.microsoft.com/office/powerpoint/2010/main" val="1494528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4ABEC9-E4BE-42CC-8928-867337DFF008}"/>
              </a:ext>
            </a:extLst>
          </p:cNvPr>
          <p:cNvSpPr>
            <a:spLocks noGrp="1"/>
          </p:cNvSpPr>
          <p:nvPr>
            <p:ph idx="1"/>
          </p:nvPr>
        </p:nvSpPr>
        <p:spPr>
          <a:xfrm>
            <a:off x="365760" y="1381123"/>
            <a:ext cx="11450094" cy="4937760"/>
          </a:xfrm>
        </p:spPr>
        <p:txBody>
          <a:bodyPr/>
          <a:lstStyle/>
          <a:p>
            <a:r>
              <a:rPr lang="en-US" dirty="0"/>
              <a:t>New resource binding model – many levels of indirection.</a:t>
            </a:r>
          </a:p>
          <a:p>
            <a:r>
              <a:rPr lang="en-US" dirty="0"/>
              <a:t>You need to predefine layout of descriptors as</a:t>
            </a:r>
            <a:br>
              <a:rPr lang="en-US" dirty="0"/>
            </a:br>
            <a:r>
              <a:rPr lang="en-US" dirty="0" err="1"/>
              <a:t>VkDescriptorSetLayout</a:t>
            </a:r>
            <a:r>
              <a:rPr lang="en-US" dirty="0"/>
              <a:t> / ID3D12RootSignature.</a:t>
            </a:r>
          </a:p>
          <a:p>
            <a:r>
              <a:rPr lang="en-US" dirty="0"/>
              <a:t>You need to initialize descriptors.</a:t>
            </a:r>
          </a:p>
          <a:p>
            <a:endParaRPr lang="en-US" dirty="0"/>
          </a:p>
          <a:p>
            <a:endParaRPr lang="en-US" dirty="0"/>
          </a:p>
          <a:p>
            <a:endParaRPr lang="en-US" dirty="0"/>
          </a:p>
          <a:p>
            <a:r>
              <a:rPr lang="en-US" dirty="0"/>
              <a:t>Keep your descriptor set layout / root signature</a:t>
            </a:r>
            <a:br>
              <a:rPr lang="en-US" dirty="0"/>
            </a:br>
            <a:r>
              <a:rPr lang="en-US" dirty="0"/>
              <a:t>as small as possible.</a:t>
            </a:r>
          </a:p>
          <a:p>
            <a:r>
              <a:rPr lang="en-US" dirty="0"/>
              <a:t>Group resources by rate of change –</a:t>
            </a:r>
            <a:br>
              <a:rPr lang="en-US" dirty="0"/>
            </a:br>
            <a:r>
              <a:rPr lang="en-US" dirty="0"/>
              <a:t>per frame, pass, material, object etc.</a:t>
            </a:r>
          </a:p>
          <a:p>
            <a:r>
              <a:rPr lang="en-GB" dirty="0"/>
              <a:t>Strive to keep the most frequently changing</a:t>
            </a:r>
            <a:br>
              <a:rPr lang="en-GB" dirty="0"/>
            </a:br>
            <a:r>
              <a:rPr lang="en-GB" dirty="0"/>
              <a:t>parameters first</a:t>
            </a:r>
            <a:r>
              <a:rPr lang="en-US" dirty="0"/>
              <a:t> (DX12) / last (Vulkan)</a:t>
            </a:r>
            <a:r>
              <a:rPr lang="en-GB"/>
              <a:t>.</a:t>
            </a:r>
            <a:endParaRPr lang="en-US" dirty="0"/>
          </a:p>
        </p:txBody>
      </p:sp>
      <p:sp>
        <p:nvSpPr>
          <p:cNvPr id="3" name="Text Placeholder 2">
            <a:extLst>
              <a:ext uri="{FF2B5EF4-FFF2-40B4-BE49-F238E27FC236}">
                <a16:creationId xmlns:a16="http://schemas.microsoft.com/office/drawing/2014/main" id="{A8CC1BA0-1D1C-4E51-B135-D877D7795A65}"/>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EF2E218E-B4C7-40BF-9972-26D93EABA498}"/>
              </a:ext>
            </a:extLst>
          </p:cNvPr>
          <p:cNvSpPr>
            <a:spLocks noGrp="1"/>
          </p:cNvSpPr>
          <p:nvPr>
            <p:ph type="title"/>
          </p:nvPr>
        </p:nvSpPr>
        <p:spPr/>
        <p:txBody>
          <a:bodyPr/>
          <a:lstStyle/>
          <a:p>
            <a:r>
              <a:rPr lang="en-US" dirty="0"/>
              <a:t>Descriptors</a:t>
            </a:r>
          </a:p>
        </p:txBody>
      </p:sp>
      <p:sp>
        <p:nvSpPr>
          <p:cNvPr id="5" name="TextBox 4">
            <a:extLst>
              <a:ext uri="{FF2B5EF4-FFF2-40B4-BE49-F238E27FC236}">
                <a16:creationId xmlns:a16="http://schemas.microsoft.com/office/drawing/2014/main" id="{A67C293A-1EE4-4493-9525-E5DC1504525C}"/>
              </a:ext>
            </a:extLst>
          </p:cNvPr>
          <p:cNvSpPr txBox="1"/>
          <p:nvPr/>
        </p:nvSpPr>
        <p:spPr>
          <a:xfrm>
            <a:off x="7464242" y="1380881"/>
            <a:ext cx="1691640" cy="369332"/>
          </a:xfrm>
          <a:prstGeom prst="rect">
            <a:avLst/>
          </a:prstGeom>
          <a:solidFill>
            <a:srgbClr val="C00000"/>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sampled pixel</a:t>
            </a:r>
          </a:p>
        </p:txBody>
      </p:sp>
      <p:sp>
        <p:nvSpPr>
          <p:cNvPr id="7" name="TextBox 6">
            <a:extLst>
              <a:ext uri="{FF2B5EF4-FFF2-40B4-BE49-F238E27FC236}">
                <a16:creationId xmlns:a16="http://schemas.microsoft.com/office/drawing/2014/main" id="{991B4238-EEB9-4881-A44B-A5033569FB42}"/>
              </a:ext>
            </a:extLst>
          </p:cNvPr>
          <p:cNvSpPr txBox="1"/>
          <p:nvPr/>
        </p:nvSpPr>
        <p:spPr>
          <a:xfrm>
            <a:off x="8559615" y="1830753"/>
            <a:ext cx="2291012" cy="369332"/>
          </a:xfrm>
          <a:prstGeom prst="rect">
            <a:avLst/>
          </a:prstGeom>
          <a:noFill/>
        </p:spPr>
        <p:txBody>
          <a:bodyPr wrap="none" rtlCol="0">
            <a:spAutoFit/>
          </a:bodyPr>
          <a:lstStyle/>
          <a:p>
            <a:pPr>
              <a:spcAft>
                <a:spcPts val="600"/>
              </a:spcAft>
              <a:buClr>
                <a:schemeClr val="bg2"/>
              </a:buClr>
            </a:pPr>
            <a:r>
              <a:rPr lang="en-US" dirty="0">
                <a:solidFill>
                  <a:schemeClr val="bg1"/>
                </a:solidFill>
              </a:rPr>
              <a:t>sampling in GLSL/HLSL</a:t>
            </a:r>
          </a:p>
        </p:txBody>
      </p:sp>
      <p:sp>
        <p:nvSpPr>
          <p:cNvPr id="8" name="TextBox 7">
            <a:extLst>
              <a:ext uri="{FF2B5EF4-FFF2-40B4-BE49-F238E27FC236}">
                <a16:creationId xmlns:a16="http://schemas.microsoft.com/office/drawing/2014/main" id="{63FD3202-333B-4A63-9D72-92E7BF12ACE9}"/>
              </a:ext>
            </a:extLst>
          </p:cNvPr>
          <p:cNvSpPr txBox="1"/>
          <p:nvPr/>
        </p:nvSpPr>
        <p:spPr>
          <a:xfrm>
            <a:off x="7413712" y="2294234"/>
            <a:ext cx="1792701" cy="369332"/>
          </a:xfrm>
          <a:prstGeom prst="rect">
            <a:avLst/>
          </a:prstGeom>
          <a:solidFill>
            <a:srgbClr val="00420B"/>
          </a:solidFill>
          <a:ln w="12700">
            <a:solidFill>
              <a:schemeClr val="bg1"/>
            </a:solidFill>
          </a:ln>
        </p:spPr>
        <p:txBody>
          <a:bodyPr wrap="square" rtlCol="0">
            <a:spAutoFit/>
          </a:bodyPr>
          <a:lstStyle/>
          <a:p>
            <a:pPr algn="ctr">
              <a:spcAft>
                <a:spcPts val="600"/>
              </a:spcAft>
              <a:buClr>
                <a:schemeClr val="bg2"/>
              </a:buClr>
            </a:pPr>
            <a:r>
              <a:rPr lang="en-US" dirty="0" err="1">
                <a:solidFill>
                  <a:schemeClr val="bg1"/>
                </a:solidFill>
              </a:rPr>
              <a:t>VkDescriptorSet</a:t>
            </a:r>
            <a:endParaRPr lang="en-US" dirty="0">
              <a:solidFill>
                <a:schemeClr val="bg1"/>
              </a:solidFill>
            </a:endParaRPr>
          </a:p>
        </p:txBody>
      </p:sp>
      <p:sp>
        <p:nvSpPr>
          <p:cNvPr id="9" name="TextBox 8">
            <a:extLst>
              <a:ext uri="{FF2B5EF4-FFF2-40B4-BE49-F238E27FC236}">
                <a16:creationId xmlns:a16="http://schemas.microsoft.com/office/drawing/2014/main" id="{3DF4E789-E09C-4CDB-8D76-C967A0CD3648}"/>
              </a:ext>
            </a:extLst>
          </p:cNvPr>
          <p:cNvSpPr txBox="1"/>
          <p:nvPr/>
        </p:nvSpPr>
        <p:spPr>
          <a:xfrm>
            <a:off x="8559615" y="2753066"/>
            <a:ext cx="2748188" cy="369332"/>
          </a:xfrm>
          <a:prstGeom prst="rect">
            <a:avLst/>
          </a:prstGeom>
          <a:noFill/>
        </p:spPr>
        <p:txBody>
          <a:bodyPr wrap="none" rtlCol="0">
            <a:spAutoFit/>
          </a:bodyPr>
          <a:lstStyle/>
          <a:p>
            <a:pPr>
              <a:spcAft>
                <a:spcPts val="600"/>
              </a:spcAft>
              <a:buClr>
                <a:schemeClr val="bg2"/>
              </a:buClr>
            </a:pPr>
            <a:r>
              <a:rPr lang="en-US" dirty="0" err="1">
                <a:solidFill>
                  <a:schemeClr val="bg1"/>
                </a:solidFill>
              </a:rPr>
              <a:t>vkCmdBindDescriptorSets</a:t>
            </a:r>
            <a:r>
              <a:rPr lang="en-US" dirty="0">
                <a:solidFill>
                  <a:schemeClr val="bg1"/>
                </a:solidFill>
              </a:rPr>
              <a:t>()</a:t>
            </a:r>
          </a:p>
        </p:txBody>
      </p:sp>
      <p:sp>
        <p:nvSpPr>
          <p:cNvPr id="10" name="TextBox 9">
            <a:extLst>
              <a:ext uri="{FF2B5EF4-FFF2-40B4-BE49-F238E27FC236}">
                <a16:creationId xmlns:a16="http://schemas.microsoft.com/office/drawing/2014/main" id="{139B5228-23D1-4F4F-A216-0181F46B674F}"/>
              </a:ext>
            </a:extLst>
          </p:cNvPr>
          <p:cNvSpPr txBox="1"/>
          <p:nvPr/>
        </p:nvSpPr>
        <p:spPr>
          <a:xfrm>
            <a:off x="7659457" y="3207587"/>
            <a:ext cx="1301211" cy="369332"/>
          </a:xfrm>
          <a:prstGeom prst="rect">
            <a:avLst/>
          </a:prstGeom>
          <a:solidFill>
            <a:srgbClr val="00420B"/>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descriptor</a:t>
            </a:r>
          </a:p>
        </p:txBody>
      </p:sp>
      <p:sp>
        <p:nvSpPr>
          <p:cNvPr id="11" name="TextBox 10">
            <a:extLst>
              <a:ext uri="{FF2B5EF4-FFF2-40B4-BE49-F238E27FC236}">
                <a16:creationId xmlns:a16="http://schemas.microsoft.com/office/drawing/2014/main" id="{12415A8E-4433-42D8-A582-611A9F019FEC}"/>
              </a:ext>
            </a:extLst>
          </p:cNvPr>
          <p:cNvSpPr txBox="1"/>
          <p:nvPr/>
        </p:nvSpPr>
        <p:spPr>
          <a:xfrm>
            <a:off x="7489912" y="4120940"/>
            <a:ext cx="1640301" cy="369332"/>
          </a:xfrm>
          <a:prstGeom prst="rect">
            <a:avLst/>
          </a:prstGeom>
          <a:solidFill>
            <a:srgbClr val="00420B"/>
          </a:solidFill>
          <a:ln w="12700">
            <a:solidFill>
              <a:schemeClr val="bg1"/>
            </a:solidFill>
          </a:ln>
        </p:spPr>
        <p:txBody>
          <a:bodyPr wrap="square" rtlCol="0">
            <a:spAutoFit/>
          </a:bodyPr>
          <a:lstStyle/>
          <a:p>
            <a:pPr algn="ctr">
              <a:spcAft>
                <a:spcPts val="600"/>
              </a:spcAft>
              <a:buClr>
                <a:schemeClr val="bg2"/>
              </a:buClr>
            </a:pPr>
            <a:r>
              <a:rPr lang="en-US" dirty="0" err="1">
                <a:solidFill>
                  <a:schemeClr val="bg1"/>
                </a:solidFill>
              </a:rPr>
              <a:t>VkImageView</a:t>
            </a:r>
            <a:endParaRPr lang="en-US" dirty="0">
              <a:solidFill>
                <a:schemeClr val="bg1"/>
              </a:solidFill>
            </a:endParaRPr>
          </a:p>
        </p:txBody>
      </p:sp>
      <p:sp>
        <p:nvSpPr>
          <p:cNvPr id="12" name="TextBox 11">
            <a:extLst>
              <a:ext uri="{FF2B5EF4-FFF2-40B4-BE49-F238E27FC236}">
                <a16:creationId xmlns:a16="http://schemas.microsoft.com/office/drawing/2014/main" id="{853228D8-533F-4CB4-BCE4-4544BBD3744C}"/>
              </a:ext>
            </a:extLst>
          </p:cNvPr>
          <p:cNvSpPr txBox="1"/>
          <p:nvPr/>
        </p:nvSpPr>
        <p:spPr>
          <a:xfrm>
            <a:off x="7768042" y="5034293"/>
            <a:ext cx="1084041" cy="369332"/>
          </a:xfrm>
          <a:prstGeom prst="rect">
            <a:avLst/>
          </a:prstGeom>
          <a:solidFill>
            <a:srgbClr val="00420B"/>
          </a:solidFill>
          <a:ln w="12700">
            <a:solidFill>
              <a:schemeClr val="bg1"/>
            </a:solidFill>
          </a:ln>
        </p:spPr>
        <p:txBody>
          <a:bodyPr wrap="square" rtlCol="0">
            <a:spAutoFit/>
          </a:bodyPr>
          <a:lstStyle/>
          <a:p>
            <a:pPr algn="ctr">
              <a:spcAft>
                <a:spcPts val="600"/>
              </a:spcAft>
              <a:buClr>
                <a:schemeClr val="bg2"/>
              </a:buClr>
            </a:pPr>
            <a:r>
              <a:rPr lang="en-US" dirty="0" err="1">
                <a:solidFill>
                  <a:schemeClr val="bg1"/>
                </a:solidFill>
              </a:rPr>
              <a:t>VkImage</a:t>
            </a:r>
            <a:endParaRPr lang="en-US" dirty="0">
              <a:solidFill>
                <a:schemeClr val="bg1"/>
              </a:solidFill>
            </a:endParaRPr>
          </a:p>
        </p:txBody>
      </p:sp>
      <p:sp>
        <p:nvSpPr>
          <p:cNvPr id="13" name="TextBox 12">
            <a:extLst>
              <a:ext uri="{FF2B5EF4-FFF2-40B4-BE49-F238E27FC236}">
                <a16:creationId xmlns:a16="http://schemas.microsoft.com/office/drawing/2014/main" id="{2A6F09C4-0D20-4099-A219-3CECB79DA7A5}"/>
              </a:ext>
            </a:extLst>
          </p:cNvPr>
          <p:cNvSpPr txBox="1"/>
          <p:nvPr/>
        </p:nvSpPr>
        <p:spPr>
          <a:xfrm>
            <a:off x="7352055" y="5947644"/>
            <a:ext cx="1916014" cy="369332"/>
          </a:xfrm>
          <a:prstGeom prst="rect">
            <a:avLst/>
          </a:prstGeom>
          <a:solidFill>
            <a:srgbClr val="00420B"/>
          </a:solidFill>
          <a:ln w="12700">
            <a:solidFill>
              <a:schemeClr val="bg1"/>
            </a:solidFill>
          </a:ln>
        </p:spPr>
        <p:txBody>
          <a:bodyPr wrap="square" rtlCol="0">
            <a:spAutoFit/>
          </a:bodyPr>
          <a:lstStyle/>
          <a:p>
            <a:pPr algn="ctr">
              <a:spcAft>
                <a:spcPts val="600"/>
              </a:spcAft>
              <a:buClr>
                <a:schemeClr val="bg2"/>
              </a:buClr>
            </a:pPr>
            <a:r>
              <a:rPr lang="en-US" dirty="0" err="1">
                <a:solidFill>
                  <a:schemeClr val="bg1"/>
                </a:solidFill>
              </a:rPr>
              <a:t>VkDeviceMemory</a:t>
            </a:r>
            <a:endParaRPr lang="en-US" dirty="0">
              <a:solidFill>
                <a:schemeClr val="bg1"/>
              </a:solidFill>
            </a:endParaRPr>
          </a:p>
        </p:txBody>
      </p:sp>
      <p:cxnSp>
        <p:nvCxnSpPr>
          <p:cNvPr id="15" name="Straight Arrow Connector 14">
            <a:extLst>
              <a:ext uri="{FF2B5EF4-FFF2-40B4-BE49-F238E27FC236}">
                <a16:creationId xmlns:a16="http://schemas.microsoft.com/office/drawing/2014/main" id="{FF78653D-C308-4B2E-9EA4-6A3A6123B658}"/>
              </a:ext>
            </a:extLst>
          </p:cNvPr>
          <p:cNvCxnSpPr/>
          <p:nvPr/>
        </p:nvCxnSpPr>
        <p:spPr>
          <a:xfrm flipV="1">
            <a:off x="8315020" y="5490968"/>
            <a:ext cx="0" cy="359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931971-95B4-43B8-ACD4-58B83499CB9E}"/>
              </a:ext>
            </a:extLst>
          </p:cNvPr>
          <p:cNvCxnSpPr/>
          <p:nvPr/>
        </p:nvCxnSpPr>
        <p:spPr>
          <a:xfrm flipV="1">
            <a:off x="8310062" y="4580378"/>
            <a:ext cx="0" cy="359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C8D332-2E89-4E3B-940F-AEF1354CBF0D}"/>
              </a:ext>
            </a:extLst>
          </p:cNvPr>
          <p:cNvCxnSpPr/>
          <p:nvPr/>
        </p:nvCxnSpPr>
        <p:spPr>
          <a:xfrm flipV="1">
            <a:off x="8310062" y="3668453"/>
            <a:ext cx="0" cy="359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5163BD2-4A91-42BD-BF41-EF197E83C868}"/>
              </a:ext>
            </a:extLst>
          </p:cNvPr>
          <p:cNvCxnSpPr/>
          <p:nvPr/>
        </p:nvCxnSpPr>
        <p:spPr>
          <a:xfrm flipV="1">
            <a:off x="8310062" y="2749925"/>
            <a:ext cx="0" cy="359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95B17B-970C-4874-BA07-8519597474B4}"/>
              </a:ext>
            </a:extLst>
          </p:cNvPr>
          <p:cNvCxnSpPr/>
          <p:nvPr/>
        </p:nvCxnSpPr>
        <p:spPr>
          <a:xfrm flipV="1">
            <a:off x="8310062" y="1840800"/>
            <a:ext cx="0" cy="3592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8BBE5B-90D6-481B-95F9-305398017B21}"/>
              </a:ext>
            </a:extLst>
          </p:cNvPr>
          <p:cNvSpPr txBox="1"/>
          <p:nvPr/>
        </p:nvSpPr>
        <p:spPr>
          <a:xfrm>
            <a:off x="8559614" y="3644984"/>
            <a:ext cx="2586477" cy="369332"/>
          </a:xfrm>
          <a:prstGeom prst="rect">
            <a:avLst/>
          </a:prstGeom>
          <a:noFill/>
        </p:spPr>
        <p:txBody>
          <a:bodyPr wrap="none" rtlCol="0">
            <a:spAutoFit/>
          </a:bodyPr>
          <a:lstStyle/>
          <a:p>
            <a:pPr>
              <a:spcAft>
                <a:spcPts val="600"/>
              </a:spcAft>
              <a:buClr>
                <a:schemeClr val="bg2"/>
              </a:buClr>
            </a:pPr>
            <a:r>
              <a:rPr lang="en-US" dirty="0" err="1">
                <a:solidFill>
                  <a:schemeClr val="bg1"/>
                </a:solidFill>
              </a:rPr>
              <a:t>vkUpdateDescriptorSets</a:t>
            </a:r>
            <a:r>
              <a:rPr lang="en-US" dirty="0">
                <a:solidFill>
                  <a:schemeClr val="bg1"/>
                </a:solidFill>
              </a:rPr>
              <a:t>()</a:t>
            </a:r>
          </a:p>
        </p:txBody>
      </p:sp>
      <p:sp>
        <p:nvSpPr>
          <p:cNvPr id="21" name="TextBox 20">
            <a:extLst>
              <a:ext uri="{FF2B5EF4-FFF2-40B4-BE49-F238E27FC236}">
                <a16:creationId xmlns:a16="http://schemas.microsoft.com/office/drawing/2014/main" id="{B7AF0B1E-514C-4F7E-B347-DFD827BAD1CE}"/>
              </a:ext>
            </a:extLst>
          </p:cNvPr>
          <p:cNvSpPr txBox="1"/>
          <p:nvPr/>
        </p:nvSpPr>
        <p:spPr>
          <a:xfrm>
            <a:off x="8559615" y="4585721"/>
            <a:ext cx="2187330" cy="369332"/>
          </a:xfrm>
          <a:prstGeom prst="rect">
            <a:avLst/>
          </a:prstGeom>
          <a:noFill/>
        </p:spPr>
        <p:txBody>
          <a:bodyPr wrap="none" rtlCol="0">
            <a:spAutoFit/>
          </a:bodyPr>
          <a:lstStyle/>
          <a:p>
            <a:pPr>
              <a:spcAft>
                <a:spcPts val="600"/>
              </a:spcAft>
              <a:buClr>
                <a:schemeClr val="bg2"/>
              </a:buClr>
            </a:pPr>
            <a:r>
              <a:rPr lang="en-US" dirty="0" err="1">
                <a:solidFill>
                  <a:schemeClr val="bg1"/>
                </a:solidFill>
              </a:rPr>
              <a:t>vkCreateImageView</a:t>
            </a:r>
            <a:r>
              <a:rPr lang="en-US" dirty="0">
                <a:solidFill>
                  <a:schemeClr val="bg1"/>
                </a:solidFill>
              </a:rPr>
              <a:t>()</a:t>
            </a:r>
          </a:p>
        </p:txBody>
      </p:sp>
      <p:sp>
        <p:nvSpPr>
          <p:cNvPr id="22" name="TextBox 21">
            <a:extLst>
              <a:ext uri="{FF2B5EF4-FFF2-40B4-BE49-F238E27FC236}">
                <a16:creationId xmlns:a16="http://schemas.microsoft.com/office/drawing/2014/main" id="{871DB2FE-3349-4790-827A-95656461178F}"/>
              </a:ext>
            </a:extLst>
          </p:cNvPr>
          <p:cNvSpPr txBox="1"/>
          <p:nvPr/>
        </p:nvSpPr>
        <p:spPr>
          <a:xfrm>
            <a:off x="8559615" y="5476621"/>
            <a:ext cx="2335126" cy="369332"/>
          </a:xfrm>
          <a:prstGeom prst="rect">
            <a:avLst/>
          </a:prstGeom>
          <a:noFill/>
        </p:spPr>
        <p:txBody>
          <a:bodyPr wrap="none" rtlCol="0">
            <a:spAutoFit/>
          </a:bodyPr>
          <a:lstStyle/>
          <a:p>
            <a:pPr>
              <a:spcAft>
                <a:spcPts val="600"/>
              </a:spcAft>
              <a:buClr>
                <a:schemeClr val="bg2"/>
              </a:buClr>
            </a:pPr>
            <a:r>
              <a:rPr lang="en-US" dirty="0" err="1">
                <a:solidFill>
                  <a:schemeClr val="bg1"/>
                </a:solidFill>
              </a:rPr>
              <a:t>vkBindImageMemory</a:t>
            </a:r>
            <a:r>
              <a:rPr lang="en-US" dirty="0">
                <a:solidFill>
                  <a:schemeClr val="bg1"/>
                </a:solidFill>
              </a:rPr>
              <a:t>()</a:t>
            </a:r>
          </a:p>
        </p:txBody>
      </p:sp>
    </p:spTree>
    <p:extLst>
      <p:ext uri="{BB962C8B-B14F-4D97-AF65-F5344CB8AC3E}">
        <p14:creationId xmlns:p14="http://schemas.microsoft.com/office/powerpoint/2010/main" val="39119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agenda</a:t>
            </a:r>
          </a:p>
        </p:txBody>
      </p:sp>
      <p:graphicFrame>
        <p:nvGraphicFramePr>
          <p:cNvPr id="7" name="Table 6"/>
          <p:cNvGraphicFramePr>
            <a:graphicFrameLocks noGrp="1"/>
          </p:cNvGraphicFramePr>
          <p:nvPr>
            <p:extLst>
              <p:ext uri="{D42A27DB-BD31-4B8C-83A1-F6EECF244321}">
                <p14:modId xmlns:p14="http://schemas.microsoft.com/office/powerpoint/2010/main" val="1334683242"/>
              </p:ext>
            </p:extLst>
          </p:nvPr>
        </p:nvGraphicFramePr>
        <p:xfrm>
          <a:off x="1005840" y="1645920"/>
          <a:ext cx="9784080" cy="4288536"/>
        </p:xfrm>
        <a:graphic>
          <a:graphicData uri="http://schemas.openxmlformats.org/drawingml/2006/table">
            <a:tbl>
              <a:tblPr firstRow="1" bandRow="1">
                <a:tableStyleId>{21E4AEA4-8DFA-4A89-87EB-49C32662AFE0}</a:tableStyleId>
              </a:tblPr>
              <a:tblGrid>
                <a:gridCol w="9784080">
                  <a:extLst>
                    <a:ext uri="{9D8B030D-6E8A-4147-A177-3AD203B41FA5}">
                      <a16:colId xmlns:a16="http://schemas.microsoft.com/office/drawing/2014/main" val="20000"/>
                    </a:ext>
                  </a:extLst>
                </a:gridCol>
              </a:tblGrid>
              <a:tr h="5429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Introduction</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50000"/>
                      </a:schemeClr>
                    </a:solidFill>
                  </a:tcPr>
                </a:tc>
                <a:extLst>
                  <a:ext uri="{0D108BD9-81ED-4DB2-BD59-A6C34878D82A}">
                    <a16:rowId xmlns:a16="http://schemas.microsoft.com/office/drawing/2014/main" val="10000"/>
                  </a:ext>
                </a:extLst>
              </a:tr>
              <a:tr h="32027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cs typeface="Arial" charset="0"/>
                        </a:rPr>
                        <a:t>Porting</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Memory management</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API of your renderer</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Pipelines, descriptors, command buffers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Objects lifetime</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Multithreading on CPU</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Using multiple GPU queues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Barriers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Frame graph</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bg1"/>
                          </a:solidFill>
                          <a:cs typeface="Arial" charset="0"/>
                        </a:rPr>
                        <a:t>Additional considerations</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B11116">
                        <a:alpha val="49804"/>
                      </a:srgbClr>
                    </a:solidFill>
                  </a:tcPr>
                </a:tc>
                <a:extLst>
                  <a:ext uri="{0D108BD9-81ED-4DB2-BD59-A6C34878D82A}">
                    <a16:rowId xmlns:a16="http://schemas.microsoft.com/office/drawing/2014/main" val="10001"/>
                  </a:ext>
                </a:extLst>
              </a:tr>
              <a:tr h="5429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Conclusion</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235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EA16A-5925-443C-A6F2-FBFE0717106A}"/>
              </a:ext>
            </a:extLst>
          </p:cNvPr>
          <p:cNvSpPr>
            <a:spLocks noGrp="1"/>
          </p:cNvSpPr>
          <p:nvPr>
            <p:ph idx="1"/>
          </p:nvPr>
        </p:nvSpPr>
        <p:spPr/>
        <p:txBody>
          <a:bodyPr/>
          <a:lstStyle/>
          <a:p>
            <a:pPr marL="0" indent="0">
              <a:buNone/>
            </a:pPr>
            <a:r>
              <a:rPr lang="en-US" dirty="0"/>
              <a:t>Command Buffer / Command List keeps sequence of graphics commands.</a:t>
            </a:r>
          </a:p>
          <a:p>
            <a:r>
              <a:rPr lang="en-US" dirty="0"/>
              <a:t>fill it – post commands to it</a:t>
            </a:r>
          </a:p>
          <a:p>
            <a:r>
              <a:rPr lang="en-US" dirty="0"/>
              <a:t>submit it for execution on the GPU</a:t>
            </a:r>
          </a:p>
          <a:p>
            <a:pPr marL="161925" indent="0">
              <a:buNone/>
            </a:pPr>
            <a:endParaRPr lang="en-US" dirty="0"/>
          </a:p>
          <a:p>
            <a:pPr marL="0" indent="0">
              <a:buNone/>
            </a:pPr>
            <a:r>
              <a:rPr lang="en-US" dirty="0"/>
              <a:t>Possible solutions:</a:t>
            </a:r>
          </a:p>
          <a:p>
            <a:r>
              <a:rPr lang="en-US" dirty="0"/>
              <a:t>Bad: Use single command buffer. Submit it and then immediately wait for it to finish.</a:t>
            </a:r>
          </a:p>
          <a:p>
            <a:pPr marL="367665" lvl="1" indent="0">
              <a:buNone/>
            </a:pPr>
            <a:r>
              <a:rPr lang="en-US" dirty="0"/>
              <a:t>CPU and GPU get serialized </a:t>
            </a:r>
            <a:r>
              <a:rPr lang="en-US" dirty="0">
                <a:sym typeface="Wingdings" panose="05000000000000000000" pitchFamily="2" charset="2"/>
              </a:rPr>
              <a:t></a:t>
            </a:r>
            <a:endParaRPr lang="en-US" dirty="0"/>
          </a:p>
        </p:txBody>
      </p:sp>
      <p:sp>
        <p:nvSpPr>
          <p:cNvPr id="3" name="Text Placeholder 2">
            <a:extLst>
              <a:ext uri="{FF2B5EF4-FFF2-40B4-BE49-F238E27FC236}">
                <a16:creationId xmlns:a16="http://schemas.microsoft.com/office/drawing/2014/main" id="{425946DA-C3AB-4AF9-946B-0CE9A8A30117}"/>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0E31552-357C-43F9-9D4C-16F9092C79B8}"/>
              </a:ext>
            </a:extLst>
          </p:cNvPr>
          <p:cNvSpPr>
            <a:spLocks noGrp="1"/>
          </p:cNvSpPr>
          <p:nvPr>
            <p:ph type="title"/>
          </p:nvPr>
        </p:nvSpPr>
        <p:spPr/>
        <p:txBody>
          <a:bodyPr/>
          <a:lstStyle/>
          <a:p>
            <a:r>
              <a:rPr lang="en-US" dirty="0"/>
              <a:t>Command buffers</a:t>
            </a:r>
          </a:p>
        </p:txBody>
      </p:sp>
      <p:sp>
        <p:nvSpPr>
          <p:cNvPr id="5" name="Rectangle 4">
            <a:extLst>
              <a:ext uri="{FF2B5EF4-FFF2-40B4-BE49-F238E27FC236}">
                <a16:creationId xmlns:a16="http://schemas.microsoft.com/office/drawing/2014/main" id="{B197D6CA-19E2-4471-851E-559B6F4FACB1}"/>
              </a:ext>
            </a:extLst>
          </p:cNvPr>
          <p:cNvSpPr/>
          <p:nvPr/>
        </p:nvSpPr>
        <p:spPr>
          <a:xfrm>
            <a:off x="3426807" y="5296615"/>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85A588FE-EB82-4758-B75B-777EA83302ED}"/>
              </a:ext>
            </a:extLst>
          </p:cNvPr>
          <p:cNvSpPr/>
          <p:nvPr/>
        </p:nvSpPr>
        <p:spPr>
          <a:xfrm>
            <a:off x="4275514" y="4468115"/>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8" name="Straight Arrow Connector 7">
            <a:extLst>
              <a:ext uri="{FF2B5EF4-FFF2-40B4-BE49-F238E27FC236}">
                <a16:creationId xmlns:a16="http://schemas.microsoft.com/office/drawing/2014/main" id="{B72A457E-90FC-4874-9729-612753EDCA96}"/>
              </a:ext>
            </a:extLst>
          </p:cNvPr>
          <p:cNvCxnSpPr/>
          <p:nvPr/>
        </p:nvCxnSpPr>
        <p:spPr>
          <a:xfrm flipV="1">
            <a:off x="4275514" y="4846806"/>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5D8106-3234-4C72-959D-3BB02D74552B}"/>
              </a:ext>
            </a:extLst>
          </p:cNvPr>
          <p:cNvCxnSpPr>
            <a:cxnSpLocks/>
          </p:cNvCxnSpPr>
          <p:nvPr/>
        </p:nvCxnSpPr>
        <p:spPr>
          <a:xfrm flipV="1">
            <a:off x="7673174" y="5873541"/>
            <a:ext cx="727017"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A0310C-2C9A-4FA5-A9EC-AC946682DEFB}"/>
              </a:ext>
            </a:extLst>
          </p:cNvPr>
          <p:cNvSpPr txBox="1"/>
          <p:nvPr/>
        </p:nvSpPr>
        <p:spPr>
          <a:xfrm>
            <a:off x="8481593" y="5682338"/>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Time</a:t>
            </a:r>
          </a:p>
        </p:txBody>
      </p:sp>
      <p:sp>
        <p:nvSpPr>
          <p:cNvPr id="12" name="Rectangle 11">
            <a:extLst>
              <a:ext uri="{FF2B5EF4-FFF2-40B4-BE49-F238E27FC236}">
                <a16:creationId xmlns:a16="http://schemas.microsoft.com/office/drawing/2014/main" id="{FF44E40B-CFC2-486A-94D1-008F47FFBCA6}"/>
              </a:ext>
            </a:extLst>
          </p:cNvPr>
          <p:cNvSpPr/>
          <p:nvPr/>
        </p:nvSpPr>
        <p:spPr>
          <a:xfrm>
            <a:off x="5577841" y="5294332"/>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2449F287-A500-4F0A-8380-543B291FF33B}"/>
              </a:ext>
            </a:extLst>
          </p:cNvPr>
          <p:cNvSpPr/>
          <p:nvPr/>
        </p:nvSpPr>
        <p:spPr>
          <a:xfrm>
            <a:off x="6426548" y="4468115"/>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14" name="Straight Arrow Connector 13">
            <a:extLst>
              <a:ext uri="{FF2B5EF4-FFF2-40B4-BE49-F238E27FC236}">
                <a16:creationId xmlns:a16="http://schemas.microsoft.com/office/drawing/2014/main" id="{76AE785A-FE67-424A-A2EB-0165DB78C44F}"/>
              </a:ext>
            </a:extLst>
          </p:cNvPr>
          <p:cNvCxnSpPr/>
          <p:nvPr/>
        </p:nvCxnSpPr>
        <p:spPr>
          <a:xfrm flipV="1">
            <a:off x="6426548" y="4844523"/>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EB3E78-9CD7-4646-AFB2-E7AA276874E0}"/>
              </a:ext>
            </a:extLst>
          </p:cNvPr>
          <p:cNvCxnSpPr>
            <a:cxnSpLocks/>
          </p:cNvCxnSpPr>
          <p:nvPr/>
        </p:nvCxnSpPr>
        <p:spPr>
          <a:xfrm flipH="1">
            <a:off x="5577841" y="4846806"/>
            <a:ext cx="1" cy="4475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3E89E52-E5D3-425D-A661-FB2E3BE3AD52}"/>
              </a:ext>
            </a:extLst>
          </p:cNvPr>
          <p:cNvCxnSpPr>
            <a:cxnSpLocks/>
          </p:cNvCxnSpPr>
          <p:nvPr/>
        </p:nvCxnSpPr>
        <p:spPr>
          <a:xfrm flipH="1">
            <a:off x="7732685" y="4844523"/>
            <a:ext cx="1" cy="4475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3B6158-C7A7-4D16-A630-065351F5056E}"/>
              </a:ext>
            </a:extLst>
          </p:cNvPr>
          <p:cNvSpPr txBox="1"/>
          <p:nvPr/>
        </p:nvSpPr>
        <p:spPr>
          <a:xfrm>
            <a:off x="2363817" y="5296615"/>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CPU</a:t>
            </a:r>
          </a:p>
        </p:txBody>
      </p:sp>
      <p:sp>
        <p:nvSpPr>
          <p:cNvPr id="20" name="TextBox 19">
            <a:extLst>
              <a:ext uri="{FF2B5EF4-FFF2-40B4-BE49-F238E27FC236}">
                <a16:creationId xmlns:a16="http://schemas.microsoft.com/office/drawing/2014/main" id="{0BD0E20D-4EBA-4ECB-80F2-D87285AEF86A}"/>
              </a:ext>
            </a:extLst>
          </p:cNvPr>
          <p:cNvSpPr txBox="1"/>
          <p:nvPr/>
        </p:nvSpPr>
        <p:spPr>
          <a:xfrm>
            <a:off x="2363817" y="4517713"/>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GPU</a:t>
            </a:r>
          </a:p>
        </p:txBody>
      </p:sp>
    </p:spTree>
    <p:extLst>
      <p:ext uri="{BB962C8B-B14F-4D97-AF65-F5344CB8AC3E}">
        <p14:creationId xmlns:p14="http://schemas.microsoft.com/office/powerpoint/2010/main" val="254260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EA16A-5925-443C-A6F2-FBFE0717106A}"/>
              </a:ext>
            </a:extLst>
          </p:cNvPr>
          <p:cNvSpPr>
            <a:spLocks noGrp="1"/>
          </p:cNvSpPr>
          <p:nvPr>
            <p:ph idx="1"/>
          </p:nvPr>
        </p:nvSpPr>
        <p:spPr/>
        <p:txBody>
          <a:bodyPr/>
          <a:lstStyle/>
          <a:p>
            <a:pPr marL="619125" indent="-457200"/>
            <a:r>
              <a:rPr lang="en-US" dirty="0"/>
              <a:t>Good: Double/triple-buffer your command buffers.</a:t>
            </a:r>
          </a:p>
          <a:p>
            <a:pPr marL="367665" lvl="1" indent="0">
              <a:buNone/>
            </a:pPr>
            <a:r>
              <a:rPr lang="en-US" dirty="0"/>
              <a:t>Fill next one on CPU while previous is still being executed on GPU </a:t>
            </a:r>
            <a:r>
              <a:rPr lang="en-US" dirty="0">
                <a:sym typeface="Wingdings" panose="05000000000000000000" pitchFamily="2" charset="2"/>
              </a:rPr>
              <a:t> pipelining</a:t>
            </a:r>
            <a:endParaRPr lang="en-US" dirty="0"/>
          </a:p>
        </p:txBody>
      </p:sp>
      <p:sp>
        <p:nvSpPr>
          <p:cNvPr id="3" name="Text Placeholder 2">
            <a:extLst>
              <a:ext uri="{FF2B5EF4-FFF2-40B4-BE49-F238E27FC236}">
                <a16:creationId xmlns:a16="http://schemas.microsoft.com/office/drawing/2014/main" id="{425946DA-C3AB-4AF9-946B-0CE9A8A30117}"/>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0E31552-357C-43F9-9D4C-16F9092C79B8}"/>
              </a:ext>
            </a:extLst>
          </p:cNvPr>
          <p:cNvSpPr>
            <a:spLocks noGrp="1"/>
          </p:cNvSpPr>
          <p:nvPr>
            <p:ph type="title"/>
          </p:nvPr>
        </p:nvSpPr>
        <p:spPr/>
        <p:txBody>
          <a:bodyPr/>
          <a:lstStyle/>
          <a:p>
            <a:r>
              <a:rPr lang="en-US" dirty="0"/>
              <a:t>Command buffers</a:t>
            </a:r>
          </a:p>
        </p:txBody>
      </p:sp>
      <p:sp>
        <p:nvSpPr>
          <p:cNvPr id="5" name="Rectangle 4">
            <a:extLst>
              <a:ext uri="{FF2B5EF4-FFF2-40B4-BE49-F238E27FC236}">
                <a16:creationId xmlns:a16="http://schemas.microsoft.com/office/drawing/2014/main" id="{B197D6CA-19E2-4471-851E-559B6F4FACB1}"/>
              </a:ext>
            </a:extLst>
          </p:cNvPr>
          <p:cNvSpPr/>
          <p:nvPr/>
        </p:nvSpPr>
        <p:spPr>
          <a:xfrm>
            <a:off x="3175346" y="4316166"/>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85A588FE-EB82-4758-B75B-777EA83302ED}"/>
              </a:ext>
            </a:extLst>
          </p:cNvPr>
          <p:cNvSpPr/>
          <p:nvPr/>
        </p:nvSpPr>
        <p:spPr>
          <a:xfrm>
            <a:off x="4024053" y="3487666"/>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8" name="Straight Arrow Connector 7">
            <a:extLst>
              <a:ext uri="{FF2B5EF4-FFF2-40B4-BE49-F238E27FC236}">
                <a16:creationId xmlns:a16="http://schemas.microsoft.com/office/drawing/2014/main" id="{B72A457E-90FC-4874-9729-612753EDCA96}"/>
              </a:ext>
            </a:extLst>
          </p:cNvPr>
          <p:cNvCxnSpPr/>
          <p:nvPr/>
        </p:nvCxnSpPr>
        <p:spPr>
          <a:xfrm flipV="1">
            <a:off x="4024053" y="3866357"/>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F44E40B-CFC2-486A-94D1-008F47FFBCA6}"/>
              </a:ext>
            </a:extLst>
          </p:cNvPr>
          <p:cNvSpPr/>
          <p:nvPr/>
        </p:nvSpPr>
        <p:spPr>
          <a:xfrm>
            <a:off x="4569114" y="4306807"/>
            <a:ext cx="84870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2449F287-A500-4F0A-8380-543B291FF33B}"/>
              </a:ext>
            </a:extLst>
          </p:cNvPr>
          <p:cNvSpPr/>
          <p:nvPr/>
        </p:nvSpPr>
        <p:spPr>
          <a:xfrm>
            <a:off x="5417821" y="3487666"/>
            <a:ext cx="130232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14" name="Straight Arrow Connector 13">
            <a:extLst>
              <a:ext uri="{FF2B5EF4-FFF2-40B4-BE49-F238E27FC236}">
                <a16:creationId xmlns:a16="http://schemas.microsoft.com/office/drawing/2014/main" id="{76AE785A-FE67-424A-A2EB-0165DB78C44F}"/>
              </a:ext>
            </a:extLst>
          </p:cNvPr>
          <p:cNvCxnSpPr/>
          <p:nvPr/>
        </p:nvCxnSpPr>
        <p:spPr>
          <a:xfrm flipV="1">
            <a:off x="5417821" y="3856998"/>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3B6158-C7A7-4D16-A630-065351F5056E}"/>
              </a:ext>
            </a:extLst>
          </p:cNvPr>
          <p:cNvSpPr txBox="1"/>
          <p:nvPr/>
        </p:nvSpPr>
        <p:spPr>
          <a:xfrm>
            <a:off x="2112356" y="4316166"/>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CPU</a:t>
            </a:r>
          </a:p>
        </p:txBody>
      </p:sp>
      <p:sp>
        <p:nvSpPr>
          <p:cNvPr id="20" name="TextBox 19">
            <a:extLst>
              <a:ext uri="{FF2B5EF4-FFF2-40B4-BE49-F238E27FC236}">
                <a16:creationId xmlns:a16="http://schemas.microsoft.com/office/drawing/2014/main" id="{0BD0E20D-4EBA-4ECB-80F2-D87285AEF86A}"/>
              </a:ext>
            </a:extLst>
          </p:cNvPr>
          <p:cNvSpPr txBox="1"/>
          <p:nvPr/>
        </p:nvSpPr>
        <p:spPr>
          <a:xfrm>
            <a:off x="2112356" y="3537264"/>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GPU</a:t>
            </a:r>
          </a:p>
        </p:txBody>
      </p:sp>
      <p:sp>
        <p:nvSpPr>
          <p:cNvPr id="23" name="Rectangle 22">
            <a:extLst>
              <a:ext uri="{FF2B5EF4-FFF2-40B4-BE49-F238E27FC236}">
                <a16:creationId xmlns:a16="http://schemas.microsoft.com/office/drawing/2014/main" id="{2B2403DE-1FF1-400B-B3FC-B35B11641972}"/>
              </a:ext>
            </a:extLst>
          </p:cNvPr>
          <p:cNvSpPr/>
          <p:nvPr/>
        </p:nvSpPr>
        <p:spPr>
          <a:xfrm>
            <a:off x="5962881" y="4321292"/>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E09086C0-90F2-459E-8DAD-D142E58299EB}"/>
              </a:ext>
            </a:extLst>
          </p:cNvPr>
          <p:cNvSpPr/>
          <p:nvPr/>
        </p:nvSpPr>
        <p:spPr>
          <a:xfrm>
            <a:off x="6811588" y="3492792"/>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25" name="Straight Arrow Connector 24">
            <a:extLst>
              <a:ext uri="{FF2B5EF4-FFF2-40B4-BE49-F238E27FC236}">
                <a16:creationId xmlns:a16="http://schemas.microsoft.com/office/drawing/2014/main" id="{F4C3FF81-B798-4549-85D9-B5FB47CA1A83}"/>
              </a:ext>
            </a:extLst>
          </p:cNvPr>
          <p:cNvCxnSpPr/>
          <p:nvPr/>
        </p:nvCxnSpPr>
        <p:spPr>
          <a:xfrm flipV="1">
            <a:off x="6811588" y="3871483"/>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B02832-7406-43FB-8939-BCC2991A0DBD}"/>
              </a:ext>
            </a:extLst>
          </p:cNvPr>
          <p:cNvSpPr/>
          <p:nvPr/>
        </p:nvSpPr>
        <p:spPr>
          <a:xfrm>
            <a:off x="7356647" y="4311933"/>
            <a:ext cx="84870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27" name="Rectangle 26">
            <a:extLst>
              <a:ext uri="{FF2B5EF4-FFF2-40B4-BE49-F238E27FC236}">
                <a16:creationId xmlns:a16="http://schemas.microsoft.com/office/drawing/2014/main" id="{2942CAD4-B9BD-42F5-828A-69B7F7BDFE98}"/>
              </a:ext>
            </a:extLst>
          </p:cNvPr>
          <p:cNvSpPr/>
          <p:nvPr/>
        </p:nvSpPr>
        <p:spPr>
          <a:xfrm>
            <a:off x="8205354" y="3492792"/>
            <a:ext cx="130232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28" name="Straight Arrow Connector 27">
            <a:extLst>
              <a:ext uri="{FF2B5EF4-FFF2-40B4-BE49-F238E27FC236}">
                <a16:creationId xmlns:a16="http://schemas.microsoft.com/office/drawing/2014/main" id="{5BD0D563-8C03-40F6-B562-F2067E8B26F7}"/>
              </a:ext>
            </a:extLst>
          </p:cNvPr>
          <p:cNvCxnSpPr/>
          <p:nvPr/>
        </p:nvCxnSpPr>
        <p:spPr>
          <a:xfrm flipV="1">
            <a:off x="8205354" y="3862124"/>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0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EA16A-5925-443C-A6F2-FBFE0717106A}"/>
              </a:ext>
            </a:extLst>
          </p:cNvPr>
          <p:cNvSpPr>
            <a:spLocks noGrp="1"/>
          </p:cNvSpPr>
          <p:nvPr>
            <p:ph idx="1"/>
          </p:nvPr>
        </p:nvSpPr>
        <p:spPr>
          <a:xfrm>
            <a:off x="365760" y="1381123"/>
            <a:ext cx="11450094" cy="4937760"/>
          </a:xfrm>
        </p:spPr>
        <p:txBody>
          <a:bodyPr/>
          <a:lstStyle/>
          <a:p>
            <a:pPr marL="619125" indent="-457200"/>
            <a:r>
              <a:rPr lang="en-US" dirty="0"/>
              <a:t>Better: Split frame into multiple command buffers.</a:t>
            </a:r>
          </a:p>
          <a:p>
            <a:pPr lvl="1"/>
            <a:r>
              <a:rPr lang="en-US" dirty="0"/>
              <a:t>more regular feeding of GPU</a:t>
            </a:r>
          </a:p>
          <a:p>
            <a:pPr lvl="1"/>
            <a:r>
              <a:rPr lang="en-US" dirty="0"/>
              <a:t>commands submitted earlier </a:t>
            </a:r>
            <a:r>
              <a:rPr lang="en-US" dirty="0">
                <a:sym typeface="Wingdings" panose="05000000000000000000" pitchFamily="2" charset="2"/>
              </a:rPr>
              <a:t> lower latency</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sp>
        <p:nvSpPr>
          <p:cNvPr id="3" name="Text Placeholder 2">
            <a:extLst>
              <a:ext uri="{FF2B5EF4-FFF2-40B4-BE49-F238E27FC236}">
                <a16:creationId xmlns:a16="http://schemas.microsoft.com/office/drawing/2014/main" id="{425946DA-C3AB-4AF9-946B-0CE9A8A30117}"/>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0E31552-357C-43F9-9D4C-16F9092C79B8}"/>
              </a:ext>
            </a:extLst>
          </p:cNvPr>
          <p:cNvSpPr>
            <a:spLocks noGrp="1"/>
          </p:cNvSpPr>
          <p:nvPr>
            <p:ph type="title"/>
          </p:nvPr>
        </p:nvSpPr>
        <p:spPr/>
        <p:txBody>
          <a:bodyPr/>
          <a:lstStyle/>
          <a:p>
            <a:r>
              <a:rPr lang="en-US" dirty="0"/>
              <a:t>Command buffers</a:t>
            </a:r>
          </a:p>
        </p:txBody>
      </p:sp>
      <p:sp>
        <p:nvSpPr>
          <p:cNvPr id="5" name="Rectangle 4">
            <a:extLst>
              <a:ext uri="{FF2B5EF4-FFF2-40B4-BE49-F238E27FC236}">
                <a16:creationId xmlns:a16="http://schemas.microsoft.com/office/drawing/2014/main" id="{B197D6CA-19E2-4471-851E-559B6F4FACB1}"/>
              </a:ext>
            </a:extLst>
          </p:cNvPr>
          <p:cNvSpPr/>
          <p:nvPr/>
        </p:nvSpPr>
        <p:spPr>
          <a:xfrm>
            <a:off x="4272626" y="4428776"/>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85A588FE-EB82-4758-B75B-777EA83302ED}"/>
              </a:ext>
            </a:extLst>
          </p:cNvPr>
          <p:cNvSpPr/>
          <p:nvPr/>
        </p:nvSpPr>
        <p:spPr>
          <a:xfrm>
            <a:off x="5121333" y="3600276"/>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8" name="Straight Arrow Connector 7">
            <a:extLst>
              <a:ext uri="{FF2B5EF4-FFF2-40B4-BE49-F238E27FC236}">
                <a16:creationId xmlns:a16="http://schemas.microsoft.com/office/drawing/2014/main" id="{B72A457E-90FC-4874-9729-612753EDCA96}"/>
              </a:ext>
            </a:extLst>
          </p:cNvPr>
          <p:cNvCxnSpPr/>
          <p:nvPr/>
        </p:nvCxnSpPr>
        <p:spPr>
          <a:xfrm flipV="1">
            <a:off x="5121333" y="3978967"/>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F44E40B-CFC2-486A-94D1-008F47FFBCA6}"/>
              </a:ext>
            </a:extLst>
          </p:cNvPr>
          <p:cNvSpPr/>
          <p:nvPr/>
        </p:nvSpPr>
        <p:spPr>
          <a:xfrm>
            <a:off x="5212773" y="4428776"/>
            <a:ext cx="848707" cy="378691"/>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2449F287-A500-4F0A-8380-543B291FF33B}"/>
              </a:ext>
            </a:extLst>
          </p:cNvPr>
          <p:cNvSpPr/>
          <p:nvPr/>
        </p:nvSpPr>
        <p:spPr>
          <a:xfrm>
            <a:off x="6515101" y="3600276"/>
            <a:ext cx="1302327" cy="378691"/>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14" name="Straight Arrow Connector 13">
            <a:extLst>
              <a:ext uri="{FF2B5EF4-FFF2-40B4-BE49-F238E27FC236}">
                <a16:creationId xmlns:a16="http://schemas.microsoft.com/office/drawing/2014/main" id="{76AE785A-FE67-424A-A2EB-0165DB78C44F}"/>
              </a:ext>
            </a:extLst>
          </p:cNvPr>
          <p:cNvCxnSpPr>
            <a:cxnSpLocks/>
          </p:cNvCxnSpPr>
          <p:nvPr/>
        </p:nvCxnSpPr>
        <p:spPr>
          <a:xfrm flipV="1">
            <a:off x="6061480" y="3969609"/>
            <a:ext cx="453621" cy="4498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3B6158-C7A7-4D16-A630-065351F5056E}"/>
              </a:ext>
            </a:extLst>
          </p:cNvPr>
          <p:cNvSpPr txBox="1"/>
          <p:nvPr/>
        </p:nvSpPr>
        <p:spPr>
          <a:xfrm>
            <a:off x="3209636" y="4428776"/>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CPU</a:t>
            </a:r>
          </a:p>
        </p:txBody>
      </p:sp>
      <p:sp>
        <p:nvSpPr>
          <p:cNvPr id="20" name="TextBox 19">
            <a:extLst>
              <a:ext uri="{FF2B5EF4-FFF2-40B4-BE49-F238E27FC236}">
                <a16:creationId xmlns:a16="http://schemas.microsoft.com/office/drawing/2014/main" id="{0BD0E20D-4EBA-4ECB-80F2-D87285AEF86A}"/>
              </a:ext>
            </a:extLst>
          </p:cNvPr>
          <p:cNvSpPr txBox="1"/>
          <p:nvPr/>
        </p:nvSpPr>
        <p:spPr>
          <a:xfrm>
            <a:off x="3209636" y="3649874"/>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GPU</a:t>
            </a:r>
          </a:p>
        </p:txBody>
      </p:sp>
      <p:sp>
        <p:nvSpPr>
          <p:cNvPr id="16" name="Rectangle 15">
            <a:extLst>
              <a:ext uri="{FF2B5EF4-FFF2-40B4-BE49-F238E27FC236}">
                <a16:creationId xmlns:a16="http://schemas.microsoft.com/office/drawing/2014/main" id="{897CD6BA-5748-4F64-85FC-D0327CAB9D12}"/>
              </a:ext>
            </a:extLst>
          </p:cNvPr>
          <p:cNvSpPr/>
          <p:nvPr/>
        </p:nvSpPr>
        <p:spPr>
          <a:xfrm>
            <a:off x="6152920" y="4421831"/>
            <a:ext cx="848707" cy="37869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36608EC1-BEC7-40B7-88E7-579C2E7A136D}"/>
              </a:ext>
            </a:extLst>
          </p:cNvPr>
          <p:cNvSpPr/>
          <p:nvPr/>
        </p:nvSpPr>
        <p:spPr>
          <a:xfrm>
            <a:off x="7908868" y="3602348"/>
            <a:ext cx="1302327" cy="37869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18" name="Straight Arrow Connector 17">
            <a:extLst>
              <a:ext uri="{FF2B5EF4-FFF2-40B4-BE49-F238E27FC236}">
                <a16:creationId xmlns:a16="http://schemas.microsoft.com/office/drawing/2014/main" id="{E434B81D-C1B9-4A26-8559-5E39B7DEDD9E}"/>
              </a:ext>
            </a:extLst>
          </p:cNvPr>
          <p:cNvCxnSpPr>
            <a:cxnSpLocks/>
          </p:cNvCxnSpPr>
          <p:nvPr/>
        </p:nvCxnSpPr>
        <p:spPr>
          <a:xfrm flipV="1">
            <a:off x="7001627" y="3981039"/>
            <a:ext cx="907241" cy="4477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36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EA16A-5925-443C-A6F2-FBFE0717106A}"/>
              </a:ext>
            </a:extLst>
          </p:cNvPr>
          <p:cNvSpPr>
            <a:spLocks noGrp="1"/>
          </p:cNvSpPr>
          <p:nvPr>
            <p:ph idx="1"/>
          </p:nvPr>
        </p:nvSpPr>
        <p:spPr>
          <a:xfrm>
            <a:off x="365760" y="1381123"/>
            <a:ext cx="11450094" cy="4937760"/>
          </a:xfrm>
        </p:spPr>
        <p:txBody>
          <a:bodyPr/>
          <a:lstStyle/>
          <a:p>
            <a:pPr marL="0" indent="0">
              <a:buNone/>
            </a:pPr>
            <a:r>
              <a:rPr lang="en-US" dirty="0">
                <a:sym typeface="Wingdings" panose="05000000000000000000" pitchFamily="2" charset="2"/>
              </a:rPr>
              <a:t>There is an overhead associated with each command buffer/submit/synchronization.</a:t>
            </a:r>
          </a:p>
          <a:p>
            <a:pPr marL="0" indent="0">
              <a:buNone/>
            </a:pPr>
            <a:endParaRPr lang="en-US" dirty="0">
              <a:sym typeface="Wingdings" panose="05000000000000000000" pitchFamily="2" charset="2"/>
            </a:endParaRPr>
          </a:p>
          <a:p>
            <a:r>
              <a:rPr lang="en-US" dirty="0">
                <a:sym typeface="Wingdings" panose="05000000000000000000" pitchFamily="2" charset="2"/>
              </a:rPr>
              <a:t>Limit number of command buffers.</a:t>
            </a:r>
          </a:p>
          <a:p>
            <a:pPr marL="367665" lvl="1" indent="0">
              <a:buNone/>
            </a:pPr>
            <a:r>
              <a:rPr lang="en-US" dirty="0">
                <a:sym typeface="Wingdings" panose="05000000000000000000" pitchFamily="2" charset="2"/>
              </a:rPr>
              <a:t>Aim for 15-30 per frame.</a:t>
            </a:r>
          </a:p>
          <a:p>
            <a:r>
              <a:rPr lang="en-US" dirty="0"/>
              <a:t>Batch multiple command buffers into one submit call. Limit number of submits.</a:t>
            </a:r>
          </a:p>
          <a:p>
            <a:pPr marL="367665" lvl="1" indent="0">
              <a:buNone/>
            </a:pPr>
            <a:r>
              <a:rPr lang="en-US" dirty="0"/>
              <a:t>Aim for 5 per queue per frame.</a:t>
            </a:r>
          </a:p>
          <a:p>
            <a:r>
              <a:rPr lang="en-US" dirty="0"/>
              <a:t>Control granularity of your command buffers.</a:t>
            </a:r>
          </a:p>
          <a:p>
            <a:pPr marL="367665" lvl="1" indent="0">
              <a:buNone/>
            </a:pPr>
            <a:r>
              <a:rPr lang="en-US" dirty="0"/>
              <a:t>Submit large chunks of work.</a:t>
            </a:r>
          </a:p>
          <a:p>
            <a:pPr lvl="1"/>
            <a:endParaRPr lang="en-US" dirty="0"/>
          </a:p>
        </p:txBody>
      </p:sp>
      <p:sp>
        <p:nvSpPr>
          <p:cNvPr id="3" name="Text Placeholder 2">
            <a:extLst>
              <a:ext uri="{FF2B5EF4-FFF2-40B4-BE49-F238E27FC236}">
                <a16:creationId xmlns:a16="http://schemas.microsoft.com/office/drawing/2014/main" id="{425946DA-C3AB-4AF9-946B-0CE9A8A30117}"/>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0E31552-357C-43F9-9D4C-16F9092C79B8}"/>
              </a:ext>
            </a:extLst>
          </p:cNvPr>
          <p:cNvSpPr>
            <a:spLocks noGrp="1"/>
          </p:cNvSpPr>
          <p:nvPr>
            <p:ph type="title"/>
          </p:nvPr>
        </p:nvSpPr>
        <p:spPr/>
        <p:txBody>
          <a:bodyPr/>
          <a:lstStyle/>
          <a:p>
            <a:r>
              <a:rPr lang="en-US" dirty="0"/>
              <a:t>Command buffers</a:t>
            </a:r>
          </a:p>
        </p:txBody>
      </p:sp>
    </p:spTree>
    <p:extLst>
      <p:ext uri="{BB962C8B-B14F-4D97-AF65-F5344CB8AC3E}">
        <p14:creationId xmlns:p14="http://schemas.microsoft.com/office/powerpoint/2010/main" val="3107706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EA16A-5925-443C-A6F2-FBFE0717106A}"/>
              </a:ext>
            </a:extLst>
          </p:cNvPr>
          <p:cNvSpPr>
            <a:spLocks noGrp="1"/>
          </p:cNvSpPr>
          <p:nvPr>
            <p:ph idx="1"/>
          </p:nvPr>
        </p:nvSpPr>
        <p:spPr>
          <a:xfrm>
            <a:off x="365760" y="1381123"/>
            <a:ext cx="11450094" cy="4937760"/>
          </a:xfrm>
        </p:spPr>
        <p:txBody>
          <a:bodyPr/>
          <a:lstStyle/>
          <a:p>
            <a:pPr marL="619125" indent="-457200"/>
            <a:r>
              <a:rPr lang="en-US" dirty="0"/>
              <a:t>Excellent: Record part of your frame once, submit it every frame.</a:t>
            </a:r>
          </a:p>
          <a:p>
            <a:pPr marL="619125" indent="-457200">
              <a:buFont typeface="+mj-lt"/>
              <a:buAutoNum type="arabicPeriod" startAt="4"/>
            </a:pPr>
            <a:endParaRPr lang="en-US" dirty="0"/>
          </a:p>
          <a:p>
            <a:pPr marL="619125" indent="-457200"/>
            <a:r>
              <a:rPr lang="en-US" dirty="0"/>
              <a:t>Excellent: Record multiple command buffers in parallel, on multiple threads.</a:t>
            </a:r>
          </a:p>
        </p:txBody>
      </p:sp>
      <p:sp>
        <p:nvSpPr>
          <p:cNvPr id="3" name="Text Placeholder 2">
            <a:extLst>
              <a:ext uri="{FF2B5EF4-FFF2-40B4-BE49-F238E27FC236}">
                <a16:creationId xmlns:a16="http://schemas.microsoft.com/office/drawing/2014/main" id="{425946DA-C3AB-4AF9-946B-0CE9A8A30117}"/>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0E31552-357C-43F9-9D4C-16F9092C79B8}"/>
              </a:ext>
            </a:extLst>
          </p:cNvPr>
          <p:cNvSpPr>
            <a:spLocks noGrp="1"/>
          </p:cNvSpPr>
          <p:nvPr>
            <p:ph type="title"/>
          </p:nvPr>
        </p:nvSpPr>
        <p:spPr/>
        <p:txBody>
          <a:bodyPr/>
          <a:lstStyle/>
          <a:p>
            <a:r>
              <a:rPr lang="en-US" dirty="0"/>
              <a:t>Command buffers</a:t>
            </a:r>
          </a:p>
        </p:txBody>
      </p:sp>
      <p:sp>
        <p:nvSpPr>
          <p:cNvPr id="21" name="Rectangle 20">
            <a:extLst>
              <a:ext uri="{FF2B5EF4-FFF2-40B4-BE49-F238E27FC236}">
                <a16:creationId xmlns:a16="http://schemas.microsoft.com/office/drawing/2014/main" id="{C8E76800-B24E-48DF-B973-DF01E49F7558}"/>
              </a:ext>
            </a:extLst>
          </p:cNvPr>
          <p:cNvSpPr/>
          <p:nvPr/>
        </p:nvSpPr>
        <p:spPr>
          <a:xfrm>
            <a:off x="4077968" y="4536758"/>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22" name="Rectangle 21">
            <a:extLst>
              <a:ext uri="{FF2B5EF4-FFF2-40B4-BE49-F238E27FC236}">
                <a16:creationId xmlns:a16="http://schemas.microsoft.com/office/drawing/2014/main" id="{A407D974-CD06-4029-8FFA-903168EE1141}"/>
              </a:ext>
            </a:extLst>
          </p:cNvPr>
          <p:cNvSpPr/>
          <p:nvPr/>
        </p:nvSpPr>
        <p:spPr>
          <a:xfrm>
            <a:off x="4926675" y="3708258"/>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23" name="Straight Arrow Connector 22">
            <a:extLst>
              <a:ext uri="{FF2B5EF4-FFF2-40B4-BE49-F238E27FC236}">
                <a16:creationId xmlns:a16="http://schemas.microsoft.com/office/drawing/2014/main" id="{51A74A05-F88A-4BBB-817C-B0D3F0D6E007}"/>
              </a:ext>
            </a:extLst>
          </p:cNvPr>
          <p:cNvCxnSpPr/>
          <p:nvPr/>
        </p:nvCxnSpPr>
        <p:spPr>
          <a:xfrm flipV="1">
            <a:off x="4926675" y="4086949"/>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299E9CF-77CE-46A4-952B-44CCF3122D14}"/>
              </a:ext>
            </a:extLst>
          </p:cNvPr>
          <p:cNvSpPr/>
          <p:nvPr/>
        </p:nvSpPr>
        <p:spPr>
          <a:xfrm>
            <a:off x="4077967" y="4995427"/>
            <a:ext cx="848707" cy="378691"/>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25" name="Rectangle 24">
            <a:extLst>
              <a:ext uri="{FF2B5EF4-FFF2-40B4-BE49-F238E27FC236}">
                <a16:creationId xmlns:a16="http://schemas.microsoft.com/office/drawing/2014/main" id="{722C836F-963A-468D-BF2A-450DC1EFD7C2}"/>
              </a:ext>
            </a:extLst>
          </p:cNvPr>
          <p:cNvSpPr/>
          <p:nvPr/>
        </p:nvSpPr>
        <p:spPr>
          <a:xfrm>
            <a:off x="6320443" y="3708258"/>
            <a:ext cx="1302327" cy="378691"/>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27" name="TextBox 26">
            <a:extLst>
              <a:ext uri="{FF2B5EF4-FFF2-40B4-BE49-F238E27FC236}">
                <a16:creationId xmlns:a16="http://schemas.microsoft.com/office/drawing/2014/main" id="{922BB24D-DB87-4875-AA7D-F18F3E7618ED}"/>
              </a:ext>
            </a:extLst>
          </p:cNvPr>
          <p:cNvSpPr txBox="1"/>
          <p:nvPr/>
        </p:nvSpPr>
        <p:spPr>
          <a:xfrm>
            <a:off x="2607711" y="4428354"/>
            <a:ext cx="1529426" cy="1449756"/>
          </a:xfrm>
          <a:prstGeom prst="rect">
            <a:avLst/>
          </a:prstGeom>
          <a:noFill/>
        </p:spPr>
        <p:txBody>
          <a:bodyPr wrap="square" rtlCol="0">
            <a:spAutoFit/>
          </a:bodyPr>
          <a:lstStyle/>
          <a:p>
            <a:pPr>
              <a:lnSpc>
                <a:spcPct val="150000"/>
              </a:lnSpc>
              <a:spcAft>
                <a:spcPts val="600"/>
              </a:spcAft>
              <a:buClr>
                <a:schemeClr val="bg2"/>
              </a:buClr>
            </a:pPr>
            <a:r>
              <a:rPr lang="en-US" dirty="0">
                <a:solidFill>
                  <a:schemeClr val="bg1"/>
                </a:solidFill>
              </a:rPr>
              <a:t>CPU Core 0</a:t>
            </a:r>
          </a:p>
          <a:p>
            <a:pPr>
              <a:lnSpc>
                <a:spcPct val="150000"/>
              </a:lnSpc>
              <a:spcAft>
                <a:spcPts val="600"/>
              </a:spcAft>
              <a:buClr>
                <a:schemeClr val="bg2"/>
              </a:buClr>
            </a:pPr>
            <a:r>
              <a:rPr lang="en-US" dirty="0">
                <a:solidFill>
                  <a:schemeClr val="bg1"/>
                </a:solidFill>
              </a:rPr>
              <a:t>CPU Core 1</a:t>
            </a:r>
          </a:p>
          <a:p>
            <a:pPr>
              <a:lnSpc>
                <a:spcPct val="150000"/>
              </a:lnSpc>
              <a:spcAft>
                <a:spcPts val="600"/>
              </a:spcAft>
              <a:buClr>
                <a:schemeClr val="bg2"/>
              </a:buClr>
            </a:pPr>
            <a:r>
              <a:rPr lang="en-US" dirty="0">
                <a:solidFill>
                  <a:schemeClr val="bg1"/>
                </a:solidFill>
              </a:rPr>
              <a:t>CPU Core 2</a:t>
            </a:r>
          </a:p>
        </p:txBody>
      </p:sp>
      <p:sp>
        <p:nvSpPr>
          <p:cNvPr id="28" name="TextBox 27">
            <a:extLst>
              <a:ext uri="{FF2B5EF4-FFF2-40B4-BE49-F238E27FC236}">
                <a16:creationId xmlns:a16="http://schemas.microsoft.com/office/drawing/2014/main" id="{26C6EDA4-2A50-4B17-B328-7593E700050D}"/>
              </a:ext>
            </a:extLst>
          </p:cNvPr>
          <p:cNvSpPr txBox="1"/>
          <p:nvPr/>
        </p:nvSpPr>
        <p:spPr>
          <a:xfrm>
            <a:off x="2607711" y="3669480"/>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GPU</a:t>
            </a:r>
          </a:p>
        </p:txBody>
      </p:sp>
      <p:sp>
        <p:nvSpPr>
          <p:cNvPr id="29" name="Rectangle 28">
            <a:extLst>
              <a:ext uri="{FF2B5EF4-FFF2-40B4-BE49-F238E27FC236}">
                <a16:creationId xmlns:a16="http://schemas.microsoft.com/office/drawing/2014/main" id="{8E513A26-F708-4207-847E-92B8DB69A341}"/>
              </a:ext>
            </a:extLst>
          </p:cNvPr>
          <p:cNvSpPr/>
          <p:nvPr/>
        </p:nvSpPr>
        <p:spPr>
          <a:xfrm>
            <a:off x="4077968" y="5454151"/>
            <a:ext cx="848707" cy="37869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30" name="Rectangle 29">
            <a:extLst>
              <a:ext uri="{FF2B5EF4-FFF2-40B4-BE49-F238E27FC236}">
                <a16:creationId xmlns:a16="http://schemas.microsoft.com/office/drawing/2014/main" id="{274DC2C0-357B-4835-945D-FD4135EAD884}"/>
              </a:ext>
            </a:extLst>
          </p:cNvPr>
          <p:cNvSpPr/>
          <p:nvPr/>
        </p:nvSpPr>
        <p:spPr>
          <a:xfrm>
            <a:off x="7714210" y="3710330"/>
            <a:ext cx="1302327" cy="37869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6" name="Connector: Elbow 5">
            <a:extLst>
              <a:ext uri="{FF2B5EF4-FFF2-40B4-BE49-F238E27FC236}">
                <a16:creationId xmlns:a16="http://schemas.microsoft.com/office/drawing/2014/main" id="{E078543C-2A67-45EE-A23C-BCC70A5E97F0}"/>
              </a:ext>
            </a:extLst>
          </p:cNvPr>
          <p:cNvCxnSpPr>
            <a:cxnSpLocks/>
          </p:cNvCxnSpPr>
          <p:nvPr/>
        </p:nvCxnSpPr>
        <p:spPr>
          <a:xfrm flipV="1">
            <a:off x="4926675" y="4086949"/>
            <a:ext cx="1393768" cy="908478"/>
          </a:xfrm>
          <a:prstGeom prst="bentConnector3">
            <a:avLst>
              <a:gd name="adj1" fmla="val 99986"/>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F6EE4F07-B0F5-4A58-9FBC-084C4BF94982}"/>
              </a:ext>
            </a:extLst>
          </p:cNvPr>
          <p:cNvCxnSpPr>
            <a:cxnSpLocks/>
          </p:cNvCxnSpPr>
          <p:nvPr/>
        </p:nvCxnSpPr>
        <p:spPr>
          <a:xfrm flipV="1">
            <a:off x="4926675" y="4089021"/>
            <a:ext cx="2787535" cy="1365130"/>
          </a:xfrm>
          <a:prstGeom prst="bentConnector3">
            <a:avLst>
              <a:gd name="adj1" fmla="val 99986"/>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468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84360-C1B9-4A68-ABFE-B8723EC9513C}"/>
              </a:ext>
            </a:extLst>
          </p:cNvPr>
          <p:cNvSpPr>
            <a:spLocks noGrp="1"/>
          </p:cNvSpPr>
          <p:nvPr>
            <p:ph idx="1"/>
          </p:nvPr>
        </p:nvSpPr>
        <p:spPr/>
        <p:txBody>
          <a:bodyPr/>
          <a:lstStyle/>
          <a:p>
            <a:pPr marL="0" indent="0">
              <a:buNone/>
            </a:pPr>
            <a:r>
              <a:rPr lang="en-US" dirty="0"/>
              <a:t>Most objects and data are not reference-counted or versioned by the API for usage on GPU.</a:t>
            </a:r>
          </a:p>
          <a:p>
            <a:pPr marL="0" indent="0">
              <a:buNone/>
            </a:pPr>
            <a:endParaRPr lang="en-US" dirty="0"/>
          </a:p>
          <a:p>
            <a:r>
              <a:rPr lang="en-US" dirty="0"/>
              <a:t>You need to make sure they remain alive and unchanged as long as they are used by the GPU.</a:t>
            </a:r>
          </a:p>
          <a:p>
            <a:r>
              <a:rPr lang="en-US" dirty="0"/>
              <a:t>Includes: descriptors, contents of memory e.g. constant buffers.</a:t>
            </a:r>
          </a:p>
          <a:p>
            <a:endParaRPr lang="en-US" dirty="0"/>
          </a:p>
          <a:p>
            <a:r>
              <a:rPr lang="en-US" dirty="0"/>
              <a:t>Double/triple-buffer them together with command buffers.</a:t>
            </a:r>
          </a:p>
        </p:txBody>
      </p:sp>
      <p:sp>
        <p:nvSpPr>
          <p:cNvPr id="3" name="Text Placeholder 2">
            <a:extLst>
              <a:ext uri="{FF2B5EF4-FFF2-40B4-BE49-F238E27FC236}">
                <a16:creationId xmlns:a16="http://schemas.microsoft.com/office/drawing/2014/main" id="{DB39B22A-AA05-410D-9F9C-7F82D5C5887F}"/>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FB1AC1CA-E811-4E9E-8CBF-7C2B51B11511}"/>
              </a:ext>
            </a:extLst>
          </p:cNvPr>
          <p:cNvSpPr>
            <a:spLocks noGrp="1"/>
          </p:cNvSpPr>
          <p:nvPr>
            <p:ph type="title"/>
          </p:nvPr>
        </p:nvSpPr>
        <p:spPr/>
        <p:txBody>
          <a:bodyPr/>
          <a:lstStyle/>
          <a:p>
            <a:r>
              <a:rPr lang="en-US" dirty="0"/>
              <a:t>Object life-time</a:t>
            </a:r>
          </a:p>
        </p:txBody>
      </p:sp>
      <p:sp>
        <p:nvSpPr>
          <p:cNvPr id="15" name="Rectangle 14">
            <a:extLst>
              <a:ext uri="{FF2B5EF4-FFF2-40B4-BE49-F238E27FC236}">
                <a16:creationId xmlns:a16="http://schemas.microsoft.com/office/drawing/2014/main" id="{EC38A08A-3AB7-4125-AE54-0EC3DB942B1E}"/>
              </a:ext>
            </a:extLst>
          </p:cNvPr>
          <p:cNvSpPr/>
          <p:nvPr/>
        </p:nvSpPr>
        <p:spPr>
          <a:xfrm>
            <a:off x="3418414" y="5528483"/>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0</a:t>
            </a:r>
          </a:p>
        </p:txBody>
      </p:sp>
      <p:sp>
        <p:nvSpPr>
          <p:cNvPr id="16" name="Rectangle 15">
            <a:extLst>
              <a:ext uri="{FF2B5EF4-FFF2-40B4-BE49-F238E27FC236}">
                <a16:creationId xmlns:a16="http://schemas.microsoft.com/office/drawing/2014/main" id="{79659D06-4414-4715-97A8-3D13A6B6EDBF}"/>
              </a:ext>
            </a:extLst>
          </p:cNvPr>
          <p:cNvSpPr/>
          <p:nvPr/>
        </p:nvSpPr>
        <p:spPr>
          <a:xfrm>
            <a:off x="4267121" y="4699983"/>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0</a:t>
            </a:r>
          </a:p>
        </p:txBody>
      </p:sp>
      <p:cxnSp>
        <p:nvCxnSpPr>
          <p:cNvPr id="17" name="Straight Arrow Connector 16">
            <a:extLst>
              <a:ext uri="{FF2B5EF4-FFF2-40B4-BE49-F238E27FC236}">
                <a16:creationId xmlns:a16="http://schemas.microsoft.com/office/drawing/2014/main" id="{A7F5DDE4-2730-4F61-BDB3-4DCF8A09EA34}"/>
              </a:ext>
            </a:extLst>
          </p:cNvPr>
          <p:cNvCxnSpPr/>
          <p:nvPr/>
        </p:nvCxnSpPr>
        <p:spPr>
          <a:xfrm flipV="1">
            <a:off x="4267121" y="5078674"/>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1CA07C8-46BF-4B69-B239-6843B4300416}"/>
              </a:ext>
            </a:extLst>
          </p:cNvPr>
          <p:cNvSpPr/>
          <p:nvPr/>
        </p:nvSpPr>
        <p:spPr>
          <a:xfrm>
            <a:off x="4812182" y="5519124"/>
            <a:ext cx="84870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1</a:t>
            </a:r>
          </a:p>
        </p:txBody>
      </p:sp>
      <p:sp>
        <p:nvSpPr>
          <p:cNvPr id="19" name="Rectangle 18">
            <a:extLst>
              <a:ext uri="{FF2B5EF4-FFF2-40B4-BE49-F238E27FC236}">
                <a16:creationId xmlns:a16="http://schemas.microsoft.com/office/drawing/2014/main" id="{E142EE24-19BF-4EEE-8D73-2837F7842F45}"/>
              </a:ext>
            </a:extLst>
          </p:cNvPr>
          <p:cNvSpPr/>
          <p:nvPr/>
        </p:nvSpPr>
        <p:spPr>
          <a:xfrm>
            <a:off x="5660889" y="4699983"/>
            <a:ext cx="130232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1</a:t>
            </a:r>
          </a:p>
        </p:txBody>
      </p:sp>
      <p:cxnSp>
        <p:nvCxnSpPr>
          <p:cNvPr id="20" name="Straight Arrow Connector 19">
            <a:extLst>
              <a:ext uri="{FF2B5EF4-FFF2-40B4-BE49-F238E27FC236}">
                <a16:creationId xmlns:a16="http://schemas.microsoft.com/office/drawing/2014/main" id="{3CCB20ED-8ECA-44CC-B368-D741A4CC5326}"/>
              </a:ext>
            </a:extLst>
          </p:cNvPr>
          <p:cNvCxnSpPr/>
          <p:nvPr/>
        </p:nvCxnSpPr>
        <p:spPr>
          <a:xfrm flipV="1">
            <a:off x="5660889" y="5069315"/>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191DDE6-ACDA-4980-A203-552C2F9890DB}"/>
              </a:ext>
            </a:extLst>
          </p:cNvPr>
          <p:cNvSpPr txBox="1"/>
          <p:nvPr/>
        </p:nvSpPr>
        <p:spPr>
          <a:xfrm>
            <a:off x="2355424" y="5528483"/>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CPU</a:t>
            </a:r>
          </a:p>
        </p:txBody>
      </p:sp>
      <p:sp>
        <p:nvSpPr>
          <p:cNvPr id="22" name="TextBox 21">
            <a:extLst>
              <a:ext uri="{FF2B5EF4-FFF2-40B4-BE49-F238E27FC236}">
                <a16:creationId xmlns:a16="http://schemas.microsoft.com/office/drawing/2014/main" id="{3E64AAA7-4E58-4070-935E-C8DC913A1083}"/>
              </a:ext>
            </a:extLst>
          </p:cNvPr>
          <p:cNvSpPr txBox="1"/>
          <p:nvPr/>
        </p:nvSpPr>
        <p:spPr>
          <a:xfrm>
            <a:off x="2355424" y="4749581"/>
            <a:ext cx="1062990" cy="369332"/>
          </a:xfrm>
          <a:prstGeom prst="rect">
            <a:avLst/>
          </a:prstGeom>
          <a:noFill/>
        </p:spPr>
        <p:txBody>
          <a:bodyPr wrap="square" rtlCol="0">
            <a:spAutoFit/>
          </a:bodyPr>
          <a:lstStyle/>
          <a:p>
            <a:pPr>
              <a:spcAft>
                <a:spcPts val="600"/>
              </a:spcAft>
              <a:buClr>
                <a:schemeClr val="bg2"/>
              </a:buClr>
            </a:pPr>
            <a:r>
              <a:rPr lang="en-US" dirty="0">
                <a:solidFill>
                  <a:schemeClr val="bg1"/>
                </a:solidFill>
              </a:rPr>
              <a:t>GPU</a:t>
            </a:r>
          </a:p>
        </p:txBody>
      </p:sp>
      <p:sp>
        <p:nvSpPr>
          <p:cNvPr id="23" name="Rectangle 22">
            <a:extLst>
              <a:ext uri="{FF2B5EF4-FFF2-40B4-BE49-F238E27FC236}">
                <a16:creationId xmlns:a16="http://schemas.microsoft.com/office/drawing/2014/main" id="{D90C5A13-26B8-4E95-B2E3-CF1063145387}"/>
              </a:ext>
            </a:extLst>
          </p:cNvPr>
          <p:cNvSpPr/>
          <p:nvPr/>
        </p:nvSpPr>
        <p:spPr>
          <a:xfrm>
            <a:off x="6205949" y="5533609"/>
            <a:ext cx="84870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0</a:t>
            </a:r>
          </a:p>
        </p:txBody>
      </p:sp>
      <p:sp>
        <p:nvSpPr>
          <p:cNvPr id="24" name="Rectangle 23">
            <a:extLst>
              <a:ext uri="{FF2B5EF4-FFF2-40B4-BE49-F238E27FC236}">
                <a16:creationId xmlns:a16="http://schemas.microsoft.com/office/drawing/2014/main" id="{6B42E0D9-BA18-43D0-B912-36C28F52E42A}"/>
              </a:ext>
            </a:extLst>
          </p:cNvPr>
          <p:cNvSpPr/>
          <p:nvPr/>
        </p:nvSpPr>
        <p:spPr>
          <a:xfrm>
            <a:off x="7054656" y="4705109"/>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0</a:t>
            </a:r>
          </a:p>
        </p:txBody>
      </p:sp>
      <p:cxnSp>
        <p:nvCxnSpPr>
          <p:cNvPr id="25" name="Straight Arrow Connector 24">
            <a:extLst>
              <a:ext uri="{FF2B5EF4-FFF2-40B4-BE49-F238E27FC236}">
                <a16:creationId xmlns:a16="http://schemas.microsoft.com/office/drawing/2014/main" id="{D9341A4F-EF49-41B0-A28F-25870950ACE4}"/>
              </a:ext>
            </a:extLst>
          </p:cNvPr>
          <p:cNvCxnSpPr/>
          <p:nvPr/>
        </p:nvCxnSpPr>
        <p:spPr>
          <a:xfrm flipV="1">
            <a:off x="7054656" y="5083800"/>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015ACDF-90C2-4AE2-815A-8C2C08A437AF}"/>
              </a:ext>
            </a:extLst>
          </p:cNvPr>
          <p:cNvSpPr/>
          <p:nvPr/>
        </p:nvSpPr>
        <p:spPr>
          <a:xfrm>
            <a:off x="7599715" y="5524250"/>
            <a:ext cx="84870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1</a:t>
            </a:r>
          </a:p>
        </p:txBody>
      </p:sp>
      <p:sp>
        <p:nvSpPr>
          <p:cNvPr id="27" name="Rectangle 26">
            <a:extLst>
              <a:ext uri="{FF2B5EF4-FFF2-40B4-BE49-F238E27FC236}">
                <a16:creationId xmlns:a16="http://schemas.microsoft.com/office/drawing/2014/main" id="{3BDABB5D-A6E6-41C6-9CCC-81806A9A7614}"/>
              </a:ext>
            </a:extLst>
          </p:cNvPr>
          <p:cNvSpPr/>
          <p:nvPr/>
        </p:nvSpPr>
        <p:spPr>
          <a:xfrm>
            <a:off x="8448422" y="4705109"/>
            <a:ext cx="130232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1</a:t>
            </a:r>
          </a:p>
        </p:txBody>
      </p:sp>
      <p:cxnSp>
        <p:nvCxnSpPr>
          <p:cNvPr id="28" name="Straight Arrow Connector 27">
            <a:extLst>
              <a:ext uri="{FF2B5EF4-FFF2-40B4-BE49-F238E27FC236}">
                <a16:creationId xmlns:a16="http://schemas.microsoft.com/office/drawing/2014/main" id="{9E38DAD2-4830-4188-A01E-8DFA3C0A0CBA}"/>
              </a:ext>
            </a:extLst>
          </p:cNvPr>
          <p:cNvCxnSpPr/>
          <p:nvPr/>
        </p:nvCxnSpPr>
        <p:spPr>
          <a:xfrm flipV="1">
            <a:off x="8448422" y="5074441"/>
            <a:ext cx="0" cy="449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44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3B1312-AE4F-49B1-B06A-2FB980E9ABBC}"/>
              </a:ext>
            </a:extLst>
          </p:cNvPr>
          <p:cNvSpPr/>
          <p:nvPr/>
        </p:nvSpPr>
        <p:spPr>
          <a:xfrm>
            <a:off x="5623561" y="3763733"/>
            <a:ext cx="1120139" cy="52578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282A591B-2BFB-4DC6-B1EA-EE362A2D6786}"/>
              </a:ext>
            </a:extLst>
          </p:cNvPr>
          <p:cNvSpPr/>
          <p:nvPr/>
        </p:nvSpPr>
        <p:spPr>
          <a:xfrm>
            <a:off x="4137661" y="3763733"/>
            <a:ext cx="1485900" cy="525780"/>
          </a:xfrm>
          <a:prstGeom prst="rect">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5BCCBCE0-4259-43CB-8BD1-6236429D6763}"/>
              </a:ext>
            </a:extLst>
          </p:cNvPr>
          <p:cNvSpPr/>
          <p:nvPr/>
        </p:nvSpPr>
        <p:spPr>
          <a:xfrm>
            <a:off x="1960245" y="3763733"/>
            <a:ext cx="2177415" cy="52578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Content Placeholder 1">
            <a:extLst>
              <a:ext uri="{FF2B5EF4-FFF2-40B4-BE49-F238E27FC236}">
                <a16:creationId xmlns:a16="http://schemas.microsoft.com/office/drawing/2014/main" id="{11184360-C1B9-4A68-ABFE-B8723EC9513C}"/>
              </a:ext>
            </a:extLst>
          </p:cNvPr>
          <p:cNvSpPr>
            <a:spLocks noGrp="1"/>
          </p:cNvSpPr>
          <p:nvPr>
            <p:ph idx="1"/>
          </p:nvPr>
        </p:nvSpPr>
        <p:spPr/>
        <p:txBody>
          <a:bodyPr/>
          <a:lstStyle/>
          <a:p>
            <a:pPr marL="0" indent="0">
              <a:buNone/>
            </a:pPr>
            <a:endParaRPr lang="en-US" dirty="0"/>
          </a:p>
          <a:p>
            <a:pPr marL="0" indent="0">
              <a:buNone/>
            </a:pPr>
            <a:r>
              <a:rPr lang="en-US" dirty="0"/>
              <a:t>Writing to mapped data behaves like you always used D3D11_MAP_WRITE_NO_OVERWRITE.</a:t>
            </a:r>
          </a:p>
          <a:p>
            <a:pPr marL="367665" lvl="1" indent="0">
              <a:buNone/>
            </a:pPr>
            <a:r>
              <a:rPr lang="en-US" dirty="0"/>
              <a:t>Make a ring-buffer for your dynamic data.</a:t>
            </a:r>
          </a:p>
        </p:txBody>
      </p:sp>
      <p:sp>
        <p:nvSpPr>
          <p:cNvPr id="3" name="Text Placeholder 2">
            <a:extLst>
              <a:ext uri="{FF2B5EF4-FFF2-40B4-BE49-F238E27FC236}">
                <a16:creationId xmlns:a16="http://schemas.microsoft.com/office/drawing/2014/main" id="{DB39B22A-AA05-410D-9F9C-7F82D5C5887F}"/>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FB1AC1CA-E811-4E9E-8CBF-7C2B51B11511}"/>
              </a:ext>
            </a:extLst>
          </p:cNvPr>
          <p:cNvSpPr>
            <a:spLocks noGrp="1"/>
          </p:cNvSpPr>
          <p:nvPr>
            <p:ph type="title"/>
          </p:nvPr>
        </p:nvSpPr>
        <p:spPr/>
        <p:txBody>
          <a:bodyPr/>
          <a:lstStyle/>
          <a:p>
            <a:r>
              <a:rPr lang="en-US" dirty="0"/>
              <a:t>Object life-time</a:t>
            </a:r>
          </a:p>
        </p:txBody>
      </p:sp>
      <p:sp>
        <p:nvSpPr>
          <p:cNvPr id="5" name="Rectangle 4">
            <a:extLst>
              <a:ext uri="{FF2B5EF4-FFF2-40B4-BE49-F238E27FC236}">
                <a16:creationId xmlns:a16="http://schemas.microsoft.com/office/drawing/2014/main" id="{C201F6B4-C5B1-4919-B47E-0D0BD07A02C8}"/>
              </a:ext>
            </a:extLst>
          </p:cNvPr>
          <p:cNvSpPr/>
          <p:nvPr/>
        </p:nvSpPr>
        <p:spPr>
          <a:xfrm>
            <a:off x="1960245" y="3763733"/>
            <a:ext cx="7869555" cy="525780"/>
          </a:xfrm>
          <a:prstGeom prst="rect">
            <a:avLst/>
          </a:prstGeom>
          <a:noFill/>
          <a:ln w="12700">
            <a:solidFill>
              <a:schemeClr val="bg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Left Brace 8">
            <a:extLst>
              <a:ext uri="{FF2B5EF4-FFF2-40B4-BE49-F238E27FC236}">
                <a16:creationId xmlns:a16="http://schemas.microsoft.com/office/drawing/2014/main" id="{A4BA1254-9CC7-43D1-85FF-871A6A81671B}"/>
              </a:ext>
            </a:extLst>
          </p:cNvPr>
          <p:cNvSpPr/>
          <p:nvPr/>
        </p:nvSpPr>
        <p:spPr>
          <a:xfrm rot="16200000">
            <a:off x="4760597" y="3758015"/>
            <a:ext cx="240030" cy="1485901"/>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B37F86F-9E91-4B41-9080-5417E53299A7}"/>
              </a:ext>
            </a:extLst>
          </p:cNvPr>
          <p:cNvCxnSpPr>
            <a:cxnSpLocks/>
          </p:cNvCxnSpPr>
          <p:nvPr/>
        </p:nvCxnSpPr>
        <p:spPr>
          <a:xfrm flipV="1">
            <a:off x="6743700" y="4380951"/>
            <a:ext cx="0" cy="36576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1025B62-A2ED-4F45-B8CC-C209C5CCCC9C}"/>
              </a:ext>
            </a:extLst>
          </p:cNvPr>
          <p:cNvSpPr txBox="1"/>
          <p:nvPr/>
        </p:nvSpPr>
        <p:spPr>
          <a:xfrm>
            <a:off x="4001930" y="4779214"/>
            <a:ext cx="1757362" cy="369332"/>
          </a:xfrm>
          <a:prstGeom prst="rect">
            <a:avLst/>
          </a:prstGeom>
          <a:noFill/>
        </p:spPr>
        <p:txBody>
          <a:bodyPr wrap="square" rtlCol="0">
            <a:spAutoFit/>
          </a:bodyPr>
          <a:lstStyle/>
          <a:p>
            <a:pPr algn="ctr">
              <a:spcAft>
                <a:spcPts val="600"/>
              </a:spcAft>
              <a:buClr>
                <a:schemeClr val="bg2"/>
              </a:buClr>
            </a:pPr>
            <a:r>
              <a:rPr lang="en-US" dirty="0">
                <a:solidFill>
                  <a:schemeClr val="bg1"/>
                </a:solidFill>
              </a:rPr>
              <a:t>in use by GPU</a:t>
            </a:r>
          </a:p>
        </p:txBody>
      </p:sp>
      <p:sp>
        <p:nvSpPr>
          <p:cNvPr id="14" name="TextBox 13">
            <a:extLst>
              <a:ext uri="{FF2B5EF4-FFF2-40B4-BE49-F238E27FC236}">
                <a16:creationId xmlns:a16="http://schemas.microsoft.com/office/drawing/2014/main" id="{2D6D769A-09EB-4BCC-B05F-5BFF17C7E2D1}"/>
              </a:ext>
            </a:extLst>
          </p:cNvPr>
          <p:cNvSpPr txBox="1"/>
          <p:nvPr/>
        </p:nvSpPr>
        <p:spPr>
          <a:xfrm>
            <a:off x="5865019" y="4781003"/>
            <a:ext cx="1757362" cy="369332"/>
          </a:xfrm>
          <a:prstGeom prst="rect">
            <a:avLst/>
          </a:prstGeom>
          <a:noFill/>
        </p:spPr>
        <p:txBody>
          <a:bodyPr wrap="square" rtlCol="0">
            <a:spAutoFit/>
          </a:bodyPr>
          <a:lstStyle/>
          <a:p>
            <a:pPr algn="ctr">
              <a:spcAft>
                <a:spcPts val="600"/>
              </a:spcAft>
              <a:buClr>
                <a:schemeClr val="bg2"/>
              </a:buClr>
            </a:pPr>
            <a:r>
              <a:rPr lang="en-US" dirty="0">
                <a:solidFill>
                  <a:schemeClr val="bg1"/>
                </a:solidFill>
              </a:rPr>
              <a:t>written by CPU</a:t>
            </a:r>
          </a:p>
        </p:txBody>
      </p:sp>
    </p:spTree>
    <p:extLst>
      <p:ext uri="{BB962C8B-B14F-4D97-AF65-F5344CB8AC3E}">
        <p14:creationId xmlns:p14="http://schemas.microsoft.com/office/powerpoint/2010/main" val="268433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E845E-2E25-45C9-A3A3-88A98439D8F8}"/>
              </a:ext>
            </a:extLst>
          </p:cNvPr>
          <p:cNvSpPr>
            <a:spLocks noGrp="1"/>
          </p:cNvSpPr>
          <p:nvPr>
            <p:ph idx="1"/>
          </p:nvPr>
        </p:nvSpPr>
        <p:spPr/>
        <p:txBody>
          <a:bodyPr/>
          <a:lstStyle/>
          <a:p>
            <a:pPr marL="0" indent="0">
              <a:buNone/>
            </a:pPr>
            <a:endParaRPr lang="en-US" dirty="0"/>
          </a:p>
          <a:p>
            <a:pPr marL="0" indent="0">
              <a:buNone/>
            </a:pPr>
            <a:r>
              <a:rPr lang="en-US" dirty="0"/>
              <a:t>Possible solutions:</a:t>
            </a:r>
          </a:p>
          <a:p>
            <a:pPr marL="0" indent="0">
              <a:buNone/>
            </a:pPr>
            <a:endParaRPr lang="en-US" dirty="0"/>
          </a:p>
          <a:p>
            <a:pPr marL="0" indent="0">
              <a:buNone/>
            </a:pPr>
            <a:endParaRPr lang="en-US" dirty="0"/>
          </a:p>
          <a:p>
            <a:r>
              <a:rPr lang="en-US" dirty="0"/>
              <a:t>Bad: single-threaded game: </a:t>
            </a:r>
            <a:r>
              <a:rPr lang="en-US" dirty="0">
                <a:solidFill>
                  <a:srgbClr val="00AAB5"/>
                </a:solidFill>
              </a:rPr>
              <a:t>while(playing) { Update(); Render(); }</a:t>
            </a:r>
          </a:p>
          <a:p>
            <a:pPr marL="457200" indent="-457200">
              <a:buFont typeface="+mj-lt"/>
              <a:buAutoNum type="arabicPeriod"/>
            </a:pPr>
            <a:endParaRPr lang="en-US" dirty="0">
              <a:sym typeface="Wingdings" panose="05000000000000000000" pitchFamily="2" charset="2"/>
            </a:endParaRPr>
          </a:p>
          <a:p>
            <a:pPr marL="457200" indent="-457200">
              <a:buFont typeface="+mj-lt"/>
              <a:buAutoNum type="arabicPeriod"/>
            </a:pPr>
            <a:endParaRPr lang="en-US" dirty="0">
              <a:sym typeface="Wingdings" panose="05000000000000000000" pitchFamily="2" charset="2"/>
            </a:endParaRPr>
          </a:p>
          <a:p>
            <a:r>
              <a:rPr lang="en-US" dirty="0">
                <a:sym typeface="Wingdings" panose="05000000000000000000" pitchFamily="2" charset="2"/>
              </a:rPr>
              <a:t>Better: Main thread with gameplay logic, scripting etc. + separate render thread +</a:t>
            </a:r>
            <a:br>
              <a:rPr lang="en-US" dirty="0">
                <a:sym typeface="Wingdings" panose="05000000000000000000" pitchFamily="2" charset="2"/>
              </a:rPr>
            </a:br>
            <a:r>
              <a:rPr lang="en-US" dirty="0">
                <a:sym typeface="Wingdings" panose="05000000000000000000" pitchFamily="2" charset="2"/>
              </a:rPr>
              <a:t>some background threads, e.g. AI, resource loading.</a:t>
            </a:r>
          </a:p>
        </p:txBody>
      </p:sp>
      <p:sp>
        <p:nvSpPr>
          <p:cNvPr id="3" name="Text Placeholder 2">
            <a:extLst>
              <a:ext uri="{FF2B5EF4-FFF2-40B4-BE49-F238E27FC236}">
                <a16:creationId xmlns:a16="http://schemas.microsoft.com/office/drawing/2014/main" id="{E27B8526-4289-4174-8033-144309200082}"/>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0893262A-BF4C-4C41-B8D5-62DE9F7C0994}"/>
              </a:ext>
            </a:extLst>
          </p:cNvPr>
          <p:cNvSpPr>
            <a:spLocks noGrp="1"/>
          </p:cNvSpPr>
          <p:nvPr>
            <p:ph type="title"/>
          </p:nvPr>
        </p:nvSpPr>
        <p:spPr/>
        <p:txBody>
          <a:bodyPr/>
          <a:lstStyle/>
          <a:p>
            <a:r>
              <a:rPr lang="en-US" dirty="0"/>
              <a:t>Multithreading (CPU)</a:t>
            </a:r>
          </a:p>
        </p:txBody>
      </p:sp>
    </p:spTree>
    <p:extLst>
      <p:ext uri="{BB962C8B-B14F-4D97-AF65-F5344CB8AC3E}">
        <p14:creationId xmlns:p14="http://schemas.microsoft.com/office/powerpoint/2010/main" val="175622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E845E-2E25-45C9-A3A3-88A98439D8F8}"/>
              </a:ext>
            </a:extLst>
          </p:cNvPr>
          <p:cNvSpPr>
            <a:spLocks noGrp="1"/>
          </p:cNvSpPr>
          <p:nvPr>
            <p:ph idx="1"/>
          </p:nvPr>
        </p:nvSpPr>
        <p:spPr/>
        <p:txBody>
          <a:bodyPr/>
          <a:lstStyle/>
          <a:p>
            <a:pPr marL="457200" indent="-457200">
              <a:buFont typeface="+mj-lt"/>
              <a:buAutoNum type="arabicPeriod"/>
            </a:pPr>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Excellent: Task system</a:t>
            </a:r>
          </a:p>
          <a:p>
            <a:pPr marL="662940" lvl="1" indent="-457200"/>
            <a:r>
              <a:rPr lang="en-US" dirty="0">
                <a:sym typeface="Wingdings" panose="05000000000000000000" pitchFamily="2" charset="2"/>
              </a:rPr>
              <a:t>Pool of persistent threads, one per hardware thread, waiting for tasks.</a:t>
            </a:r>
          </a:p>
          <a:p>
            <a:pPr marL="662940" lvl="1" indent="-457200"/>
            <a:r>
              <a:rPr lang="en-US" dirty="0">
                <a:sym typeface="Wingdings" panose="05000000000000000000" pitchFamily="2" charset="2"/>
              </a:rPr>
              <a:t>Each frame consists of many tasks with dependencies between them.</a:t>
            </a:r>
          </a:p>
          <a:p>
            <a:pPr marL="662940" lvl="1" indent="-457200"/>
            <a:r>
              <a:rPr lang="en-US" dirty="0">
                <a:sym typeface="Wingdings" panose="05000000000000000000" pitchFamily="2" charset="2"/>
              </a:rPr>
              <a:t>Generic, scalable architecture </a:t>
            </a:r>
          </a:p>
        </p:txBody>
      </p:sp>
      <p:sp>
        <p:nvSpPr>
          <p:cNvPr id="3" name="Text Placeholder 2">
            <a:extLst>
              <a:ext uri="{FF2B5EF4-FFF2-40B4-BE49-F238E27FC236}">
                <a16:creationId xmlns:a16="http://schemas.microsoft.com/office/drawing/2014/main" id="{E27B8526-4289-4174-8033-144309200082}"/>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0893262A-BF4C-4C41-B8D5-62DE9F7C0994}"/>
              </a:ext>
            </a:extLst>
          </p:cNvPr>
          <p:cNvSpPr>
            <a:spLocks noGrp="1"/>
          </p:cNvSpPr>
          <p:nvPr>
            <p:ph type="title"/>
          </p:nvPr>
        </p:nvSpPr>
        <p:spPr/>
        <p:txBody>
          <a:bodyPr/>
          <a:lstStyle/>
          <a:p>
            <a:r>
              <a:rPr lang="en-US" dirty="0"/>
              <a:t>Multithreading (CPU)</a:t>
            </a:r>
          </a:p>
        </p:txBody>
      </p:sp>
    </p:spTree>
    <p:extLst>
      <p:ext uri="{BB962C8B-B14F-4D97-AF65-F5344CB8AC3E}">
        <p14:creationId xmlns:p14="http://schemas.microsoft.com/office/powerpoint/2010/main" val="4059686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5C98B-1693-4645-8709-C3234FC2C548}"/>
              </a:ext>
            </a:extLst>
          </p:cNvPr>
          <p:cNvSpPr>
            <a:spLocks noGrp="1"/>
          </p:cNvSpPr>
          <p:nvPr>
            <p:ph idx="1"/>
          </p:nvPr>
        </p:nvSpPr>
        <p:spPr/>
        <p:txBody>
          <a:bodyPr/>
          <a:lstStyle/>
          <a:p>
            <a:pPr marL="0" indent="0">
              <a:buNone/>
            </a:pPr>
            <a:endParaRPr lang="en-US" dirty="0"/>
          </a:p>
          <a:p>
            <a:pPr marL="0" indent="0">
              <a:buNone/>
            </a:pPr>
            <a:r>
              <a:rPr lang="en-US" dirty="0"/>
              <a:t>Make use of multiple GPU queues to parallelize rendering.</a:t>
            </a:r>
          </a:p>
          <a:p>
            <a:pPr marL="0" indent="0">
              <a:buNone/>
            </a:pPr>
            <a:endParaRPr lang="en-US" dirty="0"/>
          </a:p>
          <a:p>
            <a:r>
              <a:rPr lang="en-US" dirty="0"/>
              <a:t>Graphics</a:t>
            </a:r>
          </a:p>
          <a:p>
            <a:r>
              <a:rPr lang="en-US" dirty="0" err="1"/>
              <a:t>Async</a:t>
            </a:r>
            <a:r>
              <a:rPr lang="en-US" dirty="0"/>
              <a:t> compute</a:t>
            </a:r>
          </a:p>
          <a:p>
            <a:r>
              <a:rPr lang="en-US" dirty="0"/>
              <a:t>Transfer</a:t>
            </a:r>
          </a:p>
        </p:txBody>
      </p:sp>
      <p:sp>
        <p:nvSpPr>
          <p:cNvPr id="3" name="Text Placeholder 2">
            <a:extLst>
              <a:ext uri="{FF2B5EF4-FFF2-40B4-BE49-F238E27FC236}">
                <a16:creationId xmlns:a16="http://schemas.microsoft.com/office/drawing/2014/main" id="{FBAB370C-ED77-4DD8-BF3B-D383936ADAD6}"/>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C6B36F9A-57E5-45A7-8E60-B84CCB179408}"/>
              </a:ext>
            </a:extLst>
          </p:cNvPr>
          <p:cNvSpPr>
            <a:spLocks noGrp="1"/>
          </p:cNvSpPr>
          <p:nvPr>
            <p:ph type="title"/>
          </p:nvPr>
        </p:nvSpPr>
        <p:spPr/>
        <p:txBody>
          <a:bodyPr/>
          <a:lstStyle/>
          <a:p>
            <a:r>
              <a:rPr lang="en-US" dirty="0"/>
              <a:t>Multithreading (GPU)</a:t>
            </a:r>
          </a:p>
        </p:txBody>
      </p:sp>
    </p:spTree>
    <p:extLst>
      <p:ext uri="{BB962C8B-B14F-4D97-AF65-F5344CB8AC3E}">
        <p14:creationId xmlns:p14="http://schemas.microsoft.com/office/powerpoint/2010/main" val="170799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Introduction</a:t>
            </a:r>
          </a:p>
        </p:txBody>
      </p:sp>
      <p:sp>
        <p:nvSpPr>
          <p:cNvPr id="11" name="Text Placeholder 10"/>
          <p:cNvSpPr>
            <a:spLocks noGrp="1"/>
          </p:cNvSpPr>
          <p:nvPr>
            <p:ph type="body" sz="quarter" idx="10"/>
          </p:nvPr>
        </p:nvSpPr>
        <p:spPr/>
        <p:txBody>
          <a:bodyPr/>
          <a:lstStyle/>
          <a:p>
            <a:r>
              <a:rPr lang="en-US" dirty="0"/>
              <a:t>Why port to Vulkan™ or DX12?</a:t>
            </a: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0735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5C98B-1693-4645-8709-C3234FC2C548}"/>
              </a:ext>
            </a:extLst>
          </p:cNvPr>
          <p:cNvSpPr>
            <a:spLocks noGrp="1"/>
          </p:cNvSpPr>
          <p:nvPr>
            <p:ph idx="1"/>
          </p:nvPr>
        </p:nvSpPr>
        <p:spPr/>
        <p:txBody>
          <a:bodyPr/>
          <a:lstStyle/>
          <a:p>
            <a:pPr marL="0" indent="0">
              <a:buNone/>
            </a:pPr>
            <a:endParaRPr lang="en-US" dirty="0"/>
          </a:p>
          <a:p>
            <a:pPr marL="0" indent="0">
              <a:buNone/>
            </a:pPr>
            <a:r>
              <a:rPr lang="en-US" dirty="0" err="1"/>
              <a:t>Async</a:t>
            </a:r>
            <a:r>
              <a:rPr lang="en-US" dirty="0"/>
              <a:t> compute</a:t>
            </a:r>
          </a:p>
          <a:p>
            <a:pPr marL="0" indent="0">
              <a:buNone/>
            </a:pPr>
            <a:endParaRPr lang="en-US" dirty="0"/>
          </a:p>
          <a:p>
            <a:r>
              <a:rPr lang="en-US" dirty="0"/>
              <a:t>General computations e.g. particles.</a:t>
            </a:r>
          </a:p>
          <a:p>
            <a:endParaRPr lang="en-US" dirty="0"/>
          </a:p>
          <a:p>
            <a:r>
              <a:rPr lang="en-US" dirty="0"/>
              <a:t>Convert fullscreen passes to compute shaders.</a:t>
            </a:r>
          </a:p>
          <a:p>
            <a:endParaRPr lang="en-US" dirty="0"/>
          </a:p>
          <a:p>
            <a:r>
              <a:rPr lang="en-US" dirty="0"/>
              <a:t>Execute parts of the frame in </a:t>
            </a:r>
            <a:r>
              <a:rPr lang="en-US" dirty="0" err="1"/>
              <a:t>async</a:t>
            </a:r>
            <a:r>
              <a:rPr lang="en-US" dirty="0"/>
              <a:t> compute.</a:t>
            </a:r>
          </a:p>
          <a:p>
            <a:pPr lvl="1"/>
            <a:r>
              <a:rPr lang="en-US" dirty="0"/>
              <a:t>preferably in parallel with geometry-intensive graphics work</a:t>
            </a:r>
          </a:p>
          <a:p>
            <a:pPr lvl="1"/>
            <a:r>
              <a:rPr lang="en-US" dirty="0"/>
              <a:t>finish frame by doing postprocessing and Present in </a:t>
            </a:r>
            <a:r>
              <a:rPr lang="en-US" dirty="0" err="1"/>
              <a:t>async</a:t>
            </a:r>
            <a:r>
              <a:rPr lang="en-US" dirty="0"/>
              <a:t> compute</a:t>
            </a:r>
          </a:p>
        </p:txBody>
      </p:sp>
      <p:sp>
        <p:nvSpPr>
          <p:cNvPr id="3" name="Text Placeholder 2">
            <a:extLst>
              <a:ext uri="{FF2B5EF4-FFF2-40B4-BE49-F238E27FC236}">
                <a16:creationId xmlns:a16="http://schemas.microsoft.com/office/drawing/2014/main" id="{FBAB370C-ED77-4DD8-BF3B-D383936ADAD6}"/>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C6B36F9A-57E5-45A7-8E60-B84CCB179408}"/>
              </a:ext>
            </a:extLst>
          </p:cNvPr>
          <p:cNvSpPr>
            <a:spLocks noGrp="1"/>
          </p:cNvSpPr>
          <p:nvPr>
            <p:ph type="title"/>
          </p:nvPr>
        </p:nvSpPr>
        <p:spPr/>
        <p:txBody>
          <a:bodyPr/>
          <a:lstStyle/>
          <a:p>
            <a:r>
              <a:rPr lang="en-US" dirty="0"/>
              <a:t>Multithreading (GPU)</a:t>
            </a:r>
          </a:p>
        </p:txBody>
      </p:sp>
    </p:spTree>
    <p:extLst>
      <p:ext uri="{BB962C8B-B14F-4D97-AF65-F5344CB8AC3E}">
        <p14:creationId xmlns:p14="http://schemas.microsoft.com/office/powerpoint/2010/main" val="206907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5C98B-1693-4645-8709-C3234FC2C548}"/>
              </a:ext>
            </a:extLst>
          </p:cNvPr>
          <p:cNvSpPr>
            <a:spLocks noGrp="1"/>
          </p:cNvSpPr>
          <p:nvPr>
            <p:ph idx="1"/>
          </p:nvPr>
        </p:nvSpPr>
        <p:spPr/>
        <p:txBody>
          <a:bodyPr/>
          <a:lstStyle/>
          <a:p>
            <a:pPr marL="0" indent="0">
              <a:buNone/>
            </a:pPr>
            <a:endParaRPr lang="en-US" dirty="0"/>
          </a:p>
          <a:p>
            <a:pPr marL="0" indent="0">
              <a:buNone/>
            </a:pPr>
            <a:r>
              <a:rPr lang="en-US" dirty="0"/>
              <a:t>Transfer</a:t>
            </a:r>
          </a:p>
          <a:p>
            <a:pPr marL="0" indent="0">
              <a:buNone/>
            </a:pPr>
            <a:endParaRPr lang="en-US" dirty="0"/>
          </a:p>
          <a:p>
            <a:r>
              <a:rPr lang="en-US" dirty="0"/>
              <a:t>Uploading/downloading data to/from GPU memory through </a:t>
            </a:r>
            <a:r>
              <a:rPr lang="en-US" dirty="0" err="1"/>
              <a:t>PCIe</a:t>
            </a:r>
            <a:r>
              <a:rPr lang="en-US" dirty="0"/>
              <a:t>®</a:t>
            </a:r>
          </a:p>
          <a:p>
            <a:endParaRPr lang="en-US" dirty="0"/>
          </a:p>
          <a:p>
            <a:r>
              <a:rPr lang="en-US" dirty="0"/>
              <a:t>Background transfers: texture streaming, defragmentation of GPU memory</a:t>
            </a:r>
          </a:p>
          <a:p>
            <a:endParaRPr lang="en-US" dirty="0"/>
          </a:p>
          <a:p>
            <a:r>
              <a:rPr lang="en-US" dirty="0"/>
              <a:t>Copies inside video memory:</a:t>
            </a:r>
          </a:p>
          <a:p>
            <a:pPr lvl="1"/>
            <a:r>
              <a:rPr lang="en-US" dirty="0"/>
              <a:t>long time before the result is needed </a:t>
            </a:r>
            <a:r>
              <a:rPr lang="en-US" dirty="0">
                <a:sym typeface="Wingdings" panose="05000000000000000000" pitchFamily="2" charset="2"/>
              </a:rPr>
              <a:t> use transfer queue</a:t>
            </a:r>
          </a:p>
          <a:p>
            <a:pPr lvl="1"/>
            <a:r>
              <a:rPr lang="en-US" dirty="0">
                <a:sym typeface="Wingdings" panose="05000000000000000000" pitchFamily="2" charset="2"/>
              </a:rPr>
              <a:t>result is needed immediately on graphics queue  use graphics queue</a:t>
            </a:r>
            <a:endParaRPr lang="en-US" dirty="0"/>
          </a:p>
        </p:txBody>
      </p:sp>
      <p:sp>
        <p:nvSpPr>
          <p:cNvPr id="3" name="Text Placeholder 2">
            <a:extLst>
              <a:ext uri="{FF2B5EF4-FFF2-40B4-BE49-F238E27FC236}">
                <a16:creationId xmlns:a16="http://schemas.microsoft.com/office/drawing/2014/main" id="{FBAB370C-ED77-4DD8-BF3B-D383936ADAD6}"/>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C6B36F9A-57E5-45A7-8E60-B84CCB179408}"/>
              </a:ext>
            </a:extLst>
          </p:cNvPr>
          <p:cNvSpPr>
            <a:spLocks noGrp="1"/>
          </p:cNvSpPr>
          <p:nvPr>
            <p:ph type="title"/>
          </p:nvPr>
        </p:nvSpPr>
        <p:spPr/>
        <p:txBody>
          <a:bodyPr/>
          <a:lstStyle/>
          <a:p>
            <a:r>
              <a:rPr lang="en-US" dirty="0"/>
              <a:t>Multithreading (GPU)</a:t>
            </a:r>
          </a:p>
        </p:txBody>
      </p:sp>
    </p:spTree>
    <p:extLst>
      <p:ext uri="{BB962C8B-B14F-4D97-AF65-F5344CB8AC3E}">
        <p14:creationId xmlns:p14="http://schemas.microsoft.com/office/powerpoint/2010/main" val="377125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B407BF-0101-46E6-A0C4-3FC2D908998F}"/>
              </a:ext>
            </a:extLst>
          </p:cNvPr>
          <p:cNvSpPr>
            <a:spLocks noGrp="1"/>
          </p:cNvSpPr>
          <p:nvPr>
            <p:ph type="body" sz="quarter" idx="10"/>
          </p:nvPr>
        </p:nvSpPr>
        <p:spPr/>
        <p:txBody>
          <a:bodyPr/>
          <a:lstStyle/>
          <a:p>
            <a:r>
              <a:rPr lang="en-US" dirty="0"/>
              <a:t>Example</a:t>
            </a:r>
          </a:p>
        </p:txBody>
      </p:sp>
      <p:sp>
        <p:nvSpPr>
          <p:cNvPr id="4" name="Title 3">
            <a:extLst>
              <a:ext uri="{FF2B5EF4-FFF2-40B4-BE49-F238E27FC236}">
                <a16:creationId xmlns:a16="http://schemas.microsoft.com/office/drawing/2014/main" id="{F7A41055-D257-4B07-A9B0-9FC40B5501F3}"/>
              </a:ext>
            </a:extLst>
          </p:cNvPr>
          <p:cNvSpPr>
            <a:spLocks noGrp="1"/>
          </p:cNvSpPr>
          <p:nvPr>
            <p:ph type="title"/>
          </p:nvPr>
        </p:nvSpPr>
        <p:spPr/>
        <p:txBody>
          <a:bodyPr/>
          <a:lstStyle/>
          <a:p>
            <a:r>
              <a:rPr lang="en-US" dirty="0"/>
              <a:t>Multithreading (GPU)</a:t>
            </a:r>
          </a:p>
        </p:txBody>
      </p:sp>
      <p:sp>
        <p:nvSpPr>
          <p:cNvPr id="5" name="TextBox 4">
            <a:extLst>
              <a:ext uri="{FF2B5EF4-FFF2-40B4-BE49-F238E27FC236}">
                <a16:creationId xmlns:a16="http://schemas.microsoft.com/office/drawing/2014/main" id="{F6871F9F-7C9C-4F7E-8280-607B2C165AE9}"/>
              </a:ext>
            </a:extLst>
          </p:cNvPr>
          <p:cNvSpPr txBox="1"/>
          <p:nvPr/>
        </p:nvSpPr>
        <p:spPr>
          <a:xfrm>
            <a:off x="1094421" y="5137733"/>
            <a:ext cx="792252"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endParaRPr lang="en-US" dirty="0">
              <a:solidFill>
                <a:schemeClr val="bg1"/>
              </a:solidFill>
            </a:endParaRPr>
          </a:p>
        </p:txBody>
      </p:sp>
      <p:sp>
        <p:nvSpPr>
          <p:cNvPr id="6" name="TextBox 5">
            <a:extLst>
              <a:ext uri="{FF2B5EF4-FFF2-40B4-BE49-F238E27FC236}">
                <a16:creationId xmlns:a16="http://schemas.microsoft.com/office/drawing/2014/main" id="{375FED11-50CD-48F6-9021-59495C24D585}"/>
              </a:ext>
            </a:extLst>
          </p:cNvPr>
          <p:cNvSpPr txBox="1"/>
          <p:nvPr/>
        </p:nvSpPr>
        <p:spPr>
          <a:xfrm>
            <a:off x="1357311" y="1870868"/>
            <a:ext cx="145161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3D queue</a:t>
            </a:r>
          </a:p>
        </p:txBody>
      </p:sp>
      <p:sp>
        <p:nvSpPr>
          <p:cNvPr id="7" name="TextBox 6">
            <a:extLst>
              <a:ext uri="{FF2B5EF4-FFF2-40B4-BE49-F238E27FC236}">
                <a16:creationId xmlns:a16="http://schemas.microsoft.com/office/drawing/2014/main" id="{FF3C0598-86EB-45E1-A203-55AF0A4840D2}"/>
              </a:ext>
            </a:extLst>
          </p:cNvPr>
          <p:cNvSpPr txBox="1"/>
          <p:nvPr/>
        </p:nvSpPr>
        <p:spPr>
          <a:xfrm>
            <a:off x="865821" y="2627072"/>
            <a:ext cx="194310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Compute queue</a:t>
            </a:r>
          </a:p>
        </p:txBody>
      </p:sp>
      <p:sp>
        <p:nvSpPr>
          <p:cNvPr id="8" name="TextBox 7">
            <a:extLst>
              <a:ext uri="{FF2B5EF4-FFF2-40B4-BE49-F238E27FC236}">
                <a16:creationId xmlns:a16="http://schemas.microsoft.com/office/drawing/2014/main" id="{951CFBFF-7BEE-4F85-B541-C19F537A02B9}"/>
              </a:ext>
            </a:extLst>
          </p:cNvPr>
          <p:cNvSpPr txBox="1"/>
          <p:nvPr/>
        </p:nvSpPr>
        <p:spPr>
          <a:xfrm>
            <a:off x="4814885" y="2618302"/>
            <a:ext cx="2011679"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ambient occlusion</a:t>
            </a:r>
          </a:p>
        </p:txBody>
      </p:sp>
      <p:sp>
        <p:nvSpPr>
          <p:cNvPr id="9" name="TextBox 8">
            <a:extLst>
              <a:ext uri="{FF2B5EF4-FFF2-40B4-BE49-F238E27FC236}">
                <a16:creationId xmlns:a16="http://schemas.microsoft.com/office/drawing/2014/main" id="{A561AC7C-869F-4009-8591-946E1F030D76}"/>
              </a:ext>
            </a:extLst>
          </p:cNvPr>
          <p:cNvSpPr txBox="1"/>
          <p:nvPr/>
        </p:nvSpPr>
        <p:spPr>
          <a:xfrm>
            <a:off x="4906326" y="1862098"/>
            <a:ext cx="1823083"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shadow map</a:t>
            </a:r>
          </a:p>
        </p:txBody>
      </p:sp>
      <p:sp>
        <p:nvSpPr>
          <p:cNvPr id="10" name="TextBox 9">
            <a:extLst>
              <a:ext uri="{FF2B5EF4-FFF2-40B4-BE49-F238E27FC236}">
                <a16:creationId xmlns:a16="http://schemas.microsoft.com/office/drawing/2014/main" id="{62863F6B-8071-4397-890A-BD17F234B5C3}"/>
              </a:ext>
            </a:extLst>
          </p:cNvPr>
          <p:cNvSpPr txBox="1"/>
          <p:nvPr/>
        </p:nvSpPr>
        <p:spPr>
          <a:xfrm>
            <a:off x="6820850" y="1862098"/>
            <a:ext cx="1651635"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a:t>
            </a:r>
          </a:p>
        </p:txBody>
      </p:sp>
      <p:cxnSp>
        <p:nvCxnSpPr>
          <p:cNvPr id="11" name="Straight Arrow Connector 10">
            <a:extLst>
              <a:ext uri="{FF2B5EF4-FFF2-40B4-BE49-F238E27FC236}">
                <a16:creationId xmlns:a16="http://schemas.microsoft.com/office/drawing/2014/main" id="{D89F2320-B0EF-417D-AFAB-6AA4A6639E18}"/>
              </a:ext>
            </a:extLst>
          </p:cNvPr>
          <p:cNvCxnSpPr>
            <a:cxnSpLocks/>
          </p:cNvCxnSpPr>
          <p:nvPr/>
        </p:nvCxnSpPr>
        <p:spPr>
          <a:xfrm>
            <a:off x="4814885" y="2231430"/>
            <a:ext cx="0"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31C6BF-9077-45BD-A8B4-B239965DA362}"/>
              </a:ext>
            </a:extLst>
          </p:cNvPr>
          <p:cNvCxnSpPr>
            <a:cxnSpLocks/>
          </p:cNvCxnSpPr>
          <p:nvPr/>
        </p:nvCxnSpPr>
        <p:spPr>
          <a:xfrm flipH="1" flipV="1">
            <a:off x="6826564" y="2231430"/>
            <a:ext cx="1"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A4BA59-C5DA-41FE-AE53-07542D5ACE9C}"/>
              </a:ext>
            </a:extLst>
          </p:cNvPr>
          <p:cNvSpPr txBox="1"/>
          <p:nvPr/>
        </p:nvSpPr>
        <p:spPr>
          <a:xfrm>
            <a:off x="8472486" y="2618302"/>
            <a:ext cx="1645920"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postprocessing</a:t>
            </a:r>
          </a:p>
        </p:txBody>
      </p:sp>
      <p:cxnSp>
        <p:nvCxnSpPr>
          <p:cNvPr id="18" name="Straight Arrow Connector 17">
            <a:extLst>
              <a:ext uri="{FF2B5EF4-FFF2-40B4-BE49-F238E27FC236}">
                <a16:creationId xmlns:a16="http://schemas.microsoft.com/office/drawing/2014/main" id="{E79547FC-115A-4CBF-B595-DCA5056F13EA}"/>
              </a:ext>
            </a:extLst>
          </p:cNvPr>
          <p:cNvCxnSpPr>
            <a:cxnSpLocks/>
          </p:cNvCxnSpPr>
          <p:nvPr/>
        </p:nvCxnSpPr>
        <p:spPr>
          <a:xfrm>
            <a:off x="8472485" y="2231430"/>
            <a:ext cx="0"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5D3D02-BAD8-4611-BCAA-7C897B491887}"/>
              </a:ext>
            </a:extLst>
          </p:cNvPr>
          <p:cNvSpPr txBox="1"/>
          <p:nvPr/>
        </p:nvSpPr>
        <p:spPr>
          <a:xfrm>
            <a:off x="8563926" y="1870868"/>
            <a:ext cx="1793046" cy="369332"/>
          </a:xfrm>
          <a:prstGeom prst="rect">
            <a:avLst/>
          </a:prstGeom>
          <a:solidFill>
            <a:srgbClr val="B11116"/>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Z pass frame1 </a:t>
            </a:r>
            <a:r>
              <a:rPr lang="en-US" dirty="0">
                <a:solidFill>
                  <a:schemeClr val="bg1"/>
                </a:solidFill>
                <a:sym typeface="Wingdings" panose="05000000000000000000" pitchFamily="2" charset="2"/>
              </a:rPr>
              <a:t></a:t>
            </a:r>
            <a:endParaRPr lang="en-US" dirty="0">
              <a:solidFill>
                <a:schemeClr val="bg1"/>
              </a:solidFill>
            </a:endParaRPr>
          </a:p>
        </p:txBody>
      </p:sp>
      <p:sp>
        <p:nvSpPr>
          <p:cNvPr id="21" name="TextBox 20">
            <a:extLst>
              <a:ext uri="{FF2B5EF4-FFF2-40B4-BE49-F238E27FC236}">
                <a16:creationId xmlns:a16="http://schemas.microsoft.com/office/drawing/2014/main" id="{54DCB54B-616E-40B3-8AD6-BFC2663DCF07}"/>
              </a:ext>
            </a:extLst>
          </p:cNvPr>
          <p:cNvSpPr txBox="1"/>
          <p:nvPr/>
        </p:nvSpPr>
        <p:spPr>
          <a:xfrm>
            <a:off x="9492613" y="3383276"/>
            <a:ext cx="1251586"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Present</a:t>
            </a:r>
          </a:p>
        </p:txBody>
      </p:sp>
      <p:cxnSp>
        <p:nvCxnSpPr>
          <p:cNvPr id="22" name="Straight Arrow Connector 21">
            <a:extLst>
              <a:ext uri="{FF2B5EF4-FFF2-40B4-BE49-F238E27FC236}">
                <a16:creationId xmlns:a16="http://schemas.microsoft.com/office/drawing/2014/main" id="{23108623-09F1-4107-9718-1D21E220EE0F}"/>
              </a:ext>
            </a:extLst>
          </p:cNvPr>
          <p:cNvCxnSpPr>
            <a:cxnSpLocks/>
          </p:cNvCxnSpPr>
          <p:nvPr/>
        </p:nvCxnSpPr>
        <p:spPr>
          <a:xfrm flipH="1" flipV="1">
            <a:off x="10301286" y="3064962"/>
            <a:ext cx="1"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24C8C34-0A25-4DF3-97D4-51DF7B4B93C6}"/>
              </a:ext>
            </a:extLst>
          </p:cNvPr>
          <p:cNvSpPr txBox="1"/>
          <p:nvPr/>
        </p:nvSpPr>
        <p:spPr>
          <a:xfrm>
            <a:off x="865821" y="3383276"/>
            <a:ext cx="194310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Transfer queue 1</a:t>
            </a:r>
          </a:p>
        </p:txBody>
      </p:sp>
      <p:sp>
        <p:nvSpPr>
          <p:cNvPr id="24" name="TextBox 23">
            <a:extLst>
              <a:ext uri="{FF2B5EF4-FFF2-40B4-BE49-F238E27FC236}">
                <a16:creationId xmlns:a16="http://schemas.microsoft.com/office/drawing/2014/main" id="{E9E3C2A0-9E08-46C8-B688-E8D0A2AD7618}"/>
              </a:ext>
            </a:extLst>
          </p:cNvPr>
          <p:cNvSpPr txBox="1"/>
          <p:nvPr/>
        </p:nvSpPr>
        <p:spPr>
          <a:xfrm>
            <a:off x="865821" y="4139480"/>
            <a:ext cx="194310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Transfer queue 2</a:t>
            </a:r>
          </a:p>
        </p:txBody>
      </p:sp>
      <p:sp>
        <p:nvSpPr>
          <p:cNvPr id="25" name="TextBox 24">
            <a:extLst>
              <a:ext uri="{FF2B5EF4-FFF2-40B4-BE49-F238E27FC236}">
                <a16:creationId xmlns:a16="http://schemas.microsoft.com/office/drawing/2014/main" id="{BB6D91B6-4D96-4987-9B09-61197DE66C20}"/>
              </a:ext>
            </a:extLst>
          </p:cNvPr>
          <p:cNvSpPr txBox="1"/>
          <p:nvPr/>
        </p:nvSpPr>
        <p:spPr>
          <a:xfrm>
            <a:off x="3100386" y="3383276"/>
            <a:ext cx="3986213"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uploading constants and dynamic data</a:t>
            </a:r>
          </a:p>
        </p:txBody>
      </p:sp>
      <p:cxnSp>
        <p:nvCxnSpPr>
          <p:cNvPr id="26" name="Straight Arrow Connector 25">
            <a:extLst>
              <a:ext uri="{FF2B5EF4-FFF2-40B4-BE49-F238E27FC236}">
                <a16:creationId xmlns:a16="http://schemas.microsoft.com/office/drawing/2014/main" id="{544AF812-88E5-48FF-A95F-DDD5F8E56199}"/>
              </a:ext>
            </a:extLst>
          </p:cNvPr>
          <p:cNvCxnSpPr>
            <a:cxnSpLocks/>
          </p:cNvCxnSpPr>
          <p:nvPr/>
        </p:nvCxnSpPr>
        <p:spPr>
          <a:xfrm flipH="1" flipV="1">
            <a:off x="7090151" y="2240200"/>
            <a:ext cx="1" cy="11430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FAD307-90B8-4B19-9490-F945363F21E5}"/>
              </a:ext>
            </a:extLst>
          </p:cNvPr>
          <p:cNvSpPr txBox="1"/>
          <p:nvPr/>
        </p:nvSpPr>
        <p:spPr>
          <a:xfrm>
            <a:off x="3100387" y="4130710"/>
            <a:ext cx="7178039" cy="369332"/>
          </a:xfrm>
          <a:prstGeom prst="rect">
            <a:avLst/>
          </a:prstGeom>
          <a:solidFill>
            <a:srgbClr val="B11116"/>
          </a:solidFill>
          <a:ln w="12700">
            <a:solidFill>
              <a:schemeClr val="bg1"/>
            </a:solidFill>
            <a:prstDash val="solid"/>
          </a:ln>
        </p:spPr>
        <p:txBody>
          <a:bodyPr wrap="square" rtlCol="0">
            <a:spAutoFit/>
          </a:bodyPr>
          <a:lstStyle/>
          <a:p>
            <a:pPr algn="ctr">
              <a:spcAft>
                <a:spcPts val="600"/>
              </a:spcAft>
              <a:buClr>
                <a:schemeClr val="bg2"/>
              </a:buClr>
            </a:pPr>
            <a:r>
              <a:rPr lang="en-US" dirty="0">
                <a:solidFill>
                  <a:schemeClr val="bg1"/>
                </a:solidFill>
                <a:sym typeface="Wingdings" panose="05000000000000000000" pitchFamily="2" charset="2"/>
              </a:rPr>
              <a:t> </a:t>
            </a:r>
            <a:r>
              <a:rPr lang="en-US" dirty="0">
                <a:solidFill>
                  <a:schemeClr val="bg1"/>
                </a:solidFill>
              </a:rPr>
              <a:t>texture streaming </a:t>
            </a:r>
            <a:r>
              <a:rPr lang="en-US" dirty="0">
                <a:solidFill>
                  <a:schemeClr val="bg1"/>
                </a:solidFill>
                <a:sym typeface="Wingdings" panose="05000000000000000000" pitchFamily="2" charset="2"/>
              </a:rPr>
              <a:t></a:t>
            </a:r>
            <a:endParaRPr lang="en-US" dirty="0">
              <a:solidFill>
                <a:schemeClr val="bg1"/>
              </a:solidFill>
            </a:endParaRPr>
          </a:p>
        </p:txBody>
      </p:sp>
      <p:sp>
        <p:nvSpPr>
          <p:cNvPr id="29" name="Rectangle 28">
            <a:extLst>
              <a:ext uri="{FF2B5EF4-FFF2-40B4-BE49-F238E27FC236}">
                <a16:creationId xmlns:a16="http://schemas.microsoft.com/office/drawing/2014/main" id="{DECA585C-D2E1-470A-A8DB-2AC67FF5844F}"/>
              </a:ext>
            </a:extLst>
          </p:cNvPr>
          <p:cNvSpPr/>
          <p:nvPr/>
        </p:nvSpPr>
        <p:spPr>
          <a:xfrm>
            <a:off x="10201274" y="2618302"/>
            <a:ext cx="155698" cy="369332"/>
          </a:xfrm>
          <a:prstGeom prst="rect">
            <a:avLst/>
          </a:prstGeom>
          <a:solidFill>
            <a:schemeClr val="accent4">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A57A47F7-E113-408B-AB60-B1DEB7FEDC42}"/>
              </a:ext>
            </a:extLst>
          </p:cNvPr>
          <p:cNvSpPr txBox="1"/>
          <p:nvPr/>
        </p:nvSpPr>
        <p:spPr>
          <a:xfrm>
            <a:off x="3100386" y="2609532"/>
            <a:ext cx="1311542" cy="369332"/>
          </a:xfrm>
          <a:prstGeom prst="rect">
            <a:avLst/>
          </a:prstGeom>
          <a:solidFill>
            <a:srgbClr val="B11116"/>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sym typeface="Wingdings" panose="05000000000000000000" pitchFamily="2" charset="2"/>
              </a:rPr>
              <a:t></a:t>
            </a:r>
            <a:endParaRPr lang="en-US" dirty="0">
              <a:solidFill>
                <a:schemeClr val="bg1"/>
              </a:solidFill>
            </a:endParaRPr>
          </a:p>
        </p:txBody>
      </p:sp>
      <p:sp>
        <p:nvSpPr>
          <p:cNvPr id="31" name="Rectangle 30">
            <a:extLst>
              <a:ext uri="{FF2B5EF4-FFF2-40B4-BE49-F238E27FC236}">
                <a16:creationId xmlns:a16="http://schemas.microsoft.com/office/drawing/2014/main" id="{E907A527-8C3D-49D1-882D-77B37D180D72}"/>
              </a:ext>
            </a:extLst>
          </p:cNvPr>
          <p:cNvSpPr/>
          <p:nvPr/>
        </p:nvSpPr>
        <p:spPr>
          <a:xfrm>
            <a:off x="4494796" y="2609532"/>
            <a:ext cx="120762" cy="369332"/>
          </a:xfrm>
          <a:prstGeom prst="rect">
            <a:avLst/>
          </a:prstGeom>
          <a:solidFill>
            <a:srgbClr val="B11116"/>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TextBox 26">
            <a:extLst>
              <a:ext uri="{FF2B5EF4-FFF2-40B4-BE49-F238E27FC236}">
                <a16:creationId xmlns:a16="http://schemas.microsoft.com/office/drawing/2014/main" id="{4B37F381-763D-4FCC-83A4-6FC6CFE350B4}"/>
              </a:ext>
            </a:extLst>
          </p:cNvPr>
          <p:cNvSpPr txBox="1"/>
          <p:nvPr/>
        </p:nvSpPr>
        <p:spPr>
          <a:xfrm>
            <a:off x="1094421" y="5635760"/>
            <a:ext cx="792252" cy="369332"/>
          </a:xfrm>
          <a:prstGeom prst="rect">
            <a:avLst/>
          </a:prstGeom>
          <a:solidFill>
            <a:srgbClr val="ED1C24"/>
          </a:solidFill>
          <a:ln w="12700">
            <a:solidFill>
              <a:schemeClr val="bg1"/>
            </a:solidFill>
          </a:ln>
        </p:spPr>
        <p:txBody>
          <a:bodyPr wrap="square" rtlCol="0">
            <a:spAutoFit/>
          </a:bodyPr>
          <a:lstStyle/>
          <a:p>
            <a:pPr algn="ctr">
              <a:spcAft>
                <a:spcPts val="600"/>
              </a:spcAft>
              <a:buClr>
                <a:schemeClr val="bg2"/>
              </a:buClr>
            </a:pPr>
            <a:endParaRPr lang="en-US" dirty="0">
              <a:solidFill>
                <a:schemeClr val="bg1"/>
              </a:solidFill>
            </a:endParaRPr>
          </a:p>
        </p:txBody>
      </p:sp>
      <p:sp>
        <p:nvSpPr>
          <p:cNvPr id="2" name="TextBox 1">
            <a:extLst>
              <a:ext uri="{FF2B5EF4-FFF2-40B4-BE49-F238E27FC236}">
                <a16:creationId xmlns:a16="http://schemas.microsoft.com/office/drawing/2014/main" id="{0831B500-1FE6-426E-B16E-B38B32B66F6D}"/>
              </a:ext>
            </a:extLst>
          </p:cNvPr>
          <p:cNvSpPr txBox="1"/>
          <p:nvPr/>
        </p:nvSpPr>
        <p:spPr>
          <a:xfrm>
            <a:off x="2025242" y="5137733"/>
            <a:ext cx="2325445" cy="369332"/>
          </a:xfrm>
          <a:prstGeom prst="rect">
            <a:avLst/>
          </a:prstGeom>
          <a:noFill/>
        </p:spPr>
        <p:txBody>
          <a:bodyPr wrap="none" rtlCol="0">
            <a:spAutoFit/>
          </a:bodyPr>
          <a:lstStyle/>
          <a:p>
            <a:pPr>
              <a:spcAft>
                <a:spcPts val="600"/>
              </a:spcAft>
              <a:buClr>
                <a:schemeClr val="bg2"/>
              </a:buClr>
            </a:pPr>
            <a:r>
              <a:rPr lang="en-US" dirty="0">
                <a:solidFill>
                  <a:schemeClr val="bg1"/>
                </a:solidFill>
              </a:rPr>
              <a:t>work for current frame</a:t>
            </a:r>
          </a:p>
        </p:txBody>
      </p:sp>
      <p:sp>
        <p:nvSpPr>
          <p:cNvPr id="32" name="TextBox 31">
            <a:extLst>
              <a:ext uri="{FF2B5EF4-FFF2-40B4-BE49-F238E27FC236}">
                <a16:creationId xmlns:a16="http://schemas.microsoft.com/office/drawing/2014/main" id="{34653233-D0CA-4FD9-8F56-04B96F25238D}"/>
              </a:ext>
            </a:extLst>
          </p:cNvPr>
          <p:cNvSpPr txBox="1"/>
          <p:nvPr/>
        </p:nvSpPr>
        <p:spPr>
          <a:xfrm>
            <a:off x="3100386" y="1862098"/>
            <a:ext cx="1714500"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Z pass frame0</a:t>
            </a:r>
          </a:p>
        </p:txBody>
      </p:sp>
      <p:sp>
        <p:nvSpPr>
          <p:cNvPr id="33" name="TextBox 32">
            <a:extLst>
              <a:ext uri="{FF2B5EF4-FFF2-40B4-BE49-F238E27FC236}">
                <a16:creationId xmlns:a16="http://schemas.microsoft.com/office/drawing/2014/main" id="{129EFFC3-35B7-4FF0-81A4-FEAE80771861}"/>
              </a:ext>
            </a:extLst>
          </p:cNvPr>
          <p:cNvSpPr txBox="1"/>
          <p:nvPr/>
        </p:nvSpPr>
        <p:spPr>
          <a:xfrm>
            <a:off x="2025242" y="5636263"/>
            <a:ext cx="1253356" cy="369332"/>
          </a:xfrm>
          <a:prstGeom prst="rect">
            <a:avLst/>
          </a:prstGeom>
          <a:noFill/>
        </p:spPr>
        <p:txBody>
          <a:bodyPr wrap="none" rtlCol="0">
            <a:spAutoFit/>
          </a:bodyPr>
          <a:lstStyle/>
          <a:p>
            <a:pPr>
              <a:spcAft>
                <a:spcPts val="600"/>
              </a:spcAft>
              <a:buClr>
                <a:schemeClr val="bg2"/>
              </a:buClr>
            </a:pPr>
            <a:r>
              <a:rPr lang="en-US" dirty="0">
                <a:solidFill>
                  <a:schemeClr val="bg1"/>
                </a:solidFill>
              </a:rPr>
              <a:t>other work</a:t>
            </a:r>
          </a:p>
        </p:txBody>
      </p:sp>
    </p:spTree>
    <p:extLst>
      <p:ext uri="{BB962C8B-B14F-4D97-AF65-F5344CB8AC3E}">
        <p14:creationId xmlns:p14="http://schemas.microsoft.com/office/powerpoint/2010/main" val="98302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047F0-3E8F-4788-BBD4-71566D136D64}"/>
              </a:ext>
            </a:extLst>
          </p:cNvPr>
          <p:cNvSpPr>
            <a:spLocks noGrp="1"/>
          </p:cNvSpPr>
          <p:nvPr>
            <p:ph idx="1"/>
          </p:nvPr>
        </p:nvSpPr>
        <p:spPr>
          <a:xfrm>
            <a:off x="365760" y="1381123"/>
            <a:ext cx="11450094" cy="4937760"/>
          </a:xfrm>
        </p:spPr>
        <p:txBody>
          <a:bodyPr/>
          <a:lstStyle/>
          <a:p>
            <a:pPr marL="0" indent="0">
              <a:buNone/>
            </a:pPr>
            <a:r>
              <a:rPr lang="en-US" dirty="0"/>
              <a:t>A barrier synchronizes access to specific resource.</a:t>
            </a:r>
          </a:p>
          <a:p>
            <a:pPr marL="0" indent="0">
              <a:buNone/>
            </a:pPr>
            <a:endParaRPr lang="en-US" dirty="0"/>
          </a:p>
          <a:p>
            <a:pPr marL="0" indent="0">
              <a:buNone/>
            </a:pPr>
            <a:r>
              <a:rPr lang="en-US" dirty="0"/>
              <a:t>Possible solutions:</a:t>
            </a:r>
          </a:p>
          <a:p>
            <a:pPr marL="0" indent="0">
              <a:buNone/>
            </a:pPr>
            <a:endParaRPr lang="en-US" dirty="0"/>
          </a:p>
          <a:p>
            <a:r>
              <a:rPr lang="en-US" dirty="0"/>
              <a:t>Hard: Barriers hardcoded, placed manually.</a:t>
            </a:r>
          </a:p>
          <a:p>
            <a:pPr marL="205740" lvl="1" indent="0">
              <a:buNone/>
            </a:pPr>
            <a:r>
              <a:rPr lang="en-US" dirty="0"/>
              <a:t>can reach good performance, but difficult and error-prone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Bad: Define “base state”. Always go back to this state after use.</a:t>
            </a:r>
          </a:p>
          <a:p>
            <a:pPr marL="205740" lvl="1" indent="0">
              <a:buNone/>
            </a:pPr>
            <a:r>
              <a:rPr lang="en-US" dirty="0">
                <a:sym typeface="Wingdings" panose="05000000000000000000" pitchFamily="2" charset="2"/>
              </a:rPr>
              <a:t>not very efficient </a:t>
            </a:r>
          </a:p>
          <a:p>
            <a:endParaRPr lang="en-US" dirty="0">
              <a:sym typeface="Wingdings" panose="05000000000000000000" pitchFamily="2" charset="2"/>
            </a:endParaRPr>
          </a:p>
          <a:p>
            <a:r>
              <a:rPr lang="en-US" dirty="0">
                <a:sym typeface="Wingdings" panose="05000000000000000000" pitchFamily="2" charset="2"/>
              </a:rPr>
              <a:t>Better: Remember last state. Transition to new state before use.</a:t>
            </a:r>
          </a:p>
          <a:p>
            <a:pPr marL="205740" lvl="1" indent="0">
              <a:buNone/>
            </a:pPr>
            <a:r>
              <a:rPr lang="en-US" dirty="0">
                <a:sym typeface="Wingdings" panose="05000000000000000000" pitchFamily="2" charset="2"/>
              </a:rPr>
              <a:t>works, but still can do better </a:t>
            </a:r>
          </a:p>
        </p:txBody>
      </p:sp>
      <p:sp>
        <p:nvSpPr>
          <p:cNvPr id="3" name="Text Placeholder 2">
            <a:extLst>
              <a:ext uri="{FF2B5EF4-FFF2-40B4-BE49-F238E27FC236}">
                <a16:creationId xmlns:a16="http://schemas.microsoft.com/office/drawing/2014/main" id="{F8801B5F-37CA-4569-BBEF-68A970C75E0D}"/>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9A470CFA-E3D6-4858-A34B-7B6D45F6085A}"/>
              </a:ext>
            </a:extLst>
          </p:cNvPr>
          <p:cNvSpPr>
            <a:spLocks noGrp="1"/>
          </p:cNvSpPr>
          <p:nvPr>
            <p:ph type="title"/>
          </p:nvPr>
        </p:nvSpPr>
        <p:spPr/>
        <p:txBody>
          <a:bodyPr/>
          <a:lstStyle/>
          <a:p>
            <a:r>
              <a:rPr lang="en-US" dirty="0"/>
              <a:t>Barriers</a:t>
            </a:r>
          </a:p>
        </p:txBody>
      </p:sp>
      <p:sp>
        <p:nvSpPr>
          <p:cNvPr id="5" name="Rectangle 4">
            <a:extLst>
              <a:ext uri="{FF2B5EF4-FFF2-40B4-BE49-F238E27FC236}">
                <a16:creationId xmlns:a16="http://schemas.microsoft.com/office/drawing/2014/main" id="{ADDA2722-219C-4D6F-928F-0A19560AE9B5}"/>
              </a:ext>
            </a:extLst>
          </p:cNvPr>
          <p:cNvSpPr/>
          <p:nvPr/>
        </p:nvSpPr>
        <p:spPr>
          <a:xfrm>
            <a:off x="9234312" y="4029443"/>
            <a:ext cx="1412111" cy="381965"/>
          </a:xfrm>
          <a:prstGeom prst="rect">
            <a:avLst/>
          </a:prstGeom>
          <a:solidFill>
            <a:srgbClr val="B111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barrier</a:t>
            </a:r>
          </a:p>
        </p:txBody>
      </p:sp>
      <p:sp>
        <p:nvSpPr>
          <p:cNvPr id="7" name="Rectangle: Rounded Corners 6">
            <a:extLst>
              <a:ext uri="{FF2B5EF4-FFF2-40B4-BE49-F238E27FC236}">
                <a16:creationId xmlns:a16="http://schemas.microsoft.com/office/drawing/2014/main" id="{D4E22A13-153E-4C95-8323-657390DDE194}"/>
              </a:ext>
            </a:extLst>
          </p:cNvPr>
          <p:cNvSpPr/>
          <p:nvPr/>
        </p:nvSpPr>
        <p:spPr>
          <a:xfrm>
            <a:off x="9090813" y="2754772"/>
            <a:ext cx="1699107" cy="613458"/>
          </a:xfrm>
          <a:prstGeom prst="roundRect">
            <a:avLst/>
          </a:prstGeom>
          <a:solidFill>
            <a:srgbClr val="0042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use as render target</a:t>
            </a:r>
          </a:p>
        </p:txBody>
      </p:sp>
      <p:sp>
        <p:nvSpPr>
          <p:cNvPr id="8" name="Rectangle: Rounded Corners 7">
            <a:extLst>
              <a:ext uri="{FF2B5EF4-FFF2-40B4-BE49-F238E27FC236}">
                <a16:creationId xmlns:a16="http://schemas.microsoft.com/office/drawing/2014/main" id="{0E3B69F3-0328-4EEA-9D0A-24A83FAAF314}"/>
              </a:ext>
            </a:extLst>
          </p:cNvPr>
          <p:cNvSpPr/>
          <p:nvPr/>
        </p:nvSpPr>
        <p:spPr>
          <a:xfrm>
            <a:off x="9090813" y="5082294"/>
            <a:ext cx="1699107" cy="613458"/>
          </a:xfrm>
          <a:prstGeom prst="roundRect">
            <a:avLst/>
          </a:prstGeom>
          <a:solidFill>
            <a:srgbClr val="0042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use as sampled texture</a:t>
            </a:r>
          </a:p>
        </p:txBody>
      </p:sp>
      <p:cxnSp>
        <p:nvCxnSpPr>
          <p:cNvPr id="10" name="Straight Arrow Connector 9">
            <a:extLst>
              <a:ext uri="{FF2B5EF4-FFF2-40B4-BE49-F238E27FC236}">
                <a16:creationId xmlns:a16="http://schemas.microsoft.com/office/drawing/2014/main" id="{4E9C42EE-7138-4A7A-86C5-6D300D99BD9C}"/>
              </a:ext>
            </a:extLst>
          </p:cNvPr>
          <p:cNvCxnSpPr>
            <a:cxnSpLocks/>
            <a:stCxn id="7" idx="2"/>
            <a:endCxn id="5" idx="0"/>
          </p:cNvCxnSpPr>
          <p:nvPr/>
        </p:nvCxnSpPr>
        <p:spPr>
          <a:xfrm>
            <a:off x="9940367" y="3368230"/>
            <a:ext cx="1" cy="6612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5CC9B1-8ED3-4862-9A4E-800C9678E746}"/>
              </a:ext>
            </a:extLst>
          </p:cNvPr>
          <p:cNvCxnSpPr/>
          <p:nvPr/>
        </p:nvCxnSpPr>
        <p:spPr>
          <a:xfrm>
            <a:off x="9940365" y="4411408"/>
            <a:ext cx="1" cy="6612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99C4470-2A36-4795-93A9-2413278FCFA7}"/>
              </a:ext>
            </a:extLst>
          </p:cNvPr>
          <p:cNvSpPr/>
          <p:nvPr/>
        </p:nvSpPr>
        <p:spPr>
          <a:xfrm>
            <a:off x="9234311" y="1699301"/>
            <a:ext cx="1412111" cy="381965"/>
          </a:xfrm>
          <a:prstGeom prst="rect">
            <a:avLst/>
          </a:prstGeom>
          <a:solidFill>
            <a:srgbClr val="B111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barrier</a:t>
            </a:r>
          </a:p>
        </p:txBody>
      </p:sp>
      <p:cxnSp>
        <p:nvCxnSpPr>
          <p:cNvPr id="16" name="Straight Arrow Connector 15">
            <a:extLst>
              <a:ext uri="{FF2B5EF4-FFF2-40B4-BE49-F238E27FC236}">
                <a16:creationId xmlns:a16="http://schemas.microsoft.com/office/drawing/2014/main" id="{11F23F0E-BD07-4C67-BAF4-EAC43FFDFEB3}"/>
              </a:ext>
            </a:extLst>
          </p:cNvPr>
          <p:cNvCxnSpPr/>
          <p:nvPr/>
        </p:nvCxnSpPr>
        <p:spPr>
          <a:xfrm>
            <a:off x="9940364" y="2081266"/>
            <a:ext cx="1" cy="6612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40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047F0-3E8F-4788-BBD4-71566D136D64}"/>
              </a:ext>
            </a:extLst>
          </p:cNvPr>
          <p:cNvSpPr>
            <a:spLocks noGrp="1"/>
          </p:cNvSpPr>
          <p:nvPr>
            <p:ph idx="1"/>
          </p:nvPr>
        </p:nvSpPr>
        <p:spPr>
          <a:xfrm>
            <a:off x="365760" y="1381123"/>
            <a:ext cx="11450094" cy="4937760"/>
          </a:xfrm>
        </p:spPr>
        <p:txBody>
          <a:bodyPr/>
          <a:lstStyle/>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Excellent: Have look-ahead of whole render frame. Find best place to issue barriers.</a:t>
            </a:r>
          </a:p>
          <a:p>
            <a:pPr marL="205740" lvl="1" indent="0">
              <a:buNone/>
            </a:pPr>
            <a:r>
              <a:rPr lang="en-US" dirty="0">
                <a:sym typeface="Wingdings" panose="05000000000000000000" pitchFamily="2" charset="2"/>
              </a:rPr>
              <a:t>place barriers as early as possible before result is needed – may hide their latency </a:t>
            </a:r>
          </a:p>
          <a:p>
            <a:endParaRPr lang="en-US" dirty="0"/>
          </a:p>
          <a:p>
            <a:endParaRPr lang="en-US" dirty="0"/>
          </a:p>
          <a:p>
            <a:endParaRPr lang="en-US" dirty="0"/>
          </a:p>
          <a:p>
            <a:r>
              <a:rPr lang="en-US" dirty="0"/>
              <a:t>Most of your resources don’t need layout transitions in runtime. Only limited number does.</a:t>
            </a:r>
          </a:p>
          <a:p>
            <a:r>
              <a:rPr lang="en-US" dirty="0"/>
              <a:t>Bad result: waiting for idle between all draw calls. Good result: everything pipelined.</a:t>
            </a:r>
            <a:endParaRPr lang="en-US" dirty="0">
              <a:sym typeface="Wingdings" panose="05000000000000000000" pitchFamily="2" charset="2"/>
            </a:endParaRPr>
          </a:p>
          <a:p>
            <a:r>
              <a:rPr lang="en-US" dirty="0">
                <a:sym typeface="Wingdings" panose="05000000000000000000" pitchFamily="2" charset="2"/>
              </a:rPr>
              <a:t>Batch barriers together into one call wherever possible.</a:t>
            </a:r>
            <a:endParaRPr lang="en-US" dirty="0"/>
          </a:p>
        </p:txBody>
      </p:sp>
      <p:sp>
        <p:nvSpPr>
          <p:cNvPr id="3" name="Text Placeholder 2">
            <a:extLst>
              <a:ext uri="{FF2B5EF4-FFF2-40B4-BE49-F238E27FC236}">
                <a16:creationId xmlns:a16="http://schemas.microsoft.com/office/drawing/2014/main" id="{F8801B5F-37CA-4569-BBEF-68A970C75E0D}"/>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9A470CFA-E3D6-4858-A34B-7B6D45F6085A}"/>
              </a:ext>
            </a:extLst>
          </p:cNvPr>
          <p:cNvSpPr>
            <a:spLocks noGrp="1"/>
          </p:cNvSpPr>
          <p:nvPr>
            <p:ph type="title"/>
          </p:nvPr>
        </p:nvSpPr>
        <p:spPr/>
        <p:txBody>
          <a:bodyPr/>
          <a:lstStyle/>
          <a:p>
            <a:r>
              <a:rPr lang="en-US" dirty="0"/>
              <a:t>Barriers</a:t>
            </a:r>
          </a:p>
        </p:txBody>
      </p:sp>
    </p:spTree>
    <p:extLst>
      <p:ext uri="{BB962C8B-B14F-4D97-AF65-F5344CB8AC3E}">
        <p14:creationId xmlns:p14="http://schemas.microsoft.com/office/powerpoint/2010/main" val="1949029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75B8E24-A4DC-4A85-B2FF-5C3DC207C657}"/>
              </a:ext>
            </a:extLst>
          </p:cNvPr>
          <p:cNvSpPr/>
          <p:nvPr/>
        </p:nvSpPr>
        <p:spPr>
          <a:xfrm>
            <a:off x="5036310" y="5639342"/>
            <a:ext cx="4568190" cy="154038"/>
          </a:xfrm>
          <a:prstGeom prst="rect">
            <a:avLst/>
          </a:prstGeom>
          <a:solidFill>
            <a:schemeClr val="bg2">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Rectangle 47">
            <a:extLst>
              <a:ext uri="{FF2B5EF4-FFF2-40B4-BE49-F238E27FC236}">
                <a16:creationId xmlns:a16="http://schemas.microsoft.com/office/drawing/2014/main" id="{E0735A43-546C-47D1-8E1D-62B9180704EB}"/>
              </a:ext>
            </a:extLst>
          </p:cNvPr>
          <p:cNvSpPr/>
          <p:nvPr/>
        </p:nvSpPr>
        <p:spPr>
          <a:xfrm>
            <a:off x="6653852" y="5639342"/>
            <a:ext cx="2066903" cy="15403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ADF220F7-E346-4CB1-98EF-CBA76382B5E7}"/>
              </a:ext>
            </a:extLst>
          </p:cNvPr>
          <p:cNvSpPr/>
          <p:nvPr/>
        </p:nvSpPr>
        <p:spPr>
          <a:xfrm>
            <a:off x="5036310" y="5233563"/>
            <a:ext cx="4568190" cy="154038"/>
          </a:xfrm>
          <a:prstGeom prst="rect">
            <a:avLst/>
          </a:prstGeom>
          <a:solidFill>
            <a:schemeClr val="bg2">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38">
            <a:extLst>
              <a:ext uri="{FF2B5EF4-FFF2-40B4-BE49-F238E27FC236}">
                <a16:creationId xmlns:a16="http://schemas.microsoft.com/office/drawing/2014/main" id="{3A812D9F-A715-41BF-8F0B-745E3F30A54E}"/>
              </a:ext>
            </a:extLst>
          </p:cNvPr>
          <p:cNvSpPr/>
          <p:nvPr/>
        </p:nvSpPr>
        <p:spPr>
          <a:xfrm>
            <a:off x="7451059" y="5233562"/>
            <a:ext cx="1269696" cy="16410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005A0A78-065E-472F-BF39-C5F13F4B2E95}"/>
              </a:ext>
            </a:extLst>
          </p:cNvPr>
          <p:cNvSpPr/>
          <p:nvPr/>
        </p:nvSpPr>
        <p:spPr>
          <a:xfrm>
            <a:off x="5036310" y="4844877"/>
            <a:ext cx="4568190" cy="147006"/>
          </a:xfrm>
          <a:prstGeom prst="rect">
            <a:avLst/>
          </a:prstGeom>
          <a:solidFill>
            <a:schemeClr val="bg2">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Rectangle 35">
            <a:extLst>
              <a:ext uri="{FF2B5EF4-FFF2-40B4-BE49-F238E27FC236}">
                <a16:creationId xmlns:a16="http://schemas.microsoft.com/office/drawing/2014/main" id="{CDC5A527-7B59-4422-AC8E-6995DBF63A46}"/>
              </a:ext>
            </a:extLst>
          </p:cNvPr>
          <p:cNvSpPr/>
          <p:nvPr/>
        </p:nvSpPr>
        <p:spPr>
          <a:xfrm>
            <a:off x="5845450" y="4844877"/>
            <a:ext cx="3759050" cy="14700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F3086418-7D4F-4B92-A838-9703657AFC89}"/>
              </a:ext>
            </a:extLst>
          </p:cNvPr>
          <p:cNvSpPr/>
          <p:nvPr/>
        </p:nvSpPr>
        <p:spPr>
          <a:xfrm>
            <a:off x="5036310" y="4454432"/>
            <a:ext cx="4568190" cy="170498"/>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Rectangle 34">
            <a:extLst>
              <a:ext uri="{FF2B5EF4-FFF2-40B4-BE49-F238E27FC236}">
                <a16:creationId xmlns:a16="http://schemas.microsoft.com/office/drawing/2014/main" id="{E1B661D4-28B3-4343-AD79-2677286A0ABB}"/>
              </a:ext>
            </a:extLst>
          </p:cNvPr>
          <p:cNvSpPr/>
          <p:nvPr/>
        </p:nvSpPr>
        <p:spPr>
          <a:xfrm>
            <a:off x="5036310" y="4454432"/>
            <a:ext cx="3684445" cy="17049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2" name="Straight Arrow Connector 41">
            <a:extLst>
              <a:ext uri="{FF2B5EF4-FFF2-40B4-BE49-F238E27FC236}">
                <a16:creationId xmlns:a16="http://schemas.microsoft.com/office/drawing/2014/main" id="{BB28B296-1D01-4EA9-B7BA-2794C044F25B}"/>
              </a:ext>
            </a:extLst>
          </p:cNvPr>
          <p:cNvCxnSpPr/>
          <p:nvPr/>
        </p:nvCxnSpPr>
        <p:spPr>
          <a:xfrm>
            <a:off x="4692018" y="3738150"/>
            <a:ext cx="5715000" cy="0"/>
          </a:xfrm>
          <a:prstGeom prst="straightConnector1">
            <a:avLst/>
          </a:prstGeom>
          <a:ln w="190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6260D8D2-666A-4AB1-88A9-B4C27334CCEE}"/>
              </a:ext>
            </a:extLst>
          </p:cNvPr>
          <p:cNvSpPr>
            <a:spLocks noGrp="1"/>
          </p:cNvSpPr>
          <p:nvPr>
            <p:ph idx="1"/>
          </p:nvPr>
        </p:nvSpPr>
        <p:spPr>
          <a:xfrm>
            <a:off x="365760" y="1381123"/>
            <a:ext cx="11450094" cy="4937760"/>
          </a:xfrm>
        </p:spPr>
        <p:txBody>
          <a:bodyPr/>
          <a:lstStyle/>
          <a:p>
            <a:r>
              <a:rPr lang="en-US" dirty="0"/>
              <a:t>General, high-level solution.</a:t>
            </a:r>
          </a:p>
          <a:p>
            <a:r>
              <a:rPr lang="en-US" dirty="0"/>
              <a:t>Describes structure of a render frame.</a:t>
            </a:r>
          </a:p>
          <a:p>
            <a:r>
              <a:rPr lang="en-US" dirty="0"/>
              <a:t>Nodes are render passes – sequences of commands to be executed every frame.</a:t>
            </a:r>
          </a:p>
          <a:p>
            <a:r>
              <a:rPr lang="en-US" dirty="0"/>
              <a:t>Each pass can read and write resources – e.g. intermediate render targets.</a:t>
            </a:r>
          </a:p>
        </p:txBody>
      </p:sp>
      <p:sp>
        <p:nvSpPr>
          <p:cNvPr id="3" name="Text Placeholder 2">
            <a:extLst>
              <a:ext uri="{FF2B5EF4-FFF2-40B4-BE49-F238E27FC236}">
                <a16:creationId xmlns:a16="http://schemas.microsoft.com/office/drawing/2014/main" id="{88D37A3D-5C4E-4F59-AE5A-5A70AEEEE280}"/>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2705B65C-BB2D-4715-9988-AAB4FAF8E6AC}"/>
              </a:ext>
            </a:extLst>
          </p:cNvPr>
          <p:cNvSpPr>
            <a:spLocks noGrp="1"/>
          </p:cNvSpPr>
          <p:nvPr>
            <p:ph type="title"/>
          </p:nvPr>
        </p:nvSpPr>
        <p:spPr/>
        <p:txBody>
          <a:bodyPr/>
          <a:lstStyle/>
          <a:p>
            <a:r>
              <a:rPr lang="en-US" dirty="0"/>
              <a:t>Frame graph</a:t>
            </a:r>
          </a:p>
        </p:txBody>
      </p:sp>
      <p:sp>
        <p:nvSpPr>
          <p:cNvPr id="5" name="Rectangle 4">
            <a:extLst>
              <a:ext uri="{FF2B5EF4-FFF2-40B4-BE49-F238E27FC236}">
                <a16:creationId xmlns:a16="http://schemas.microsoft.com/office/drawing/2014/main" id="{9F1FC4DE-E273-44AD-982B-DC84230A747C}"/>
              </a:ext>
            </a:extLst>
          </p:cNvPr>
          <p:cNvSpPr/>
          <p:nvPr/>
        </p:nvSpPr>
        <p:spPr>
          <a:xfrm>
            <a:off x="5036310" y="3557177"/>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2BB030B8-DBAF-4882-8370-8349424426F0}"/>
              </a:ext>
            </a:extLst>
          </p:cNvPr>
          <p:cNvSpPr/>
          <p:nvPr/>
        </p:nvSpPr>
        <p:spPr>
          <a:xfrm>
            <a:off x="5845450" y="3557177"/>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C3F8FD8B-EF78-4E3B-B3EA-C3A92574E694}"/>
              </a:ext>
            </a:extLst>
          </p:cNvPr>
          <p:cNvSpPr/>
          <p:nvPr/>
        </p:nvSpPr>
        <p:spPr>
          <a:xfrm>
            <a:off x="6653853" y="3557177"/>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66E65940-4956-4B19-9388-933F0138D01D}"/>
              </a:ext>
            </a:extLst>
          </p:cNvPr>
          <p:cNvSpPr/>
          <p:nvPr/>
        </p:nvSpPr>
        <p:spPr>
          <a:xfrm>
            <a:off x="7451059" y="3543840"/>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532CC79E-19B1-4117-BC7B-B1976AED818A}"/>
              </a:ext>
            </a:extLst>
          </p:cNvPr>
          <p:cNvSpPr/>
          <p:nvPr/>
        </p:nvSpPr>
        <p:spPr>
          <a:xfrm>
            <a:off x="8332134" y="3557177"/>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ectangle 9">
            <a:extLst>
              <a:ext uri="{FF2B5EF4-FFF2-40B4-BE49-F238E27FC236}">
                <a16:creationId xmlns:a16="http://schemas.microsoft.com/office/drawing/2014/main" id="{2952F457-ABB3-4858-AFC3-1FAF9C99C369}"/>
              </a:ext>
            </a:extLst>
          </p:cNvPr>
          <p:cNvSpPr/>
          <p:nvPr/>
        </p:nvSpPr>
        <p:spPr>
          <a:xfrm>
            <a:off x="9215880" y="3543840"/>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71C6E416-D534-4ECF-B386-DA22027199A5}"/>
              </a:ext>
            </a:extLst>
          </p:cNvPr>
          <p:cNvSpPr txBox="1"/>
          <p:nvPr/>
        </p:nvSpPr>
        <p:spPr>
          <a:xfrm>
            <a:off x="3884102" y="4402777"/>
            <a:ext cx="973343" cy="1887696"/>
          </a:xfrm>
          <a:prstGeom prst="rect">
            <a:avLst/>
          </a:prstGeom>
          <a:noFill/>
        </p:spPr>
        <p:txBody>
          <a:bodyPr wrap="none" rtlCol="0">
            <a:spAutoFit/>
          </a:bodyPr>
          <a:lstStyle/>
          <a:p>
            <a:pPr algn="r">
              <a:spcBef>
                <a:spcPts val="800"/>
              </a:spcBef>
              <a:spcAft>
                <a:spcPts val="0"/>
              </a:spcAft>
              <a:buClr>
                <a:schemeClr val="bg2"/>
              </a:buClr>
            </a:pPr>
            <a:r>
              <a:rPr lang="en-US" dirty="0">
                <a:solidFill>
                  <a:schemeClr val="bg1"/>
                </a:solidFill>
              </a:rPr>
              <a:t>Depth</a:t>
            </a:r>
          </a:p>
          <a:p>
            <a:pPr algn="r">
              <a:spcBef>
                <a:spcPts val="800"/>
              </a:spcBef>
              <a:spcAft>
                <a:spcPts val="0"/>
              </a:spcAft>
              <a:buClr>
                <a:schemeClr val="bg2"/>
              </a:buClr>
            </a:pPr>
            <a:r>
              <a:rPr lang="en-US" dirty="0">
                <a:solidFill>
                  <a:schemeClr val="bg1"/>
                </a:solidFill>
              </a:rPr>
              <a:t>AO</a:t>
            </a:r>
          </a:p>
          <a:p>
            <a:pPr algn="r">
              <a:spcBef>
                <a:spcPts val="800"/>
              </a:spcBef>
              <a:spcAft>
                <a:spcPts val="0"/>
              </a:spcAft>
              <a:buClr>
                <a:schemeClr val="bg2"/>
              </a:buClr>
            </a:pPr>
            <a:r>
              <a:rPr lang="en-US" dirty="0">
                <a:solidFill>
                  <a:schemeClr val="bg1"/>
                </a:solidFill>
              </a:rPr>
              <a:t>G-buffer</a:t>
            </a:r>
          </a:p>
          <a:p>
            <a:pPr algn="r">
              <a:spcBef>
                <a:spcPts val="800"/>
              </a:spcBef>
              <a:spcAft>
                <a:spcPts val="0"/>
              </a:spcAft>
              <a:buClr>
                <a:schemeClr val="bg2"/>
              </a:buClr>
            </a:pPr>
            <a:r>
              <a:rPr lang="en-US" dirty="0">
                <a:solidFill>
                  <a:schemeClr val="bg1"/>
                </a:solidFill>
              </a:rPr>
              <a:t>SM</a:t>
            </a:r>
          </a:p>
          <a:p>
            <a:pPr algn="r">
              <a:spcBef>
                <a:spcPts val="800"/>
              </a:spcBef>
              <a:spcAft>
                <a:spcPts val="0"/>
              </a:spcAft>
              <a:buClr>
                <a:schemeClr val="bg2"/>
              </a:buClr>
            </a:pPr>
            <a:r>
              <a:rPr lang="en-US" dirty="0">
                <a:solidFill>
                  <a:schemeClr val="bg1"/>
                </a:solidFill>
              </a:rPr>
              <a:t>Scene</a:t>
            </a:r>
          </a:p>
        </p:txBody>
      </p:sp>
      <p:cxnSp>
        <p:nvCxnSpPr>
          <p:cNvPr id="21" name="Straight Arrow Connector 20">
            <a:extLst>
              <a:ext uri="{FF2B5EF4-FFF2-40B4-BE49-F238E27FC236}">
                <a16:creationId xmlns:a16="http://schemas.microsoft.com/office/drawing/2014/main" id="{A14A61EE-7F7F-4B8C-8788-B6856819E4EF}"/>
              </a:ext>
            </a:extLst>
          </p:cNvPr>
          <p:cNvCxnSpPr>
            <a:cxnSpLocks/>
          </p:cNvCxnSpPr>
          <p:nvPr/>
        </p:nvCxnSpPr>
        <p:spPr>
          <a:xfrm flipV="1">
            <a:off x="5975936" y="3931509"/>
            <a:ext cx="0" cy="5000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52EC20-5B8E-4DD2-A4EE-81A177352FC6}"/>
              </a:ext>
            </a:extLst>
          </p:cNvPr>
          <p:cNvCxnSpPr>
            <a:cxnSpLocks/>
          </p:cNvCxnSpPr>
          <p:nvPr/>
        </p:nvCxnSpPr>
        <p:spPr>
          <a:xfrm>
            <a:off x="6125262" y="3931509"/>
            <a:ext cx="0" cy="91336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53FE436-5962-4947-BFC7-4838D1FB2409}"/>
              </a:ext>
            </a:extLst>
          </p:cNvPr>
          <p:cNvCxnSpPr>
            <a:cxnSpLocks/>
          </p:cNvCxnSpPr>
          <p:nvPr/>
        </p:nvCxnSpPr>
        <p:spPr>
          <a:xfrm flipV="1">
            <a:off x="8366424" y="3945797"/>
            <a:ext cx="0" cy="50863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FAD10E-9BB7-4F2A-AEE0-5EC5B4C1D997}"/>
              </a:ext>
            </a:extLst>
          </p:cNvPr>
          <p:cNvCxnSpPr>
            <a:cxnSpLocks/>
          </p:cNvCxnSpPr>
          <p:nvPr/>
        </p:nvCxnSpPr>
        <p:spPr>
          <a:xfrm>
            <a:off x="6848163" y="3942937"/>
            <a:ext cx="0" cy="169640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4480186-6327-4EA5-ADB8-EEEFE6AEE470}"/>
              </a:ext>
            </a:extLst>
          </p:cNvPr>
          <p:cNvCxnSpPr>
            <a:cxnSpLocks/>
          </p:cNvCxnSpPr>
          <p:nvPr/>
        </p:nvCxnSpPr>
        <p:spPr>
          <a:xfrm flipV="1">
            <a:off x="7580965" y="3931509"/>
            <a:ext cx="0" cy="5000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D2CD70D-24F5-4CCE-9472-DEF963C3CC90}"/>
              </a:ext>
            </a:extLst>
          </p:cNvPr>
          <p:cNvCxnSpPr/>
          <p:nvPr/>
        </p:nvCxnSpPr>
        <p:spPr>
          <a:xfrm>
            <a:off x="5230620" y="3931509"/>
            <a:ext cx="0" cy="5000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1651D61-DA77-4954-B2AA-06681639A9EF}"/>
              </a:ext>
            </a:extLst>
          </p:cNvPr>
          <p:cNvSpPr/>
          <p:nvPr/>
        </p:nvSpPr>
        <p:spPr>
          <a:xfrm>
            <a:off x="5036310" y="6042221"/>
            <a:ext cx="4568190" cy="154038"/>
          </a:xfrm>
          <a:prstGeom prst="rect">
            <a:avLst/>
          </a:prstGeom>
          <a:solidFill>
            <a:schemeClr val="bg2">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TextBox 44">
            <a:extLst>
              <a:ext uri="{FF2B5EF4-FFF2-40B4-BE49-F238E27FC236}">
                <a16:creationId xmlns:a16="http://schemas.microsoft.com/office/drawing/2014/main" id="{5E9F902D-63C1-47B4-8ECC-B2AEC2028B36}"/>
              </a:ext>
            </a:extLst>
          </p:cNvPr>
          <p:cNvSpPr txBox="1"/>
          <p:nvPr/>
        </p:nvSpPr>
        <p:spPr>
          <a:xfrm>
            <a:off x="6466041" y="3057144"/>
            <a:ext cx="764247" cy="523220"/>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Shadow</a:t>
            </a:r>
          </a:p>
          <a:p>
            <a:pPr algn="ctr">
              <a:spcBef>
                <a:spcPts val="0"/>
              </a:spcBef>
              <a:spcAft>
                <a:spcPts val="0"/>
              </a:spcAft>
              <a:buClr>
                <a:schemeClr val="bg2"/>
              </a:buClr>
            </a:pPr>
            <a:r>
              <a:rPr lang="en-US" sz="1400" dirty="0">
                <a:solidFill>
                  <a:schemeClr val="bg1"/>
                </a:solidFill>
              </a:rPr>
              <a:t>map</a:t>
            </a:r>
          </a:p>
        </p:txBody>
      </p:sp>
      <p:sp>
        <p:nvSpPr>
          <p:cNvPr id="46" name="TextBox 45">
            <a:extLst>
              <a:ext uri="{FF2B5EF4-FFF2-40B4-BE49-F238E27FC236}">
                <a16:creationId xmlns:a16="http://schemas.microsoft.com/office/drawing/2014/main" id="{169F5D91-4B70-4BBD-AE2F-E2980FB21FC3}"/>
              </a:ext>
            </a:extLst>
          </p:cNvPr>
          <p:cNvSpPr txBox="1"/>
          <p:nvPr/>
        </p:nvSpPr>
        <p:spPr>
          <a:xfrm>
            <a:off x="5823380" y="3176346"/>
            <a:ext cx="405497" cy="307777"/>
          </a:xfrm>
          <a:prstGeom prst="rect">
            <a:avLst/>
          </a:prstGeom>
          <a:noFill/>
        </p:spPr>
        <p:txBody>
          <a:bodyPr wrap="none" rtlCol="0">
            <a:spAutoFit/>
          </a:bodyPr>
          <a:lstStyle/>
          <a:p>
            <a:pPr algn="ctr">
              <a:spcBef>
                <a:spcPts val="800"/>
              </a:spcBef>
              <a:spcAft>
                <a:spcPts val="0"/>
              </a:spcAft>
              <a:buClr>
                <a:schemeClr val="bg2"/>
              </a:buClr>
            </a:pPr>
            <a:r>
              <a:rPr lang="en-US" sz="1400" dirty="0">
                <a:solidFill>
                  <a:schemeClr val="bg1"/>
                </a:solidFill>
              </a:rPr>
              <a:t>AO</a:t>
            </a:r>
          </a:p>
        </p:txBody>
      </p:sp>
      <p:sp>
        <p:nvSpPr>
          <p:cNvPr id="47" name="TextBox 46">
            <a:extLst>
              <a:ext uri="{FF2B5EF4-FFF2-40B4-BE49-F238E27FC236}">
                <a16:creationId xmlns:a16="http://schemas.microsoft.com/office/drawing/2014/main" id="{542FFE21-BBC8-4FCB-B3FC-B149115B7111}"/>
              </a:ext>
            </a:extLst>
          </p:cNvPr>
          <p:cNvSpPr txBox="1"/>
          <p:nvPr/>
        </p:nvSpPr>
        <p:spPr>
          <a:xfrm>
            <a:off x="4793224" y="3176346"/>
            <a:ext cx="874791" cy="307777"/>
          </a:xfrm>
          <a:prstGeom prst="rect">
            <a:avLst/>
          </a:prstGeom>
          <a:noFill/>
        </p:spPr>
        <p:txBody>
          <a:bodyPr wrap="none" rtlCol="0">
            <a:spAutoFit/>
          </a:bodyPr>
          <a:lstStyle/>
          <a:p>
            <a:pPr algn="ctr">
              <a:spcBef>
                <a:spcPts val="800"/>
              </a:spcBef>
              <a:spcAft>
                <a:spcPts val="0"/>
              </a:spcAft>
              <a:buClr>
                <a:schemeClr val="bg2"/>
              </a:buClr>
            </a:pPr>
            <a:r>
              <a:rPr lang="en-US" sz="1400" dirty="0">
                <a:solidFill>
                  <a:schemeClr val="bg1"/>
                </a:solidFill>
              </a:rPr>
              <a:t>Z </a:t>
            </a:r>
            <a:r>
              <a:rPr lang="en-US" sz="1400" dirty="0" err="1">
                <a:solidFill>
                  <a:schemeClr val="bg1"/>
                </a:solidFill>
              </a:rPr>
              <a:t>prepass</a:t>
            </a:r>
            <a:endParaRPr lang="en-US" sz="1400" dirty="0">
              <a:solidFill>
                <a:schemeClr val="bg1"/>
              </a:solidFill>
            </a:endParaRPr>
          </a:p>
        </p:txBody>
      </p:sp>
      <p:sp>
        <p:nvSpPr>
          <p:cNvPr id="49" name="TextBox 48">
            <a:extLst>
              <a:ext uri="{FF2B5EF4-FFF2-40B4-BE49-F238E27FC236}">
                <a16:creationId xmlns:a16="http://schemas.microsoft.com/office/drawing/2014/main" id="{2E609ED8-D052-415E-88AE-08B3970D0308}"/>
              </a:ext>
            </a:extLst>
          </p:cNvPr>
          <p:cNvSpPr txBox="1"/>
          <p:nvPr/>
        </p:nvSpPr>
        <p:spPr>
          <a:xfrm>
            <a:off x="7246766" y="3068624"/>
            <a:ext cx="797206" cy="523220"/>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Fill</a:t>
            </a:r>
          </a:p>
          <a:p>
            <a:pPr algn="ctr">
              <a:spcBef>
                <a:spcPts val="0"/>
              </a:spcBef>
              <a:spcAft>
                <a:spcPts val="0"/>
              </a:spcAft>
              <a:buClr>
                <a:schemeClr val="bg2"/>
              </a:buClr>
            </a:pPr>
            <a:r>
              <a:rPr lang="en-US" sz="1400" dirty="0">
                <a:solidFill>
                  <a:schemeClr val="bg1"/>
                </a:solidFill>
              </a:rPr>
              <a:t>G-buffer</a:t>
            </a:r>
          </a:p>
        </p:txBody>
      </p:sp>
      <p:cxnSp>
        <p:nvCxnSpPr>
          <p:cNvPr id="50" name="Straight Arrow Connector 49">
            <a:extLst>
              <a:ext uri="{FF2B5EF4-FFF2-40B4-BE49-F238E27FC236}">
                <a16:creationId xmlns:a16="http://schemas.microsoft.com/office/drawing/2014/main" id="{0290BB82-2DF4-4402-BC2B-43436673EADF}"/>
              </a:ext>
            </a:extLst>
          </p:cNvPr>
          <p:cNvCxnSpPr>
            <a:cxnSpLocks/>
          </p:cNvCxnSpPr>
          <p:nvPr/>
        </p:nvCxnSpPr>
        <p:spPr>
          <a:xfrm>
            <a:off x="7729189" y="3932460"/>
            <a:ext cx="0" cy="130110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C865276-DF75-4F8D-B6CE-294781E8DBD3}"/>
              </a:ext>
            </a:extLst>
          </p:cNvPr>
          <p:cNvSpPr txBox="1"/>
          <p:nvPr/>
        </p:nvSpPr>
        <p:spPr>
          <a:xfrm>
            <a:off x="8161613" y="3168159"/>
            <a:ext cx="761683" cy="307777"/>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Lighting</a:t>
            </a:r>
          </a:p>
        </p:txBody>
      </p:sp>
      <p:cxnSp>
        <p:nvCxnSpPr>
          <p:cNvPr id="52" name="Straight Arrow Connector 51">
            <a:extLst>
              <a:ext uri="{FF2B5EF4-FFF2-40B4-BE49-F238E27FC236}">
                <a16:creationId xmlns:a16="http://schemas.microsoft.com/office/drawing/2014/main" id="{4D233781-3271-4F52-9CCE-1B4D94A524E6}"/>
              </a:ext>
            </a:extLst>
          </p:cNvPr>
          <p:cNvCxnSpPr>
            <a:cxnSpLocks/>
          </p:cNvCxnSpPr>
          <p:nvPr/>
        </p:nvCxnSpPr>
        <p:spPr>
          <a:xfrm flipV="1">
            <a:off x="8468659" y="3942938"/>
            <a:ext cx="0" cy="12906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0513A36-918B-4E71-AAF6-30EAD0443E06}"/>
              </a:ext>
            </a:extLst>
          </p:cNvPr>
          <p:cNvCxnSpPr>
            <a:cxnSpLocks/>
          </p:cNvCxnSpPr>
          <p:nvPr/>
        </p:nvCxnSpPr>
        <p:spPr>
          <a:xfrm flipV="1">
            <a:off x="8580785" y="3945798"/>
            <a:ext cx="0" cy="16935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1BE60B4-B41D-4E4B-904B-62C4727A3198}"/>
              </a:ext>
            </a:extLst>
          </p:cNvPr>
          <p:cNvCxnSpPr>
            <a:cxnSpLocks/>
          </p:cNvCxnSpPr>
          <p:nvPr/>
        </p:nvCxnSpPr>
        <p:spPr>
          <a:xfrm>
            <a:off x="8680749" y="3945797"/>
            <a:ext cx="0" cy="208636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1FD8ECF-6C98-4A68-A563-9BD88B5B32C5}"/>
              </a:ext>
            </a:extLst>
          </p:cNvPr>
          <p:cNvSpPr txBox="1"/>
          <p:nvPr/>
        </p:nvSpPr>
        <p:spPr>
          <a:xfrm>
            <a:off x="8982721" y="3033957"/>
            <a:ext cx="960840" cy="523220"/>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Post-</a:t>
            </a:r>
          </a:p>
          <a:p>
            <a:pPr algn="ctr">
              <a:spcBef>
                <a:spcPts val="0"/>
              </a:spcBef>
              <a:spcAft>
                <a:spcPts val="0"/>
              </a:spcAft>
              <a:buClr>
                <a:schemeClr val="bg2"/>
              </a:buClr>
            </a:pPr>
            <a:r>
              <a:rPr lang="en-US" sz="1400" dirty="0">
                <a:solidFill>
                  <a:schemeClr val="bg1"/>
                </a:solidFill>
              </a:rPr>
              <a:t>processing</a:t>
            </a:r>
          </a:p>
        </p:txBody>
      </p:sp>
      <p:cxnSp>
        <p:nvCxnSpPr>
          <p:cNvPr id="43" name="Straight Arrow Connector 42">
            <a:extLst>
              <a:ext uri="{FF2B5EF4-FFF2-40B4-BE49-F238E27FC236}">
                <a16:creationId xmlns:a16="http://schemas.microsoft.com/office/drawing/2014/main" id="{71B3D742-72F2-4245-B9E1-3FCF921E7F3C}"/>
              </a:ext>
            </a:extLst>
          </p:cNvPr>
          <p:cNvCxnSpPr>
            <a:cxnSpLocks/>
          </p:cNvCxnSpPr>
          <p:nvPr/>
        </p:nvCxnSpPr>
        <p:spPr>
          <a:xfrm flipV="1">
            <a:off x="9475506" y="3931510"/>
            <a:ext cx="0" cy="210064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D696248-155B-4150-892E-C9EEE373B7D5}"/>
              </a:ext>
            </a:extLst>
          </p:cNvPr>
          <p:cNvCxnSpPr>
            <a:cxnSpLocks/>
          </p:cNvCxnSpPr>
          <p:nvPr/>
        </p:nvCxnSpPr>
        <p:spPr>
          <a:xfrm flipV="1">
            <a:off x="9313481" y="3945798"/>
            <a:ext cx="0" cy="8990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3190D54-DE05-4B8E-BD7C-EEA803208010}"/>
              </a:ext>
            </a:extLst>
          </p:cNvPr>
          <p:cNvSpPr/>
          <p:nvPr/>
        </p:nvSpPr>
        <p:spPr>
          <a:xfrm>
            <a:off x="8332133" y="6042221"/>
            <a:ext cx="1272367" cy="15403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1303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60D8D2-666A-4AB1-88A9-B4C27334CCEE}"/>
              </a:ext>
            </a:extLst>
          </p:cNvPr>
          <p:cNvSpPr>
            <a:spLocks noGrp="1"/>
          </p:cNvSpPr>
          <p:nvPr>
            <p:ph idx="1"/>
          </p:nvPr>
        </p:nvSpPr>
        <p:spPr/>
        <p:txBody>
          <a:bodyPr/>
          <a:lstStyle/>
          <a:p>
            <a:pPr marL="0" indent="0">
              <a:buNone/>
            </a:pPr>
            <a:r>
              <a:rPr lang="en-US" dirty="0"/>
              <a:t>With frame graph you can easier/automatically handle:</a:t>
            </a:r>
          </a:p>
          <a:p>
            <a:endParaRPr lang="en-US" dirty="0"/>
          </a:p>
          <a:p>
            <a:r>
              <a:rPr lang="en-US" dirty="0"/>
              <a:t>render passes</a:t>
            </a:r>
          </a:p>
          <a:p>
            <a:pPr lvl="1"/>
            <a:r>
              <a:rPr lang="en-US" dirty="0"/>
              <a:t>determine order of render passes</a:t>
            </a:r>
          </a:p>
          <a:p>
            <a:pPr lvl="1"/>
            <a:r>
              <a:rPr lang="en-US" dirty="0"/>
              <a:t>group them into command buffers, Vulkan™ render passes and </a:t>
            </a:r>
            <a:r>
              <a:rPr lang="en-US" dirty="0" err="1"/>
              <a:t>subpasses</a:t>
            </a:r>
            <a:endParaRPr lang="en-US" dirty="0"/>
          </a:p>
          <a:p>
            <a:pPr lvl="1"/>
            <a:r>
              <a:rPr lang="en-US" dirty="0"/>
              <a:t>parallelize on CPU – record command buffers on multiple threads</a:t>
            </a:r>
          </a:p>
          <a:p>
            <a:pPr lvl="1"/>
            <a:r>
              <a:rPr lang="en-US" dirty="0"/>
              <a:t>parallelize on GPU – assign passes to hardware queues</a:t>
            </a:r>
          </a:p>
        </p:txBody>
      </p:sp>
      <p:sp>
        <p:nvSpPr>
          <p:cNvPr id="3" name="Text Placeholder 2">
            <a:extLst>
              <a:ext uri="{FF2B5EF4-FFF2-40B4-BE49-F238E27FC236}">
                <a16:creationId xmlns:a16="http://schemas.microsoft.com/office/drawing/2014/main" id="{88D37A3D-5C4E-4F59-AE5A-5A70AEEEE280}"/>
              </a:ext>
            </a:extLst>
          </p:cNvPr>
          <p:cNvSpPr>
            <a:spLocks noGrp="1"/>
          </p:cNvSpPr>
          <p:nvPr>
            <p:ph type="body" sz="quarter" idx="10"/>
          </p:nvPr>
        </p:nvSpPr>
        <p:spPr/>
        <p:txBody>
          <a:bodyPr/>
          <a:lstStyle/>
          <a:p>
            <a:r>
              <a:rPr lang="en-US" dirty="0"/>
              <a:t>Advantages</a:t>
            </a:r>
          </a:p>
        </p:txBody>
      </p:sp>
      <p:sp>
        <p:nvSpPr>
          <p:cNvPr id="4" name="Title 3">
            <a:extLst>
              <a:ext uri="{FF2B5EF4-FFF2-40B4-BE49-F238E27FC236}">
                <a16:creationId xmlns:a16="http://schemas.microsoft.com/office/drawing/2014/main" id="{2705B65C-BB2D-4715-9988-AAB4FAF8E6AC}"/>
              </a:ext>
            </a:extLst>
          </p:cNvPr>
          <p:cNvSpPr>
            <a:spLocks noGrp="1"/>
          </p:cNvSpPr>
          <p:nvPr>
            <p:ph type="title"/>
          </p:nvPr>
        </p:nvSpPr>
        <p:spPr/>
        <p:txBody>
          <a:bodyPr/>
          <a:lstStyle/>
          <a:p>
            <a:r>
              <a:rPr lang="en-US" dirty="0"/>
              <a:t>Frame graph</a:t>
            </a:r>
          </a:p>
        </p:txBody>
      </p:sp>
      <p:sp>
        <p:nvSpPr>
          <p:cNvPr id="5" name="Rectangle 4">
            <a:extLst>
              <a:ext uri="{FF2B5EF4-FFF2-40B4-BE49-F238E27FC236}">
                <a16:creationId xmlns:a16="http://schemas.microsoft.com/office/drawing/2014/main" id="{E01D4686-F8D1-4C1A-9D5A-91ECD366D66F}"/>
              </a:ext>
            </a:extLst>
          </p:cNvPr>
          <p:cNvSpPr/>
          <p:nvPr/>
        </p:nvSpPr>
        <p:spPr>
          <a:xfrm>
            <a:off x="6420374" y="4569460"/>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 name="Straight Arrow Connector 5">
            <a:extLst>
              <a:ext uri="{FF2B5EF4-FFF2-40B4-BE49-F238E27FC236}">
                <a16:creationId xmlns:a16="http://schemas.microsoft.com/office/drawing/2014/main" id="{11FC7602-247B-4398-BCD9-D4F6049285D6}"/>
              </a:ext>
            </a:extLst>
          </p:cNvPr>
          <p:cNvCxnSpPr>
            <a:cxnSpLocks/>
            <a:stCxn id="5" idx="3"/>
            <a:endCxn id="8" idx="1"/>
          </p:cNvCxnSpPr>
          <p:nvPr/>
        </p:nvCxnSpPr>
        <p:spPr>
          <a:xfrm flipV="1">
            <a:off x="6808994" y="4393726"/>
            <a:ext cx="689066" cy="3700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123C12-DDA8-4941-859F-E834951DA1FD}"/>
              </a:ext>
            </a:extLst>
          </p:cNvPr>
          <p:cNvSpPr/>
          <p:nvPr/>
        </p:nvSpPr>
        <p:spPr>
          <a:xfrm>
            <a:off x="7498060" y="4199416"/>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168E4D7C-6DD8-4826-A8BF-F9F7F033C084}"/>
              </a:ext>
            </a:extLst>
          </p:cNvPr>
          <p:cNvSpPr/>
          <p:nvPr/>
        </p:nvSpPr>
        <p:spPr>
          <a:xfrm>
            <a:off x="7498060" y="4943385"/>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5" name="Straight Arrow Connector 14">
            <a:extLst>
              <a:ext uri="{FF2B5EF4-FFF2-40B4-BE49-F238E27FC236}">
                <a16:creationId xmlns:a16="http://schemas.microsoft.com/office/drawing/2014/main" id="{2A14AA49-24DC-4387-9E2E-5F3937CF444B}"/>
              </a:ext>
            </a:extLst>
          </p:cNvPr>
          <p:cNvCxnSpPr>
            <a:cxnSpLocks/>
            <a:stCxn id="5" idx="3"/>
            <a:endCxn id="9" idx="1"/>
          </p:cNvCxnSpPr>
          <p:nvPr/>
        </p:nvCxnSpPr>
        <p:spPr>
          <a:xfrm>
            <a:off x="6808994" y="4763770"/>
            <a:ext cx="689066" cy="3739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81208F2-53B4-4660-BB9D-6B67D18D3C30}"/>
              </a:ext>
            </a:extLst>
          </p:cNvPr>
          <p:cNvCxnSpPr>
            <a:cxnSpLocks/>
            <a:stCxn id="9" idx="3"/>
            <a:endCxn id="39" idx="1"/>
          </p:cNvCxnSpPr>
          <p:nvPr/>
        </p:nvCxnSpPr>
        <p:spPr>
          <a:xfrm flipV="1">
            <a:off x="7886680" y="4941682"/>
            <a:ext cx="697138" cy="1960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4668126-4DD5-4AF9-99F3-E9CA91BE28CF}"/>
              </a:ext>
            </a:extLst>
          </p:cNvPr>
          <p:cNvSpPr/>
          <p:nvPr/>
        </p:nvSpPr>
        <p:spPr>
          <a:xfrm>
            <a:off x="7498060" y="5705418"/>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38">
            <a:extLst>
              <a:ext uri="{FF2B5EF4-FFF2-40B4-BE49-F238E27FC236}">
                <a16:creationId xmlns:a16="http://schemas.microsoft.com/office/drawing/2014/main" id="{FCDC6B49-F41A-49FD-88DE-FE980F89B1CE}"/>
              </a:ext>
            </a:extLst>
          </p:cNvPr>
          <p:cNvSpPr/>
          <p:nvPr/>
        </p:nvSpPr>
        <p:spPr>
          <a:xfrm>
            <a:off x="8583818" y="4747372"/>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2" name="Straight Arrow Connector 41">
            <a:extLst>
              <a:ext uri="{FF2B5EF4-FFF2-40B4-BE49-F238E27FC236}">
                <a16:creationId xmlns:a16="http://schemas.microsoft.com/office/drawing/2014/main" id="{16633AFF-45D7-438F-AAFB-2144E98C7A68}"/>
              </a:ext>
            </a:extLst>
          </p:cNvPr>
          <p:cNvCxnSpPr>
            <a:cxnSpLocks/>
            <a:stCxn id="38" idx="3"/>
          </p:cNvCxnSpPr>
          <p:nvPr/>
        </p:nvCxnSpPr>
        <p:spPr>
          <a:xfrm flipV="1">
            <a:off x="7886680" y="5054946"/>
            <a:ext cx="689066" cy="8447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75CC960-92D2-4B20-B6D2-8772BD02B3D0}"/>
              </a:ext>
            </a:extLst>
          </p:cNvPr>
          <p:cNvCxnSpPr>
            <a:cxnSpLocks/>
            <a:stCxn id="5" idx="3"/>
          </p:cNvCxnSpPr>
          <p:nvPr/>
        </p:nvCxnSpPr>
        <p:spPr>
          <a:xfrm>
            <a:off x="6808994" y="4763770"/>
            <a:ext cx="1766752" cy="1857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BCA63585-D81A-4880-8734-E9B3E0578BB8}"/>
              </a:ext>
            </a:extLst>
          </p:cNvPr>
          <p:cNvSpPr/>
          <p:nvPr/>
        </p:nvSpPr>
        <p:spPr>
          <a:xfrm>
            <a:off x="9669576" y="4562112"/>
            <a:ext cx="388620" cy="388620"/>
          </a:xfrm>
          <a:prstGeom prst="rect">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59" name="Straight Arrow Connector 58">
            <a:extLst>
              <a:ext uri="{FF2B5EF4-FFF2-40B4-BE49-F238E27FC236}">
                <a16:creationId xmlns:a16="http://schemas.microsoft.com/office/drawing/2014/main" id="{6D5A5800-CE21-4758-8AE9-21AC255ABBF4}"/>
              </a:ext>
            </a:extLst>
          </p:cNvPr>
          <p:cNvCxnSpPr>
            <a:cxnSpLocks/>
            <a:stCxn id="39" idx="3"/>
          </p:cNvCxnSpPr>
          <p:nvPr/>
        </p:nvCxnSpPr>
        <p:spPr>
          <a:xfrm flipV="1">
            <a:off x="8972438" y="4839678"/>
            <a:ext cx="682263" cy="10200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E53841B-E06C-4949-8EC0-2B4C2A23A625}"/>
              </a:ext>
            </a:extLst>
          </p:cNvPr>
          <p:cNvCxnSpPr>
            <a:cxnSpLocks/>
            <a:stCxn id="8" idx="3"/>
          </p:cNvCxnSpPr>
          <p:nvPr/>
        </p:nvCxnSpPr>
        <p:spPr>
          <a:xfrm>
            <a:off x="7886680" y="4393726"/>
            <a:ext cx="1762941" cy="2529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4BFAEC0-C794-4ED4-8D3E-3898279DC034}"/>
              </a:ext>
            </a:extLst>
          </p:cNvPr>
          <p:cNvSpPr txBox="1"/>
          <p:nvPr/>
        </p:nvSpPr>
        <p:spPr>
          <a:xfrm>
            <a:off x="6177288" y="4221261"/>
            <a:ext cx="874791" cy="307777"/>
          </a:xfrm>
          <a:prstGeom prst="rect">
            <a:avLst/>
          </a:prstGeom>
          <a:noFill/>
        </p:spPr>
        <p:txBody>
          <a:bodyPr wrap="none" rtlCol="0">
            <a:spAutoFit/>
          </a:bodyPr>
          <a:lstStyle/>
          <a:p>
            <a:pPr algn="ctr">
              <a:spcBef>
                <a:spcPts val="800"/>
              </a:spcBef>
              <a:spcAft>
                <a:spcPts val="0"/>
              </a:spcAft>
              <a:buClr>
                <a:schemeClr val="bg2"/>
              </a:buClr>
            </a:pPr>
            <a:r>
              <a:rPr lang="en-US" sz="1400" dirty="0">
                <a:solidFill>
                  <a:schemeClr val="bg1"/>
                </a:solidFill>
              </a:rPr>
              <a:t>Z </a:t>
            </a:r>
            <a:r>
              <a:rPr lang="en-US" sz="1400" dirty="0" err="1">
                <a:solidFill>
                  <a:schemeClr val="bg1"/>
                </a:solidFill>
              </a:rPr>
              <a:t>prepass</a:t>
            </a:r>
            <a:endParaRPr lang="en-US" sz="1400" dirty="0">
              <a:solidFill>
                <a:schemeClr val="bg1"/>
              </a:solidFill>
            </a:endParaRPr>
          </a:p>
        </p:txBody>
      </p:sp>
      <p:sp>
        <p:nvSpPr>
          <p:cNvPr id="20" name="TextBox 19">
            <a:extLst>
              <a:ext uri="{FF2B5EF4-FFF2-40B4-BE49-F238E27FC236}">
                <a16:creationId xmlns:a16="http://schemas.microsoft.com/office/drawing/2014/main" id="{C0E60AA7-11F9-462A-BE12-1FA5E4DD761E}"/>
              </a:ext>
            </a:extLst>
          </p:cNvPr>
          <p:cNvSpPr txBox="1"/>
          <p:nvPr/>
        </p:nvSpPr>
        <p:spPr>
          <a:xfrm>
            <a:off x="7489621" y="3884488"/>
            <a:ext cx="405497" cy="307777"/>
          </a:xfrm>
          <a:prstGeom prst="rect">
            <a:avLst/>
          </a:prstGeom>
          <a:noFill/>
        </p:spPr>
        <p:txBody>
          <a:bodyPr wrap="none" rtlCol="0">
            <a:spAutoFit/>
          </a:bodyPr>
          <a:lstStyle/>
          <a:p>
            <a:pPr algn="ctr">
              <a:spcBef>
                <a:spcPts val="800"/>
              </a:spcBef>
              <a:spcAft>
                <a:spcPts val="0"/>
              </a:spcAft>
              <a:buClr>
                <a:schemeClr val="bg2"/>
              </a:buClr>
            </a:pPr>
            <a:r>
              <a:rPr lang="en-US" sz="1400" dirty="0">
                <a:solidFill>
                  <a:schemeClr val="bg1"/>
                </a:solidFill>
              </a:rPr>
              <a:t>AO</a:t>
            </a:r>
          </a:p>
        </p:txBody>
      </p:sp>
      <p:sp>
        <p:nvSpPr>
          <p:cNvPr id="21" name="TextBox 20">
            <a:extLst>
              <a:ext uri="{FF2B5EF4-FFF2-40B4-BE49-F238E27FC236}">
                <a16:creationId xmlns:a16="http://schemas.microsoft.com/office/drawing/2014/main" id="{673DE892-12CD-43B6-BAC7-16870031FA8D}"/>
              </a:ext>
            </a:extLst>
          </p:cNvPr>
          <p:cNvSpPr txBox="1"/>
          <p:nvPr/>
        </p:nvSpPr>
        <p:spPr>
          <a:xfrm>
            <a:off x="7153527" y="6119252"/>
            <a:ext cx="1128129" cy="307777"/>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Shadow map</a:t>
            </a:r>
          </a:p>
        </p:txBody>
      </p:sp>
      <p:sp>
        <p:nvSpPr>
          <p:cNvPr id="22" name="TextBox 21">
            <a:extLst>
              <a:ext uri="{FF2B5EF4-FFF2-40B4-BE49-F238E27FC236}">
                <a16:creationId xmlns:a16="http://schemas.microsoft.com/office/drawing/2014/main" id="{723A7023-2B5D-4A1B-AE3F-EC643C01D9D6}"/>
              </a:ext>
            </a:extLst>
          </p:cNvPr>
          <p:cNvSpPr txBox="1"/>
          <p:nvPr/>
        </p:nvSpPr>
        <p:spPr>
          <a:xfrm>
            <a:off x="7117750" y="5339155"/>
            <a:ext cx="1113463" cy="307777"/>
          </a:xfrm>
          <a:prstGeom prst="rect">
            <a:avLst/>
          </a:prstGeom>
          <a:noFill/>
        </p:spPr>
        <p:txBody>
          <a:bodyPr wrap="square" rtlCol="0">
            <a:spAutoFit/>
          </a:bodyPr>
          <a:lstStyle/>
          <a:p>
            <a:pPr algn="ctr">
              <a:spcBef>
                <a:spcPts val="0"/>
              </a:spcBef>
              <a:spcAft>
                <a:spcPts val="0"/>
              </a:spcAft>
              <a:buClr>
                <a:schemeClr val="bg2"/>
              </a:buClr>
            </a:pPr>
            <a:r>
              <a:rPr lang="en-US" sz="1400" dirty="0">
                <a:solidFill>
                  <a:schemeClr val="bg1"/>
                </a:solidFill>
              </a:rPr>
              <a:t>Fill G-buffer</a:t>
            </a:r>
          </a:p>
        </p:txBody>
      </p:sp>
      <p:sp>
        <p:nvSpPr>
          <p:cNvPr id="23" name="TextBox 22">
            <a:extLst>
              <a:ext uri="{FF2B5EF4-FFF2-40B4-BE49-F238E27FC236}">
                <a16:creationId xmlns:a16="http://schemas.microsoft.com/office/drawing/2014/main" id="{2FF2886E-D8F9-4442-ADFE-96BDCC407AD1}"/>
              </a:ext>
            </a:extLst>
          </p:cNvPr>
          <p:cNvSpPr txBox="1"/>
          <p:nvPr/>
        </p:nvSpPr>
        <p:spPr>
          <a:xfrm>
            <a:off x="8397286" y="5168810"/>
            <a:ext cx="761683" cy="307777"/>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Lighting</a:t>
            </a:r>
          </a:p>
        </p:txBody>
      </p:sp>
      <p:sp>
        <p:nvSpPr>
          <p:cNvPr id="24" name="TextBox 23">
            <a:extLst>
              <a:ext uri="{FF2B5EF4-FFF2-40B4-BE49-F238E27FC236}">
                <a16:creationId xmlns:a16="http://schemas.microsoft.com/office/drawing/2014/main" id="{37F6AE8F-EA4B-4C06-888C-05D7149B9BB6}"/>
              </a:ext>
            </a:extLst>
          </p:cNvPr>
          <p:cNvSpPr txBox="1"/>
          <p:nvPr/>
        </p:nvSpPr>
        <p:spPr>
          <a:xfrm>
            <a:off x="9199505" y="4189002"/>
            <a:ext cx="1328762" cy="307777"/>
          </a:xfrm>
          <a:prstGeom prst="rect">
            <a:avLst/>
          </a:prstGeom>
          <a:noFill/>
        </p:spPr>
        <p:txBody>
          <a:bodyPr wrap="none" rtlCol="0">
            <a:spAutoFit/>
          </a:bodyPr>
          <a:lstStyle/>
          <a:p>
            <a:pPr algn="ctr">
              <a:spcBef>
                <a:spcPts val="0"/>
              </a:spcBef>
              <a:spcAft>
                <a:spcPts val="0"/>
              </a:spcAft>
              <a:buClr>
                <a:schemeClr val="bg2"/>
              </a:buClr>
            </a:pPr>
            <a:r>
              <a:rPr lang="en-US" sz="1400" dirty="0">
                <a:solidFill>
                  <a:schemeClr val="bg1"/>
                </a:solidFill>
              </a:rPr>
              <a:t>Post-processing</a:t>
            </a:r>
          </a:p>
        </p:txBody>
      </p:sp>
    </p:spTree>
    <p:extLst>
      <p:ext uri="{BB962C8B-B14F-4D97-AF65-F5344CB8AC3E}">
        <p14:creationId xmlns:p14="http://schemas.microsoft.com/office/powerpoint/2010/main" val="360463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60D8D2-666A-4AB1-88A9-B4C27334CCEE}"/>
              </a:ext>
            </a:extLst>
          </p:cNvPr>
          <p:cNvSpPr>
            <a:spLocks noGrp="1"/>
          </p:cNvSpPr>
          <p:nvPr>
            <p:ph idx="1"/>
          </p:nvPr>
        </p:nvSpPr>
        <p:spPr/>
        <p:txBody>
          <a:bodyPr/>
          <a:lstStyle/>
          <a:p>
            <a:pPr marL="0" indent="0">
              <a:buNone/>
            </a:pPr>
            <a:r>
              <a:rPr lang="en-US" dirty="0"/>
              <a:t>With frame graph you can easier/automatically handle:</a:t>
            </a:r>
          </a:p>
          <a:p>
            <a:endParaRPr lang="en-US" dirty="0"/>
          </a:p>
          <a:p>
            <a:r>
              <a:rPr lang="en-US" dirty="0"/>
              <a:t>resources</a:t>
            </a:r>
          </a:p>
          <a:p>
            <a:pPr lvl="1"/>
            <a:r>
              <a:rPr lang="en-US" dirty="0"/>
              <a:t>determine what barriers are needed</a:t>
            </a:r>
          </a:p>
          <a:p>
            <a:pPr lvl="1"/>
            <a:r>
              <a:rPr lang="en-US" dirty="0"/>
              <a:t>find the most optimal place to issue barriers</a:t>
            </a:r>
          </a:p>
          <a:p>
            <a:pPr lvl="1"/>
            <a:r>
              <a:rPr lang="en-US" dirty="0"/>
              <a:t>alias memory, if lifetime of resources don’t overlap</a:t>
            </a:r>
          </a:p>
        </p:txBody>
      </p:sp>
      <p:sp>
        <p:nvSpPr>
          <p:cNvPr id="3" name="Text Placeholder 2">
            <a:extLst>
              <a:ext uri="{FF2B5EF4-FFF2-40B4-BE49-F238E27FC236}">
                <a16:creationId xmlns:a16="http://schemas.microsoft.com/office/drawing/2014/main" id="{88D37A3D-5C4E-4F59-AE5A-5A70AEEEE280}"/>
              </a:ext>
            </a:extLst>
          </p:cNvPr>
          <p:cNvSpPr>
            <a:spLocks noGrp="1"/>
          </p:cNvSpPr>
          <p:nvPr>
            <p:ph type="body" sz="quarter" idx="10"/>
          </p:nvPr>
        </p:nvSpPr>
        <p:spPr/>
        <p:txBody>
          <a:bodyPr/>
          <a:lstStyle/>
          <a:p>
            <a:r>
              <a:rPr lang="en-US" dirty="0"/>
              <a:t>Advantages</a:t>
            </a:r>
          </a:p>
        </p:txBody>
      </p:sp>
      <p:sp>
        <p:nvSpPr>
          <p:cNvPr id="4" name="Title 3">
            <a:extLst>
              <a:ext uri="{FF2B5EF4-FFF2-40B4-BE49-F238E27FC236}">
                <a16:creationId xmlns:a16="http://schemas.microsoft.com/office/drawing/2014/main" id="{2705B65C-BB2D-4715-9988-AAB4FAF8E6AC}"/>
              </a:ext>
            </a:extLst>
          </p:cNvPr>
          <p:cNvSpPr>
            <a:spLocks noGrp="1"/>
          </p:cNvSpPr>
          <p:nvPr>
            <p:ph type="title"/>
          </p:nvPr>
        </p:nvSpPr>
        <p:spPr/>
        <p:txBody>
          <a:bodyPr/>
          <a:lstStyle/>
          <a:p>
            <a:r>
              <a:rPr lang="en-US" dirty="0"/>
              <a:t>Frame graph</a:t>
            </a:r>
          </a:p>
        </p:txBody>
      </p:sp>
    </p:spTree>
    <p:extLst>
      <p:ext uri="{BB962C8B-B14F-4D97-AF65-F5344CB8AC3E}">
        <p14:creationId xmlns:p14="http://schemas.microsoft.com/office/powerpoint/2010/main" val="1509817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FF5E0-A727-4D00-92AA-4408CDC22CC7}"/>
              </a:ext>
            </a:extLst>
          </p:cNvPr>
          <p:cNvSpPr>
            <a:spLocks noGrp="1"/>
          </p:cNvSpPr>
          <p:nvPr>
            <p:ph idx="1"/>
          </p:nvPr>
        </p:nvSpPr>
        <p:spPr/>
        <p:txBody>
          <a:bodyPr/>
          <a:lstStyle/>
          <a:p>
            <a:endParaRPr lang="en-US" dirty="0"/>
          </a:p>
          <a:p>
            <a:r>
              <a:rPr lang="en-US" dirty="0"/>
              <a:t>Update Vulkan™ SDK regularly</a:t>
            </a:r>
          </a:p>
          <a:p>
            <a:endParaRPr lang="en-US" dirty="0"/>
          </a:p>
          <a:p>
            <a:r>
              <a:rPr lang="en-US" dirty="0"/>
              <a:t>Update graphics driver regularly</a:t>
            </a:r>
          </a:p>
          <a:p>
            <a:pPr marL="367665" lvl="1" indent="0">
              <a:buNone/>
            </a:pPr>
            <a:r>
              <a:rPr lang="en-US" dirty="0"/>
              <a:t>and tell your players to do the same</a:t>
            </a:r>
          </a:p>
          <a:p>
            <a:endParaRPr lang="en-US" dirty="0"/>
          </a:p>
          <a:p>
            <a:r>
              <a:rPr lang="en-US" dirty="0"/>
              <a:t>Use Validation Layers</a:t>
            </a:r>
          </a:p>
          <a:p>
            <a:pPr lvl="1"/>
            <a:r>
              <a:rPr lang="en-US" dirty="0"/>
              <a:t>they don’t check everything</a:t>
            </a:r>
          </a:p>
          <a:p>
            <a:pPr lvl="1"/>
            <a:r>
              <a:rPr lang="en-US" dirty="0"/>
              <a:t>there may be false positives (when using extensions, bugs in validation layers)</a:t>
            </a:r>
          </a:p>
          <a:p>
            <a:pPr lvl="1"/>
            <a:r>
              <a:rPr lang="en-US" dirty="0"/>
              <a:t>but still consider each message, fix it or add to your ignore list</a:t>
            </a:r>
          </a:p>
          <a:p>
            <a:endParaRPr lang="en-US" dirty="0"/>
          </a:p>
          <a:p>
            <a:r>
              <a:rPr lang="en-US" dirty="0"/>
              <a:t>Please do report bugs. Vulkan™ ecosystem needs your help!</a:t>
            </a:r>
          </a:p>
        </p:txBody>
      </p:sp>
      <p:sp>
        <p:nvSpPr>
          <p:cNvPr id="3" name="Text Placeholder 2">
            <a:extLst>
              <a:ext uri="{FF2B5EF4-FFF2-40B4-BE49-F238E27FC236}">
                <a16:creationId xmlns:a16="http://schemas.microsoft.com/office/drawing/2014/main" id="{27AC5870-661F-418F-AF45-BEF55C771DAB}"/>
              </a:ext>
            </a:extLst>
          </p:cNvPr>
          <p:cNvSpPr>
            <a:spLocks noGrp="1"/>
          </p:cNvSpPr>
          <p:nvPr>
            <p:ph type="body" sz="quarter" idx="10"/>
          </p:nvPr>
        </p:nvSpPr>
        <p:spPr/>
        <p:txBody>
          <a:bodyPr/>
          <a:lstStyle/>
          <a:p>
            <a:r>
              <a:rPr lang="en-US" dirty="0"/>
              <a:t>1/3</a:t>
            </a:r>
          </a:p>
        </p:txBody>
      </p:sp>
      <p:sp>
        <p:nvSpPr>
          <p:cNvPr id="4" name="Title 3">
            <a:extLst>
              <a:ext uri="{FF2B5EF4-FFF2-40B4-BE49-F238E27FC236}">
                <a16:creationId xmlns:a16="http://schemas.microsoft.com/office/drawing/2014/main" id="{04CD85F5-34EE-4A49-BFEE-69924288CE71}"/>
              </a:ext>
            </a:extLst>
          </p:cNvPr>
          <p:cNvSpPr>
            <a:spLocks noGrp="1"/>
          </p:cNvSpPr>
          <p:nvPr>
            <p:ph type="title"/>
          </p:nvPr>
        </p:nvSpPr>
        <p:spPr/>
        <p:txBody>
          <a:bodyPr/>
          <a:lstStyle/>
          <a:p>
            <a:r>
              <a:rPr lang="en-US" dirty="0"/>
              <a:t>Additional considerations</a:t>
            </a:r>
          </a:p>
        </p:txBody>
      </p:sp>
    </p:spTree>
    <p:extLst>
      <p:ext uri="{BB962C8B-B14F-4D97-AF65-F5344CB8AC3E}">
        <p14:creationId xmlns:p14="http://schemas.microsoft.com/office/powerpoint/2010/main" val="390819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CABFB-2D32-4A4F-AEBA-A2EEBAAB75A7}"/>
              </a:ext>
            </a:extLst>
          </p:cNvPr>
          <p:cNvSpPr>
            <a:spLocks noGrp="1"/>
          </p:cNvSpPr>
          <p:nvPr>
            <p:ph idx="1"/>
          </p:nvPr>
        </p:nvSpPr>
        <p:spPr/>
        <p:txBody>
          <a:bodyPr/>
          <a:lstStyle/>
          <a:p>
            <a:endParaRPr lang="en-US" dirty="0"/>
          </a:p>
          <a:p>
            <a:r>
              <a:rPr lang="en-US" dirty="0"/>
              <a:t>Make your game easy to debug</a:t>
            </a:r>
          </a:p>
          <a:p>
            <a:pPr lvl="1"/>
            <a:r>
              <a:rPr lang="en-US" dirty="0"/>
              <a:t>Support enable/disable switches for as many features as possible</a:t>
            </a:r>
          </a:p>
          <a:p>
            <a:pPr lvl="1"/>
            <a:r>
              <a:rPr lang="en-US" dirty="0"/>
              <a:t>Use debug markers to annotate rendering commands and give names to resources</a:t>
            </a:r>
          </a:p>
          <a:p>
            <a:pPr marL="746125" lvl="2" indent="0">
              <a:buNone/>
            </a:pPr>
            <a:r>
              <a:rPr lang="en-US" dirty="0"/>
              <a:t>Vulkan™: </a:t>
            </a:r>
            <a:r>
              <a:rPr lang="en-US" dirty="0" err="1"/>
              <a:t>VK_EXT_debug_marker</a:t>
            </a:r>
            <a:r>
              <a:rPr lang="en-US" dirty="0"/>
              <a:t>, DX12: </a:t>
            </a:r>
            <a:r>
              <a:rPr lang="en-US" dirty="0" err="1"/>
              <a:t>PIXBeginEvent</a:t>
            </a:r>
            <a:endParaRPr lang="en-US" dirty="0"/>
          </a:p>
          <a:p>
            <a:pPr lvl="1"/>
            <a:r>
              <a:rPr lang="en-US" dirty="0"/>
              <a:t>Integrate system for debugging driver crashes and TDR</a:t>
            </a:r>
          </a:p>
          <a:p>
            <a:pPr marL="746125" lvl="2" indent="0">
              <a:buNone/>
            </a:pPr>
            <a:r>
              <a:rPr lang="en-US" dirty="0" err="1"/>
              <a:t>VK_AMD_buffer_marker</a:t>
            </a:r>
            <a:r>
              <a:rPr lang="en-US" dirty="0"/>
              <a:t>, …</a:t>
            </a:r>
          </a:p>
          <a:p>
            <a:endParaRPr lang="en-US" dirty="0"/>
          </a:p>
          <a:p>
            <a:endParaRPr lang="en-US" dirty="0"/>
          </a:p>
          <a:p>
            <a:r>
              <a:rPr lang="en-US" dirty="0"/>
              <a:t>Use debugging and profiling tools, e.g.: </a:t>
            </a:r>
          </a:p>
          <a:p>
            <a:pPr marL="367665" lvl="1" indent="0">
              <a:buNone/>
            </a:pPr>
            <a:r>
              <a:rPr lang="en-US" dirty="0" err="1"/>
              <a:t>RenderDoc</a:t>
            </a:r>
            <a:r>
              <a:rPr lang="en-US" dirty="0"/>
              <a:t>, Microsoft PIX, Radeon GPU Profiler (RGP), </a:t>
            </a:r>
            <a:r>
              <a:rPr lang="en-US" dirty="0" err="1"/>
              <a:t>etc</a:t>
            </a:r>
            <a:r>
              <a:rPr lang="en-US" dirty="0"/>
              <a:t>…</a:t>
            </a:r>
          </a:p>
        </p:txBody>
      </p:sp>
      <p:sp>
        <p:nvSpPr>
          <p:cNvPr id="3" name="Text Placeholder 2">
            <a:extLst>
              <a:ext uri="{FF2B5EF4-FFF2-40B4-BE49-F238E27FC236}">
                <a16:creationId xmlns:a16="http://schemas.microsoft.com/office/drawing/2014/main" id="{AD7C0A7B-38B7-4C45-AB19-E4D3D48EB0E3}"/>
              </a:ext>
            </a:extLst>
          </p:cNvPr>
          <p:cNvSpPr>
            <a:spLocks noGrp="1"/>
          </p:cNvSpPr>
          <p:nvPr>
            <p:ph type="body" sz="quarter" idx="10"/>
          </p:nvPr>
        </p:nvSpPr>
        <p:spPr/>
        <p:txBody>
          <a:bodyPr/>
          <a:lstStyle/>
          <a:p>
            <a:r>
              <a:rPr lang="en-US" dirty="0"/>
              <a:t>2/3</a:t>
            </a:r>
          </a:p>
        </p:txBody>
      </p:sp>
      <p:sp>
        <p:nvSpPr>
          <p:cNvPr id="4" name="Title 3">
            <a:extLst>
              <a:ext uri="{FF2B5EF4-FFF2-40B4-BE49-F238E27FC236}">
                <a16:creationId xmlns:a16="http://schemas.microsoft.com/office/drawing/2014/main" id="{21AF4A2E-5877-4728-82B0-3D8C287B5B14}"/>
              </a:ext>
            </a:extLst>
          </p:cNvPr>
          <p:cNvSpPr>
            <a:spLocks noGrp="1"/>
          </p:cNvSpPr>
          <p:nvPr>
            <p:ph type="title"/>
          </p:nvPr>
        </p:nvSpPr>
        <p:spPr/>
        <p:txBody>
          <a:bodyPr/>
          <a:lstStyle/>
          <a:p>
            <a:r>
              <a:rPr lang="en-US" dirty="0"/>
              <a:t>Additional considerations</a:t>
            </a:r>
          </a:p>
        </p:txBody>
      </p:sp>
    </p:spTree>
    <p:extLst>
      <p:ext uri="{BB962C8B-B14F-4D97-AF65-F5344CB8AC3E}">
        <p14:creationId xmlns:p14="http://schemas.microsoft.com/office/powerpoint/2010/main" val="253479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300E3-89E4-4C5B-8F04-9E7EC2F45983}"/>
              </a:ext>
            </a:extLst>
          </p:cNvPr>
          <p:cNvSpPr>
            <a:spLocks noGrp="1"/>
          </p:cNvSpPr>
          <p:nvPr>
            <p:ph idx="1"/>
          </p:nvPr>
        </p:nvSpPr>
        <p:spPr/>
        <p:txBody>
          <a:bodyPr/>
          <a:lstStyle/>
          <a:p>
            <a:r>
              <a:rPr lang="en-US" dirty="0"/>
              <a:t>New generation graphics APIs are lower level, more explicit.</a:t>
            </a:r>
          </a:p>
          <a:p>
            <a:r>
              <a:rPr lang="en-US" dirty="0"/>
              <a:t>Simple port won’t necessarily give you performance uplift.</a:t>
            </a:r>
          </a:p>
          <a:p>
            <a:r>
              <a:rPr lang="en-US" dirty="0"/>
              <a:t>It opens up possibilities to optimize better and use new GPU features.</a:t>
            </a:r>
          </a:p>
        </p:txBody>
      </p:sp>
      <p:sp>
        <p:nvSpPr>
          <p:cNvPr id="3" name="Text Placeholder 2">
            <a:extLst>
              <a:ext uri="{FF2B5EF4-FFF2-40B4-BE49-F238E27FC236}">
                <a16:creationId xmlns:a16="http://schemas.microsoft.com/office/drawing/2014/main" id="{50C70288-2BFB-4EC6-BE76-9BAA86E61FB8}"/>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9A2210B9-879C-47CA-BC7B-BB6DB75625F6}"/>
              </a:ext>
            </a:extLst>
          </p:cNvPr>
          <p:cNvSpPr>
            <a:spLocks noGrp="1"/>
          </p:cNvSpPr>
          <p:nvPr>
            <p:ph type="title"/>
          </p:nvPr>
        </p:nvSpPr>
        <p:spPr/>
        <p:txBody>
          <a:bodyPr/>
          <a:lstStyle/>
          <a:p>
            <a:r>
              <a:rPr lang="en-US" dirty="0"/>
              <a:t>Advantages</a:t>
            </a:r>
          </a:p>
        </p:txBody>
      </p:sp>
      <p:sp>
        <p:nvSpPr>
          <p:cNvPr id="5" name="Rectangle 4">
            <a:extLst>
              <a:ext uri="{FF2B5EF4-FFF2-40B4-BE49-F238E27FC236}">
                <a16:creationId xmlns:a16="http://schemas.microsoft.com/office/drawing/2014/main" id="{DF4FCD96-48BE-4A5C-AC8A-B8C5D895EB64}"/>
              </a:ext>
            </a:extLst>
          </p:cNvPr>
          <p:cNvSpPr/>
          <p:nvPr/>
        </p:nvSpPr>
        <p:spPr>
          <a:xfrm>
            <a:off x="3413876" y="4368799"/>
            <a:ext cx="6390528" cy="581891"/>
          </a:xfrm>
          <a:prstGeom prst="rect">
            <a:avLst/>
          </a:prstGeom>
          <a:no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86A6C3A2-E952-4A10-A7DD-D17D2016DBD5}"/>
              </a:ext>
            </a:extLst>
          </p:cNvPr>
          <p:cNvSpPr/>
          <p:nvPr/>
        </p:nvSpPr>
        <p:spPr>
          <a:xfrm>
            <a:off x="8201893" y="3902362"/>
            <a:ext cx="1302327"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B974DB7A-2CAC-48BB-B36F-A0086B9FD900}"/>
              </a:ext>
            </a:extLst>
          </p:cNvPr>
          <p:cNvSpPr/>
          <p:nvPr/>
        </p:nvSpPr>
        <p:spPr>
          <a:xfrm>
            <a:off x="6442365" y="3902362"/>
            <a:ext cx="1302327" cy="378691"/>
          </a:xfrm>
          <a:prstGeom prst="rect">
            <a:avLst/>
          </a:prstGeom>
          <a:solidFill>
            <a:srgbClr val="D5650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8" name="Straight Arrow Connector 7">
            <a:extLst>
              <a:ext uri="{FF2B5EF4-FFF2-40B4-BE49-F238E27FC236}">
                <a16:creationId xmlns:a16="http://schemas.microsoft.com/office/drawing/2014/main" id="{BF2B8BC6-B6CE-4E4A-B98B-B0A516C18719}"/>
              </a:ext>
            </a:extLst>
          </p:cNvPr>
          <p:cNvCxnSpPr>
            <a:stCxn id="7" idx="3"/>
            <a:endCxn id="6" idx="1"/>
          </p:cNvCxnSpPr>
          <p:nvPr/>
        </p:nvCxnSpPr>
        <p:spPr>
          <a:xfrm>
            <a:off x="7744692" y="4091708"/>
            <a:ext cx="457201" cy="0"/>
          </a:xfrm>
          <a:prstGeom prst="straightConnector1">
            <a:avLst/>
          </a:prstGeom>
          <a:ln w="38100">
            <a:solidFill>
              <a:srgbClr val="73E1E7"/>
            </a:solidFill>
            <a:tailEnd type="triangle"/>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B50A3265-EDD5-4E43-81F9-B0829EFB8EFC}"/>
              </a:ext>
            </a:extLst>
          </p:cNvPr>
          <p:cNvSpPr/>
          <p:nvPr/>
        </p:nvSpPr>
        <p:spPr>
          <a:xfrm>
            <a:off x="5022273" y="3902361"/>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0" name="Rectangle 9">
            <a:extLst>
              <a:ext uri="{FF2B5EF4-FFF2-40B4-BE49-F238E27FC236}">
                <a16:creationId xmlns:a16="http://schemas.microsoft.com/office/drawing/2014/main" id="{15E4561F-FE5E-453C-8A24-82613D1825D7}"/>
              </a:ext>
            </a:extLst>
          </p:cNvPr>
          <p:cNvSpPr/>
          <p:nvPr/>
        </p:nvSpPr>
        <p:spPr>
          <a:xfrm>
            <a:off x="8968511" y="4475017"/>
            <a:ext cx="535708" cy="378691"/>
          </a:xfrm>
          <a:prstGeom prst="rect">
            <a:avLst/>
          </a:prstGeom>
          <a:solidFill>
            <a:srgbClr val="ED1C2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FF886DCC-ED05-45BE-AAB4-7F3EFC9C0B7C}"/>
              </a:ext>
            </a:extLst>
          </p:cNvPr>
          <p:cNvSpPr/>
          <p:nvPr/>
        </p:nvSpPr>
        <p:spPr>
          <a:xfrm>
            <a:off x="6442365" y="4475017"/>
            <a:ext cx="2110510" cy="378691"/>
          </a:xfrm>
          <a:prstGeom prst="rect">
            <a:avLst/>
          </a:prstGeom>
          <a:solidFill>
            <a:srgbClr val="D5650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cxnSp>
        <p:nvCxnSpPr>
          <p:cNvPr id="12" name="Straight Arrow Connector 11">
            <a:extLst>
              <a:ext uri="{FF2B5EF4-FFF2-40B4-BE49-F238E27FC236}">
                <a16:creationId xmlns:a16="http://schemas.microsoft.com/office/drawing/2014/main" id="{22CA3D39-496F-4D06-BFD3-A1DE2FF193D7}"/>
              </a:ext>
            </a:extLst>
          </p:cNvPr>
          <p:cNvCxnSpPr>
            <a:cxnSpLocks/>
            <a:stCxn id="11" idx="3"/>
            <a:endCxn id="10" idx="1"/>
          </p:cNvCxnSpPr>
          <p:nvPr/>
        </p:nvCxnSpPr>
        <p:spPr>
          <a:xfrm>
            <a:off x="8552875" y="4664363"/>
            <a:ext cx="415636" cy="0"/>
          </a:xfrm>
          <a:prstGeom prst="straightConnector1">
            <a:avLst/>
          </a:prstGeom>
          <a:ln w="38100">
            <a:solidFill>
              <a:srgbClr val="73E1E7"/>
            </a:solidFill>
            <a:tailEnd type="triangle"/>
          </a:ln>
        </p:spPr>
        <p:style>
          <a:lnRef idx="1">
            <a:schemeClr val="accent6"/>
          </a:lnRef>
          <a:fillRef idx="0">
            <a:schemeClr val="accent6"/>
          </a:fillRef>
          <a:effectRef idx="0">
            <a:schemeClr val="accent6"/>
          </a:effectRef>
          <a:fontRef idx="minor">
            <a:schemeClr val="tx1"/>
          </a:fontRef>
        </p:style>
      </p:cxnSp>
      <p:sp>
        <p:nvSpPr>
          <p:cNvPr id="13" name="Rectangle 12">
            <a:extLst>
              <a:ext uri="{FF2B5EF4-FFF2-40B4-BE49-F238E27FC236}">
                <a16:creationId xmlns:a16="http://schemas.microsoft.com/office/drawing/2014/main" id="{C03E8C3F-E22A-4EBB-8A88-A9DB55313400}"/>
              </a:ext>
            </a:extLst>
          </p:cNvPr>
          <p:cNvSpPr/>
          <p:nvPr/>
        </p:nvSpPr>
        <p:spPr>
          <a:xfrm>
            <a:off x="5022273" y="4475016"/>
            <a:ext cx="1302327" cy="378691"/>
          </a:xfrm>
          <a:prstGeom prst="rect">
            <a:avLst/>
          </a:prstGeom>
          <a:solidFill>
            <a:srgbClr val="67AE3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2F2CEDB9-F248-4BA1-A53C-9BB18CB4E884}"/>
              </a:ext>
            </a:extLst>
          </p:cNvPr>
          <p:cNvSpPr txBox="1"/>
          <p:nvPr/>
        </p:nvSpPr>
        <p:spPr>
          <a:xfrm>
            <a:off x="9632903" y="5075254"/>
            <a:ext cx="1497076" cy="784830"/>
          </a:xfrm>
          <a:prstGeom prst="rect">
            <a:avLst/>
          </a:prstGeom>
          <a:noFill/>
        </p:spPr>
        <p:txBody>
          <a:bodyPr wrap="none" rtlCol="0">
            <a:spAutoFit/>
          </a:bodyPr>
          <a:lstStyle/>
          <a:p>
            <a:pPr>
              <a:spcAft>
                <a:spcPts val="600"/>
              </a:spcAft>
              <a:buClr>
                <a:schemeClr val="bg2"/>
              </a:buClr>
            </a:pPr>
            <a:r>
              <a:rPr lang="en-US" sz="2000" dirty="0">
                <a:solidFill>
                  <a:schemeClr val="bg1"/>
                </a:solidFill>
              </a:rPr>
              <a:t>Driver</a:t>
            </a:r>
          </a:p>
          <a:p>
            <a:pPr>
              <a:spcAft>
                <a:spcPts val="600"/>
              </a:spcAft>
              <a:buClr>
                <a:schemeClr val="bg2"/>
              </a:buClr>
            </a:pPr>
            <a:r>
              <a:rPr lang="en-US" sz="2000" dirty="0">
                <a:solidFill>
                  <a:schemeClr val="bg1"/>
                </a:solidFill>
              </a:rPr>
              <a:t>Graphics API</a:t>
            </a:r>
          </a:p>
        </p:txBody>
      </p:sp>
      <p:sp>
        <p:nvSpPr>
          <p:cNvPr id="15" name="TextBox 14">
            <a:extLst>
              <a:ext uri="{FF2B5EF4-FFF2-40B4-BE49-F238E27FC236}">
                <a16:creationId xmlns:a16="http://schemas.microsoft.com/office/drawing/2014/main" id="{AB764A0A-908D-48A0-8FE2-4F47163670AB}"/>
              </a:ext>
            </a:extLst>
          </p:cNvPr>
          <p:cNvSpPr txBox="1"/>
          <p:nvPr/>
        </p:nvSpPr>
        <p:spPr>
          <a:xfrm>
            <a:off x="3967089" y="5075127"/>
            <a:ext cx="886781" cy="784830"/>
          </a:xfrm>
          <a:prstGeom prst="rect">
            <a:avLst/>
          </a:prstGeom>
          <a:noFill/>
        </p:spPr>
        <p:txBody>
          <a:bodyPr wrap="none" rtlCol="0">
            <a:spAutoFit/>
          </a:bodyPr>
          <a:lstStyle/>
          <a:p>
            <a:pPr algn="r">
              <a:spcAft>
                <a:spcPts val="600"/>
              </a:spcAft>
              <a:buClr>
                <a:schemeClr val="bg2"/>
              </a:buClr>
            </a:pPr>
            <a:r>
              <a:rPr lang="en-US" sz="2000" dirty="0">
                <a:solidFill>
                  <a:schemeClr val="bg1"/>
                </a:solidFill>
              </a:rPr>
              <a:t>Game</a:t>
            </a:r>
          </a:p>
          <a:p>
            <a:pPr algn="r">
              <a:spcAft>
                <a:spcPts val="600"/>
              </a:spcAft>
              <a:buClr>
                <a:schemeClr val="bg2"/>
              </a:buClr>
            </a:pPr>
            <a:r>
              <a:rPr lang="en-US" sz="2000" dirty="0">
                <a:solidFill>
                  <a:schemeClr val="bg1"/>
                </a:solidFill>
              </a:rPr>
              <a:t>Engine</a:t>
            </a:r>
          </a:p>
        </p:txBody>
      </p:sp>
      <p:cxnSp>
        <p:nvCxnSpPr>
          <p:cNvPr id="16" name="Straight Connector 15">
            <a:extLst>
              <a:ext uri="{FF2B5EF4-FFF2-40B4-BE49-F238E27FC236}">
                <a16:creationId xmlns:a16="http://schemas.microsoft.com/office/drawing/2014/main" id="{3F6D9C74-E95D-4BBA-9FA9-81066085EB6F}"/>
              </a:ext>
            </a:extLst>
          </p:cNvPr>
          <p:cNvCxnSpPr/>
          <p:nvPr/>
        </p:nvCxnSpPr>
        <p:spPr>
          <a:xfrm>
            <a:off x="4853870" y="5301670"/>
            <a:ext cx="819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FF792D0-3C4E-4A6A-B217-CB8965234AE2}"/>
              </a:ext>
            </a:extLst>
          </p:cNvPr>
          <p:cNvCxnSpPr>
            <a:cxnSpLocks/>
          </p:cNvCxnSpPr>
          <p:nvPr/>
        </p:nvCxnSpPr>
        <p:spPr>
          <a:xfrm flipV="1">
            <a:off x="5673436" y="4959926"/>
            <a:ext cx="0" cy="3417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395917-01B4-4EC9-AE98-845F98EE8AD0}"/>
              </a:ext>
            </a:extLst>
          </p:cNvPr>
          <p:cNvCxnSpPr>
            <a:cxnSpLocks/>
          </p:cNvCxnSpPr>
          <p:nvPr/>
        </p:nvCxnSpPr>
        <p:spPr>
          <a:xfrm>
            <a:off x="4853870" y="5694215"/>
            <a:ext cx="259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3D534B-CB46-444D-82AC-43F8132096C5}"/>
              </a:ext>
            </a:extLst>
          </p:cNvPr>
          <p:cNvCxnSpPr>
            <a:cxnSpLocks/>
          </p:cNvCxnSpPr>
          <p:nvPr/>
        </p:nvCxnSpPr>
        <p:spPr>
          <a:xfrm flipV="1">
            <a:off x="7444510" y="4959926"/>
            <a:ext cx="0" cy="73428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8B97C2-BDF3-44B7-A6E9-2125D66B8D4A}"/>
              </a:ext>
            </a:extLst>
          </p:cNvPr>
          <p:cNvCxnSpPr>
            <a:cxnSpLocks/>
          </p:cNvCxnSpPr>
          <p:nvPr/>
        </p:nvCxnSpPr>
        <p:spPr>
          <a:xfrm flipH="1">
            <a:off x="9187872" y="5327070"/>
            <a:ext cx="44503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177F047-B051-47D0-A9F2-0FBAD013437C}"/>
              </a:ext>
            </a:extLst>
          </p:cNvPr>
          <p:cNvCxnSpPr>
            <a:cxnSpLocks/>
          </p:cNvCxnSpPr>
          <p:nvPr/>
        </p:nvCxnSpPr>
        <p:spPr>
          <a:xfrm flipV="1">
            <a:off x="9187872" y="4985326"/>
            <a:ext cx="0" cy="3417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D1FC26-1210-4F50-AE69-4BC0BD4EEA14}"/>
              </a:ext>
            </a:extLst>
          </p:cNvPr>
          <p:cNvCxnSpPr>
            <a:cxnSpLocks/>
          </p:cNvCxnSpPr>
          <p:nvPr/>
        </p:nvCxnSpPr>
        <p:spPr>
          <a:xfrm flipH="1">
            <a:off x="8793828" y="5694215"/>
            <a:ext cx="8390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087C95-E3BF-4F93-9550-EB168F36825D}"/>
              </a:ext>
            </a:extLst>
          </p:cNvPr>
          <p:cNvCxnSpPr>
            <a:cxnSpLocks/>
          </p:cNvCxnSpPr>
          <p:nvPr/>
        </p:nvCxnSpPr>
        <p:spPr>
          <a:xfrm flipV="1">
            <a:off x="8793828" y="4985326"/>
            <a:ext cx="0" cy="70888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420936B-1A4D-4A99-9D81-2C6A1E29C878}"/>
              </a:ext>
            </a:extLst>
          </p:cNvPr>
          <p:cNvSpPr txBox="1"/>
          <p:nvPr/>
        </p:nvSpPr>
        <p:spPr>
          <a:xfrm>
            <a:off x="3557667" y="4453597"/>
            <a:ext cx="1164421" cy="400110"/>
          </a:xfrm>
          <a:prstGeom prst="rect">
            <a:avLst/>
          </a:prstGeom>
          <a:noFill/>
        </p:spPr>
        <p:txBody>
          <a:bodyPr wrap="none" rtlCol="0">
            <a:spAutoFit/>
          </a:bodyPr>
          <a:lstStyle/>
          <a:p>
            <a:pPr>
              <a:spcAft>
                <a:spcPts val="600"/>
              </a:spcAft>
              <a:buClr>
                <a:schemeClr val="bg2"/>
              </a:buClr>
            </a:pPr>
            <a:r>
              <a:rPr lang="en-US" sz="2000" dirty="0">
                <a:solidFill>
                  <a:schemeClr val="bg1"/>
                </a:solidFill>
              </a:rPr>
              <a:t>New APIs</a:t>
            </a:r>
          </a:p>
        </p:txBody>
      </p:sp>
    </p:spTree>
    <p:extLst>
      <p:ext uri="{BB962C8B-B14F-4D97-AF65-F5344CB8AC3E}">
        <p14:creationId xmlns:p14="http://schemas.microsoft.com/office/powerpoint/2010/main" val="159027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BE58D-18FB-48E3-A7A3-4474E1D6A6EF}"/>
              </a:ext>
            </a:extLst>
          </p:cNvPr>
          <p:cNvSpPr>
            <a:spLocks noGrp="1"/>
          </p:cNvSpPr>
          <p:nvPr>
            <p:ph idx="1"/>
          </p:nvPr>
        </p:nvSpPr>
        <p:spPr/>
        <p:txBody>
          <a:bodyPr/>
          <a:lstStyle/>
          <a:p>
            <a:endParaRPr lang="en-US" dirty="0"/>
          </a:p>
          <a:p>
            <a:endParaRPr lang="en-US" dirty="0"/>
          </a:p>
          <a:p>
            <a:r>
              <a:rPr lang="en-US" dirty="0"/>
              <a:t>First stability, then correctness, then performance.</a:t>
            </a:r>
          </a:p>
          <a:p>
            <a:pPr marL="0" indent="0">
              <a:buNone/>
            </a:pPr>
            <a:endParaRPr lang="en-US" dirty="0"/>
          </a:p>
          <a:p>
            <a:pPr marL="0" indent="0">
              <a:buNone/>
            </a:pPr>
            <a:endParaRPr lang="en-US" dirty="0"/>
          </a:p>
          <a:p>
            <a:r>
              <a:rPr lang="en-US" dirty="0"/>
              <a:t>Use good software engineering practices.</a:t>
            </a:r>
          </a:p>
          <a:p>
            <a:pPr lvl="1"/>
            <a:r>
              <a:rPr lang="en-US" dirty="0"/>
              <a:t>Test early, test often, test on various GPUs.</a:t>
            </a:r>
          </a:p>
          <a:p>
            <a:pPr lvl="1"/>
            <a:r>
              <a:rPr lang="en-US" dirty="0"/>
              <a:t>Track regressions.</a:t>
            </a:r>
          </a:p>
        </p:txBody>
      </p:sp>
      <p:sp>
        <p:nvSpPr>
          <p:cNvPr id="3" name="Text Placeholder 2">
            <a:extLst>
              <a:ext uri="{FF2B5EF4-FFF2-40B4-BE49-F238E27FC236}">
                <a16:creationId xmlns:a16="http://schemas.microsoft.com/office/drawing/2014/main" id="{976C311A-8FFF-445B-848F-CCA4B09603BD}"/>
              </a:ext>
            </a:extLst>
          </p:cNvPr>
          <p:cNvSpPr>
            <a:spLocks noGrp="1"/>
          </p:cNvSpPr>
          <p:nvPr>
            <p:ph type="body" sz="quarter" idx="10"/>
          </p:nvPr>
        </p:nvSpPr>
        <p:spPr/>
        <p:txBody>
          <a:bodyPr/>
          <a:lstStyle/>
          <a:p>
            <a:r>
              <a:rPr lang="en-US" dirty="0"/>
              <a:t>3/3</a:t>
            </a:r>
          </a:p>
        </p:txBody>
      </p:sp>
      <p:sp>
        <p:nvSpPr>
          <p:cNvPr id="4" name="Title 3">
            <a:extLst>
              <a:ext uri="{FF2B5EF4-FFF2-40B4-BE49-F238E27FC236}">
                <a16:creationId xmlns:a16="http://schemas.microsoft.com/office/drawing/2014/main" id="{2BD04308-1517-4D33-8D51-1BACEF332F16}"/>
              </a:ext>
            </a:extLst>
          </p:cNvPr>
          <p:cNvSpPr>
            <a:spLocks noGrp="1"/>
          </p:cNvSpPr>
          <p:nvPr>
            <p:ph type="title"/>
          </p:nvPr>
        </p:nvSpPr>
        <p:spPr/>
        <p:txBody>
          <a:bodyPr/>
          <a:lstStyle/>
          <a:p>
            <a:r>
              <a:rPr lang="en-US" dirty="0"/>
              <a:t>Additional considerations</a:t>
            </a:r>
          </a:p>
        </p:txBody>
      </p:sp>
    </p:spTree>
    <p:extLst>
      <p:ext uri="{BB962C8B-B14F-4D97-AF65-F5344CB8AC3E}">
        <p14:creationId xmlns:p14="http://schemas.microsoft.com/office/powerpoint/2010/main" val="1854848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Conclusion</a:t>
            </a:r>
          </a:p>
        </p:txBody>
      </p:sp>
      <p:sp>
        <p:nvSpPr>
          <p:cNvPr id="11" name="Text Placeholder 10"/>
          <p:cNvSpPr>
            <a:spLocks noGrp="1"/>
          </p:cNvSpPr>
          <p:nvPr>
            <p:ph type="body" sz="quarter" idx="10"/>
          </p:nvPr>
        </p:nvSpPr>
        <p:spPr/>
        <p:txBody>
          <a:bodyPr/>
          <a:lstStyle/>
          <a:p>
            <a:endParaRPr lang="en-US" dirty="0"/>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236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A019D4-CA65-4AC9-9FDD-716D22FE73F8}"/>
              </a:ext>
            </a:extLst>
          </p:cNvPr>
          <p:cNvSpPr>
            <a:spLocks noGrp="1"/>
          </p:cNvSpPr>
          <p:nvPr>
            <p:ph idx="1"/>
          </p:nvPr>
        </p:nvSpPr>
        <p:spPr/>
        <p:txBody>
          <a:bodyPr/>
          <a:lstStyle/>
          <a:p>
            <a:endParaRPr lang="en-US" dirty="0"/>
          </a:p>
          <a:p>
            <a:endParaRPr lang="en-US" dirty="0"/>
          </a:p>
          <a:p>
            <a:r>
              <a:rPr lang="en-US" dirty="0"/>
              <a:t>New graphics APIs (Vulkan™, Direct3D 12) are lower level, more explicit.</a:t>
            </a:r>
          </a:p>
          <a:p>
            <a:endParaRPr lang="en-US" dirty="0"/>
          </a:p>
          <a:p>
            <a:r>
              <a:rPr lang="en-US" dirty="0"/>
              <a:t>Porting your engine to a new API:</a:t>
            </a:r>
          </a:p>
          <a:p>
            <a:pPr lvl="1"/>
            <a:r>
              <a:rPr lang="en-US" dirty="0"/>
              <a:t>requires some additional work</a:t>
            </a:r>
          </a:p>
          <a:p>
            <a:pPr lvl="1"/>
            <a:r>
              <a:rPr lang="en-US" dirty="0"/>
              <a:t>can result in better performance</a:t>
            </a:r>
          </a:p>
          <a:p>
            <a:endParaRPr lang="en-US" dirty="0"/>
          </a:p>
          <a:p>
            <a:r>
              <a:rPr lang="en-US" dirty="0"/>
              <a:t>There are recommended good </a:t>
            </a:r>
            <a:r>
              <a:rPr lang="en-US"/>
              <a:t>practices, software libraries, and tools </a:t>
            </a:r>
            <a:r>
              <a:rPr lang="en-US" dirty="0"/>
              <a:t>that can help you with that.</a:t>
            </a:r>
          </a:p>
        </p:txBody>
      </p:sp>
      <p:sp>
        <p:nvSpPr>
          <p:cNvPr id="6" name="Text Placeholder 5">
            <a:extLst>
              <a:ext uri="{FF2B5EF4-FFF2-40B4-BE49-F238E27FC236}">
                <a16:creationId xmlns:a16="http://schemas.microsoft.com/office/drawing/2014/main" id="{DB07B014-8D85-4458-8CC3-DE72A59C0BB1}"/>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47CDD752-5D18-4E79-891D-7A5D5B768C6D}"/>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80184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175852-DD43-49DA-A910-529C81AEAD51}"/>
              </a:ext>
            </a:extLst>
          </p:cNvPr>
          <p:cNvSpPr>
            <a:spLocks noGrp="1"/>
          </p:cNvSpPr>
          <p:nvPr>
            <p:ph idx="1"/>
          </p:nvPr>
        </p:nvSpPr>
        <p:spPr/>
        <p:txBody>
          <a:bodyPr/>
          <a:lstStyle/>
          <a:p>
            <a:r>
              <a:rPr lang="en-US" dirty="0"/>
              <a:t>Anvil – cross-platform framework for Vulkan™</a:t>
            </a:r>
          </a:p>
          <a:p>
            <a:pPr marL="367665" lvl="1" indent="0">
              <a:buNone/>
            </a:pPr>
            <a:r>
              <a:rPr lang="en-US" dirty="0">
                <a:hlinkClick r:id="rId2"/>
              </a:rPr>
              <a:t>https://github.com/GPUOpen-LibrariesAndSDKs/Anvil</a:t>
            </a:r>
            <a:endParaRPr lang="en-US" dirty="0"/>
          </a:p>
          <a:p>
            <a:r>
              <a:rPr lang="en-US" dirty="0"/>
              <a:t>V-EZ – cross-platform wrapper that simplifies Vulkan™ API</a:t>
            </a:r>
          </a:p>
          <a:p>
            <a:pPr marL="367665" lvl="1" indent="0">
              <a:buNone/>
            </a:pPr>
            <a:r>
              <a:rPr lang="en-US" dirty="0">
                <a:hlinkClick r:id="rId3"/>
              </a:rPr>
              <a:t>https://github.com/GPUOpen-LibrariesAndSDKs/V-EZ</a:t>
            </a:r>
            <a:endParaRPr lang="en-US" dirty="0"/>
          </a:p>
          <a:p>
            <a:endParaRPr lang="en-US" dirty="0"/>
          </a:p>
          <a:p>
            <a:r>
              <a:rPr lang="en-US" dirty="0"/>
              <a:t>Vulkan Memory Allocator</a:t>
            </a:r>
          </a:p>
          <a:p>
            <a:pPr marL="367665" lvl="1" indent="0">
              <a:buNone/>
            </a:pPr>
            <a:r>
              <a:rPr lang="en-US" dirty="0">
                <a:hlinkClick r:id="rId4"/>
              </a:rPr>
              <a:t>https://github.com/GPUOpen-LibrariesAndSDKs/VulkanMemoryAllocator</a:t>
            </a:r>
            <a:endParaRPr lang="en-US" dirty="0"/>
          </a:p>
          <a:p>
            <a:r>
              <a:rPr lang="en-US" dirty="0" err="1"/>
              <a:t>simple_vulkan_synchronization</a:t>
            </a:r>
            <a:r>
              <a:rPr lang="en-US" dirty="0"/>
              <a:t> – simplified interface for Vulkan™ synchronization</a:t>
            </a:r>
          </a:p>
          <a:p>
            <a:pPr marL="367665" lvl="1" indent="0">
              <a:buNone/>
            </a:pPr>
            <a:r>
              <a:rPr lang="en-US" dirty="0">
                <a:hlinkClick r:id="rId5"/>
              </a:rPr>
              <a:t>https://github.com/Tobski/simple_vulkan_synchronization</a:t>
            </a:r>
            <a:endParaRPr lang="en-US" dirty="0"/>
          </a:p>
          <a:p>
            <a:r>
              <a:rPr lang="en-US" dirty="0" err="1"/>
              <a:t>volk</a:t>
            </a:r>
            <a:r>
              <a:rPr lang="en-US" dirty="0"/>
              <a:t> – meta loader for Vulkan™ API</a:t>
            </a:r>
          </a:p>
          <a:p>
            <a:pPr marL="367665" lvl="1" indent="0">
              <a:buNone/>
            </a:pPr>
            <a:r>
              <a:rPr lang="en-US" dirty="0">
                <a:hlinkClick r:id="rId6"/>
              </a:rPr>
              <a:t>https://github.com/zeux/volk</a:t>
            </a:r>
            <a:endParaRPr lang="en-US" dirty="0"/>
          </a:p>
          <a:p>
            <a:r>
              <a:rPr lang="en-US" dirty="0"/>
              <a:t>D3D12 Residency Starter Library</a:t>
            </a:r>
          </a:p>
          <a:p>
            <a:pPr marL="367665" lvl="1" indent="0">
              <a:buNone/>
            </a:pPr>
            <a:r>
              <a:rPr lang="en-US" dirty="0">
                <a:hlinkClick r:id="rId7"/>
              </a:rPr>
              <a:t>https://github.com/Microsoft/DirectX-Graphics-Samples/tree/master/Libraries/D3DX12Residency</a:t>
            </a:r>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id="{8E0D100C-1B58-44A9-BE75-EDDD1A56D0E2}"/>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84A7A0B6-5B07-40FF-BEA6-E337D38A225C}"/>
              </a:ext>
            </a:extLst>
          </p:cNvPr>
          <p:cNvSpPr>
            <a:spLocks noGrp="1"/>
          </p:cNvSpPr>
          <p:nvPr>
            <p:ph type="title"/>
          </p:nvPr>
        </p:nvSpPr>
        <p:spPr/>
        <p:txBody>
          <a:bodyPr/>
          <a:lstStyle/>
          <a:p>
            <a:r>
              <a:rPr lang="en-US" dirty="0" err="1"/>
              <a:t>Libearies</a:t>
            </a:r>
            <a:endParaRPr lang="en-US" dirty="0"/>
          </a:p>
        </p:txBody>
      </p:sp>
    </p:spTree>
    <p:extLst>
      <p:ext uri="{BB962C8B-B14F-4D97-AF65-F5344CB8AC3E}">
        <p14:creationId xmlns:p14="http://schemas.microsoft.com/office/powerpoint/2010/main" val="2952758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137DCC11-C1DB-423E-AA65-B2B76CF5882E}"/>
              </a:ext>
            </a:extLst>
          </p:cNvPr>
          <p:cNvSpPr>
            <a:spLocks noGrp="1"/>
          </p:cNvSpPr>
          <p:nvPr>
            <p:ph idx="1"/>
          </p:nvPr>
        </p:nvSpPr>
        <p:spPr/>
        <p:txBody>
          <a:bodyPr/>
          <a:lstStyle/>
          <a:p>
            <a:endParaRPr lang="en-US" dirty="0"/>
          </a:p>
          <a:p>
            <a:endParaRPr lang="en-US" dirty="0"/>
          </a:p>
          <a:p>
            <a:r>
              <a:rPr lang="en-US" dirty="0"/>
              <a:t>Rodrigues, Tiago (Ubisoft Montreal). </a:t>
            </a:r>
            <a:r>
              <a:rPr lang="en-US" i="1" dirty="0"/>
              <a:t>Moving to DirectX</a:t>
            </a:r>
            <a:r>
              <a:rPr lang="en-US" baseline="30000" dirty="0"/>
              <a:t> ®</a:t>
            </a:r>
            <a:r>
              <a:rPr lang="en-US" i="1" dirty="0"/>
              <a:t> 12: Lessons Learned.</a:t>
            </a:r>
            <a:r>
              <a:rPr lang="en-US" dirty="0"/>
              <a:t> GDC 2017.</a:t>
            </a:r>
          </a:p>
          <a:p>
            <a:endParaRPr lang="en-US" dirty="0"/>
          </a:p>
          <a:p>
            <a:endParaRPr lang="en-US" dirty="0"/>
          </a:p>
          <a:p>
            <a:r>
              <a:rPr lang="en-US" dirty="0"/>
              <a:t>Sawicki, Adam (AMD). </a:t>
            </a:r>
            <a:r>
              <a:rPr lang="en-US" i="1" dirty="0"/>
              <a:t>Memory management in Vulkan™ and DX12.</a:t>
            </a:r>
            <a:r>
              <a:rPr lang="en-US" dirty="0"/>
              <a:t> GDC 2018.</a:t>
            </a:r>
          </a:p>
        </p:txBody>
      </p:sp>
      <p:sp>
        <p:nvSpPr>
          <p:cNvPr id="29" name="Text Placeholder 28">
            <a:extLst>
              <a:ext uri="{FF2B5EF4-FFF2-40B4-BE49-F238E27FC236}">
                <a16:creationId xmlns:a16="http://schemas.microsoft.com/office/drawing/2014/main" id="{C58A77F6-28FC-467E-93C6-A532416725E9}"/>
              </a:ext>
            </a:extLst>
          </p:cNvPr>
          <p:cNvSpPr>
            <a:spLocks noGrp="1"/>
          </p:cNvSpPr>
          <p:nvPr>
            <p:ph type="body" sz="quarter" idx="10"/>
          </p:nvPr>
        </p:nvSpPr>
        <p:spPr/>
        <p:txBody>
          <a:bodyPr/>
          <a:lstStyle/>
          <a:p>
            <a:endParaRPr lang="en-US"/>
          </a:p>
        </p:txBody>
      </p:sp>
      <p:sp>
        <p:nvSpPr>
          <p:cNvPr id="27" name="Title 26">
            <a:extLst>
              <a:ext uri="{FF2B5EF4-FFF2-40B4-BE49-F238E27FC236}">
                <a16:creationId xmlns:a16="http://schemas.microsoft.com/office/drawing/2014/main" id="{46ED3E2E-74B6-4228-9A03-BEB91E0497C2}"/>
              </a:ext>
            </a:extLst>
          </p:cNvPr>
          <p:cNvSpPr>
            <a:spLocks noGrp="1"/>
          </p:cNvSpPr>
          <p:nvPr>
            <p:ph type="title"/>
          </p:nvPr>
        </p:nvSpPr>
        <p:spPr/>
        <p:txBody>
          <a:bodyPr/>
          <a:lstStyle/>
          <a:p>
            <a:r>
              <a:rPr lang="en-US" dirty="0"/>
              <a:t>Further reading</a:t>
            </a:r>
          </a:p>
        </p:txBody>
      </p:sp>
    </p:spTree>
    <p:extLst>
      <p:ext uri="{BB962C8B-B14F-4D97-AF65-F5344CB8AC3E}">
        <p14:creationId xmlns:p14="http://schemas.microsoft.com/office/powerpoint/2010/main" val="2485454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Text Placeholder 5"/>
          <p:cNvSpPr>
            <a:spLocks noGrp="1"/>
          </p:cNvSpPr>
          <p:nvPr>
            <p:ph type="body" sz="quarter" idx="10"/>
          </p:nvPr>
        </p:nvSpPr>
        <p:spPr/>
        <p:txBody>
          <a:bodyPr/>
          <a:lstStyle/>
          <a:p>
            <a:pPr>
              <a:spcBef>
                <a:spcPts val="300"/>
              </a:spcBef>
              <a:spcAft>
                <a:spcPts val="600"/>
              </a:spcAft>
              <a:buClr>
                <a:schemeClr val="bg1">
                  <a:lumMod val="50000"/>
                </a:schemeClr>
              </a:buClr>
              <a:defRPr/>
            </a:pPr>
            <a:r>
              <a:rPr lang="en-US" sz="2400" dirty="0">
                <a:solidFill>
                  <a:prstClr val="white"/>
                </a:solidFill>
                <a:latin typeface="Calibri"/>
                <a:cs typeface="Calibri"/>
              </a:rPr>
              <a:t>Questions?</a:t>
            </a:r>
            <a:endParaRPr lang="en-US" sz="2000" b="1" i="1" dirty="0"/>
          </a:p>
        </p:txBody>
      </p:sp>
      <p:grpSp>
        <p:nvGrpSpPr>
          <p:cNvPr id="13" name="Group 12"/>
          <p:cNvGrpSpPr/>
          <p:nvPr/>
        </p:nvGrpSpPr>
        <p:grpSpPr>
          <a:xfrm>
            <a:off x="474132" y="2692414"/>
            <a:ext cx="6896824" cy="1193786"/>
            <a:chOff x="474133" y="2692414"/>
            <a:chExt cx="9906000" cy="1193786"/>
          </a:xfrm>
        </p:grpSpPr>
        <p:cxnSp>
          <p:nvCxnSpPr>
            <p:cNvPr id="14" name="Straight Connector 13"/>
            <p:cNvCxnSpPr/>
            <p:nvPr userDrawn="1"/>
          </p:nvCxnSpPr>
          <p:spPr>
            <a:xfrm>
              <a:off x="474133" y="2692414"/>
              <a:ext cx="9906000" cy="0"/>
            </a:xfrm>
            <a:prstGeom prst="line">
              <a:avLst/>
            </a:prstGeom>
            <a:ln w="38100" cmpd="sng">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4133" y="3886200"/>
              <a:ext cx="9906000" cy="0"/>
            </a:xfrm>
            <a:prstGeom prst="line">
              <a:avLst/>
            </a:prstGeom>
            <a:ln w="38100" cmpd="sng">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2755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39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Disclaimer &amp; Attribution</a:t>
            </a:r>
          </a:p>
        </p:txBody>
      </p:sp>
      <p:sp>
        <p:nvSpPr>
          <p:cNvPr id="12" name="Content Placeholder 2"/>
          <p:cNvSpPr txBox="1">
            <a:spLocks/>
          </p:cNvSpPr>
          <p:nvPr/>
        </p:nvSpPr>
        <p:spPr>
          <a:xfrm>
            <a:off x="365760" y="2140084"/>
            <a:ext cx="10424160" cy="2904576"/>
          </a:xfrm>
          <a:prstGeom prst="rect">
            <a:avLst/>
          </a:prstGeom>
        </p:spPr>
        <p:txBody>
          <a:bodyPr anchor="b"/>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52463" fontAlgn="auto">
              <a:buFont typeface="Wingdings 3" pitchFamily="18" charset="2"/>
              <a:buNone/>
              <a:defRPr/>
            </a:pPr>
            <a:r>
              <a:rPr lang="en-US" sz="900" dirty="0"/>
              <a:t>The information presented in this document is for informational purposes only and may contain technical inaccuracies, omissions and typographical errors.</a:t>
            </a:r>
            <a:br>
              <a:rPr lang="en-US" sz="900" dirty="0"/>
            </a:br>
            <a:endParaRPr lang="en-US" sz="900" dirty="0"/>
          </a:p>
          <a:p>
            <a:pPr marL="0" indent="0" defTabSz="652463" fontAlgn="auto">
              <a:buFont typeface="Wingdings 3" pitchFamily="18" charset="2"/>
              <a:buNone/>
              <a:defRPr/>
            </a:pPr>
            <a:r>
              <a:rPr lang="en-US" sz="9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900" dirty="0"/>
            </a:br>
            <a:endParaRPr lang="en-US" sz="900" dirty="0"/>
          </a:p>
          <a:p>
            <a:pPr marL="0" indent="0" defTabSz="652463" fontAlgn="auto">
              <a:buFont typeface="Wingdings 3" pitchFamily="18" charset="2"/>
              <a:buNone/>
              <a:defRPr/>
            </a:pPr>
            <a:r>
              <a:rPr lang="en-US" sz="900" dirty="0"/>
              <a:t>AMD MAKES NO REPRESENTATIONS OR WARRANTIES WITH RESPECT TO THE CONTENTS HEREOF AND ASSUMES NO RESPONSIBILITY FOR ANY INACCURACIES, ERRORS OR OMISSIONS THAT MAY APPEAR IN THIS INFORMATION.</a:t>
            </a:r>
            <a:br>
              <a:rPr lang="en-US" sz="900" dirty="0"/>
            </a:br>
            <a:endParaRPr lang="en-US" sz="900" dirty="0"/>
          </a:p>
          <a:p>
            <a:pPr marL="0" indent="0" defTabSz="652463" fontAlgn="auto">
              <a:buFont typeface="Wingdings 3" pitchFamily="18" charset="2"/>
              <a:buNone/>
              <a:defRPr/>
            </a:pPr>
            <a:r>
              <a:rPr lang="en-US" sz="9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fontAlgn="auto">
              <a:buFont typeface="Wingdings 3" pitchFamily="18" charset="2"/>
              <a:buNone/>
              <a:defRPr/>
            </a:pPr>
            <a:endParaRPr lang="en-US" sz="900" b="1" u="sng" dirty="0"/>
          </a:p>
          <a:p>
            <a:pPr marL="0" indent="0" algn="just" defTabSz="652463" fontAlgn="auto">
              <a:buFont typeface="Wingdings 3" pitchFamily="18" charset="2"/>
              <a:buNone/>
              <a:defRPr/>
            </a:pPr>
            <a:r>
              <a:rPr lang="en-US" sz="900" b="1" u="sng" dirty="0"/>
              <a:t>ATTRIBUTION</a:t>
            </a:r>
          </a:p>
          <a:p>
            <a:pPr marL="0" indent="0" fontAlgn="auto">
              <a:buFont typeface="Wingdings 3" pitchFamily="18" charset="2"/>
              <a:buNone/>
            </a:pPr>
            <a:r>
              <a:rPr lang="en-US" sz="900" dirty="0"/>
              <a:t>© 2016 Advanced Micro Devices, Inc. All rights reserved. AMD, the AMD Arrow logo</a:t>
            </a:r>
            <a:r>
              <a:rPr lang="en-CA" sz="900" dirty="0"/>
              <a:t> </a:t>
            </a:r>
            <a:r>
              <a:rPr lang="en-US" sz="900" dirty="0"/>
              <a:t>and combinations thereof are trademarks of Advanced Micro Devices, Inc. in the United States and/or other jurisdictions. Other names are for informational purposes only and may be trademarks of their respective owners.</a:t>
            </a:r>
          </a:p>
        </p:txBody>
      </p:sp>
    </p:spTree>
    <p:extLst>
      <p:ext uri="{BB962C8B-B14F-4D97-AF65-F5344CB8AC3E}">
        <p14:creationId xmlns:p14="http://schemas.microsoft.com/office/powerpoint/2010/main" val="74220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300E3-89E4-4C5B-8F04-9E7EC2F45983}"/>
              </a:ext>
            </a:extLst>
          </p:cNvPr>
          <p:cNvSpPr>
            <a:spLocks noGrp="1"/>
          </p:cNvSpPr>
          <p:nvPr>
            <p:ph idx="1"/>
          </p:nvPr>
        </p:nvSpPr>
        <p:spPr/>
        <p:txBody>
          <a:bodyPr/>
          <a:lstStyle/>
          <a:p>
            <a:endParaRPr lang="en-US" dirty="0"/>
          </a:p>
          <a:p>
            <a:endParaRPr lang="en-US" dirty="0"/>
          </a:p>
          <a:p>
            <a:r>
              <a:rPr lang="en-US" dirty="0"/>
              <a:t>multithreading on CPU</a:t>
            </a:r>
          </a:p>
          <a:p>
            <a:r>
              <a:rPr lang="en-US" dirty="0"/>
              <a:t>using multiple GPU queues</a:t>
            </a:r>
          </a:p>
          <a:p>
            <a:r>
              <a:rPr lang="en-US" dirty="0"/>
              <a:t>explicit multi-GPU</a:t>
            </a:r>
          </a:p>
          <a:p>
            <a:r>
              <a:rPr lang="en-US" dirty="0"/>
              <a:t>better optimization for specific platforms</a:t>
            </a:r>
          </a:p>
          <a:p>
            <a:r>
              <a:rPr lang="en-US" dirty="0"/>
              <a:t>less CPU overhead</a:t>
            </a:r>
          </a:p>
          <a:p>
            <a:r>
              <a:rPr lang="en-US" dirty="0"/>
              <a:t>opportunity to improve engine architecture</a:t>
            </a:r>
          </a:p>
        </p:txBody>
      </p:sp>
      <p:sp>
        <p:nvSpPr>
          <p:cNvPr id="3" name="Text Placeholder 2">
            <a:extLst>
              <a:ext uri="{FF2B5EF4-FFF2-40B4-BE49-F238E27FC236}">
                <a16:creationId xmlns:a16="http://schemas.microsoft.com/office/drawing/2014/main" id="{50C70288-2BFB-4EC6-BE76-9BAA86E61FB8}"/>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9A2210B9-879C-47CA-BC7B-BB6DB75625F6}"/>
              </a:ext>
            </a:extLst>
          </p:cNvPr>
          <p:cNvSpPr>
            <a:spLocks noGrp="1"/>
          </p:cNvSpPr>
          <p:nvPr>
            <p:ph type="title"/>
          </p:nvPr>
        </p:nvSpPr>
        <p:spPr/>
        <p:txBody>
          <a:bodyPr/>
          <a:lstStyle/>
          <a:p>
            <a:r>
              <a:rPr lang="en-US" dirty="0"/>
              <a:t>Advantages</a:t>
            </a:r>
          </a:p>
        </p:txBody>
      </p:sp>
    </p:spTree>
    <p:extLst>
      <p:ext uri="{BB962C8B-B14F-4D97-AF65-F5344CB8AC3E}">
        <p14:creationId xmlns:p14="http://schemas.microsoft.com/office/powerpoint/2010/main" val="4197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Porting</a:t>
            </a:r>
          </a:p>
        </p:txBody>
      </p:sp>
      <p:sp>
        <p:nvSpPr>
          <p:cNvPr id="11" name="Text Placeholder 10"/>
          <p:cNvSpPr>
            <a:spLocks noGrp="1"/>
          </p:cNvSpPr>
          <p:nvPr>
            <p:ph type="body" sz="quarter" idx="10"/>
          </p:nvPr>
        </p:nvSpPr>
        <p:spPr/>
        <p:txBody>
          <a:bodyPr/>
          <a:lstStyle/>
          <a:p>
            <a:r>
              <a:rPr lang="en-US" dirty="0"/>
              <a:t>How to port your engine?</a:t>
            </a: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498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9ADB1A-DE42-4554-8AF2-D50392FD4B22}"/>
              </a:ext>
            </a:extLst>
          </p:cNvPr>
          <p:cNvSpPr>
            <a:spLocks noGrp="1"/>
          </p:cNvSpPr>
          <p:nvPr>
            <p:ph idx="1"/>
          </p:nvPr>
        </p:nvSpPr>
        <p:spPr/>
        <p:txBody>
          <a:bodyPr/>
          <a:lstStyle/>
          <a:p>
            <a:pPr marL="0" indent="0">
              <a:buNone/>
            </a:pPr>
            <a:endParaRPr lang="en-US" dirty="0"/>
          </a:p>
          <a:p>
            <a:pPr marL="0" indent="0">
              <a:buNone/>
            </a:pPr>
            <a:r>
              <a:rPr lang="en-US" dirty="0"/>
              <a:t>In the new APIs it is now your responsibility to do:</a:t>
            </a:r>
          </a:p>
          <a:p>
            <a:pPr marL="0" indent="0">
              <a:buNone/>
            </a:pPr>
            <a:endParaRPr lang="en-US" dirty="0"/>
          </a:p>
          <a:p>
            <a:r>
              <a:rPr lang="en-US" dirty="0"/>
              <a:t>memory allocation and management</a:t>
            </a:r>
          </a:p>
          <a:p>
            <a:r>
              <a:rPr lang="en-US" dirty="0"/>
              <a:t>objects lifetime management</a:t>
            </a:r>
          </a:p>
          <a:p>
            <a:r>
              <a:rPr lang="en-US" dirty="0"/>
              <a:t>command buffer recording and submission</a:t>
            </a:r>
          </a:p>
          <a:p>
            <a:r>
              <a:rPr lang="en-US" dirty="0"/>
              <a:t>synchronization</a:t>
            </a:r>
          </a:p>
          <a:p>
            <a:r>
              <a:rPr lang="en-US" dirty="0"/>
              <a:t>memory barriers for resources</a:t>
            </a:r>
          </a:p>
        </p:txBody>
      </p:sp>
      <p:sp>
        <p:nvSpPr>
          <p:cNvPr id="6" name="Text Placeholder 5">
            <a:extLst>
              <a:ext uri="{FF2B5EF4-FFF2-40B4-BE49-F238E27FC236}">
                <a16:creationId xmlns:a16="http://schemas.microsoft.com/office/drawing/2014/main" id="{24D92EB2-933C-4D23-9DB4-1063866602FD}"/>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226FB26D-739E-4337-B1E0-D7B106D216D2}"/>
              </a:ext>
            </a:extLst>
          </p:cNvPr>
          <p:cNvSpPr>
            <a:spLocks noGrp="1"/>
          </p:cNvSpPr>
          <p:nvPr>
            <p:ph type="title"/>
          </p:nvPr>
        </p:nvSpPr>
        <p:spPr/>
        <p:txBody>
          <a:bodyPr/>
          <a:lstStyle/>
          <a:p>
            <a:r>
              <a:rPr lang="en-US" dirty="0"/>
              <a:t>Responsibilities</a:t>
            </a:r>
          </a:p>
        </p:txBody>
      </p:sp>
    </p:spTree>
    <p:extLst>
      <p:ext uri="{BB962C8B-B14F-4D97-AF65-F5344CB8AC3E}">
        <p14:creationId xmlns:p14="http://schemas.microsoft.com/office/powerpoint/2010/main" val="3662199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289A66-4DD4-4E09-A148-AF4B143C1434}"/>
              </a:ext>
            </a:extLst>
          </p:cNvPr>
          <p:cNvSpPr>
            <a:spLocks noGrp="1"/>
          </p:cNvSpPr>
          <p:nvPr>
            <p:ph idx="1"/>
          </p:nvPr>
        </p:nvSpPr>
        <p:spPr/>
        <p:txBody>
          <a:bodyPr/>
          <a:lstStyle/>
          <a:p>
            <a:r>
              <a:rPr lang="en-US" dirty="0"/>
              <a:t>Previous generation APIs (OpenGL™, DirectX</a:t>
            </a:r>
            <a:r>
              <a:rPr lang="en-US" baseline="30000" dirty="0"/>
              <a:t>®</a:t>
            </a:r>
            <a:r>
              <a:rPr lang="en-US" dirty="0"/>
              <a:t> 11) manage memory automatically.</a:t>
            </a:r>
          </a:p>
          <a:p>
            <a:r>
              <a:rPr lang="en-US" dirty="0"/>
              <a:t>New APIs (Vulkan™, DirectX</a:t>
            </a:r>
            <a:r>
              <a:rPr lang="en-US" baseline="30000" dirty="0"/>
              <a:t>®</a:t>
            </a:r>
            <a:r>
              <a:rPr lang="en-US" dirty="0"/>
              <a:t> 12) are lower level, require explicit memory management.</a:t>
            </a:r>
          </a:p>
          <a:p>
            <a:pPr lvl="1"/>
            <a:r>
              <a:rPr lang="en-US" dirty="0"/>
              <a:t>Choose right memory type for your resource.</a:t>
            </a:r>
          </a:p>
          <a:p>
            <a:pPr lvl="1"/>
            <a:r>
              <a:rPr lang="en-US" dirty="0"/>
              <a:t>Allocate large blocks of memory.</a:t>
            </a:r>
          </a:p>
          <a:p>
            <a:pPr lvl="1"/>
            <a:r>
              <a:rPr lang="en-US" dirty="0"/>
              <a:t>Assign parts of them to your resources.</a:t>
            </a:r>
          </a:p>
          <a:p>
            <a:pPr lvl="1"/>
            <a:r>
              <a:rPr lang="en-US" dirty="0"/>
              <a:t>Respect alignment and other requirements.</a:t>
            </a:r>
          </a:p>
        </p:txBody>
      </p:sp>
      <p:sp>
        <p:nvSpPr>
          <p:cNvPr id="3" name="Text Placeholder 2">
            <a:extLst>
              <a:ext uri="{FF2B5EF4-FFF2-40B4-BE49-F238E27FC236}">
                <a16:creationId xmlns:a16="http://schemas.microsoft.com/office/drawing/2014/main" id="{134CF200-42E8-4147-8FE9-B3BE557DF6A3}"/>
              </a:ext>
            </a:extLst>
          </p:cNvPr>
          <p:cNvSpPr>
            <a:spLocks noGrp="1"/>
          </p:cNvSpPr>
          <p:nvPr>
            <p:ph type="body" sz="quarter" idx="10"/>
          </p:nvPr>
        </p:nvSpPr>
        <p:spPr/>
        <p:txBody>
          <a:bodyPr/>
          <a:lstStyle/>
          <a:p>
            <a:r>
              <a:rPr lang="en-US" dirty="0"/>
              <a:t>The challenge</a:t>
            </a:r>
          </a:p>
        </p:txBody>
      </p:sp>
      <p:sp>
        <p:nvSpPr>
          <p:cNvPr id="4" name="Title 3">
            <a:extLst>
              <a:ext uri="{FF2B5EF4-FFF2-40B4-BE49-F238E27FC236}">
                <a16:creationId xmlns:a16="http://schemas.microsoft.com/office/drawing/2014/main" id="{D340A476-AB60-42A1-AC9B-A2B9F5E142CB}"/>
              </a:ext>
            </a:extLst>
          </p:cNvPr>
          <p:cNvSpPr>
            <a:spLocks noGrp="1"/>
          </p:cNvSpPr>
          <p:nvPr>
            <p:ph type="title"/>
          </p:nvPr>
        </p:nvSpPr>
        <p:spPr/>
        <p:txBody>
          <a:bodyPr/>
          <a:lstStyle/>
          <a:p>
            <a:r>
              <a:rPr lang="en-US" dirty="0"/>
              <a:t>Memory management</a:t>
            </a:r>
          </a:p>
        </p:txBody>
      </p:sp>
      <p:cxnSp>
        <p:nvCxnSpPr>
          <p:cNvPr id="6" name="Straight Arrow Connector 5">
            <a:extLst>
              <a:ext uri="{FF2B5EF4-FFF2-40B4-BE49-F238E27FC236}">
                <a16:creationId xmlns:a16="http://schemas.microsoft.com/office/drawing/2014/main" id="{4530D303-11E2-4FB1-9552-47FE7AB00DB5}"/>
              </a:ext>
            </a:extLst>
          </p:cNvPr>
          <p:cNvCxnSpPr>
            <a:cxnSpLocks/>
          </p:cNvCxnSpPr>
          <p:nvPr/>
        </p:nvCxnSpPr>
        <p:spPr>
          <a:xfrm>
            <a:off x="4594100" y="4908518"/>
            <a:ext cx="0" cy="37043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FD2DDA1-C8ED-452B-B6A1-F626BC2C34A4}"/>
              </a:ext>
            </a:extLst>
          </p:cNvPr>
          <p:cNvSpPr/>
          <p:nvPr/>
        </p:nvSpPr>
        <p:spPr>
          <a:xfrm>
            <a:off x="4266217" y="5378289"/>
            <a:ext cx="4756324" cy="502214"/>
          </a:xfrm>
          <a:prstGeom prst="rect">
            <a:avLst/>
          </a:prstGeom>
          <a:no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DD57A983-63C4-4957-B87A-7A796FC98946}"/>
              </a:ext>
            </a:extLst>
          </p:cNvPr>
          <p:cNvSpPr txBox="1"/>
          <p:nvPr/>
        </p:nvSpPr>
        <p:spPr>
          <a:xfrm>
            <a:off x="3056081" y="5599036"/>
            <a:ext cx="988925" cy="369332"/>
          </a:xfrm>
          <a:prstGeom prst="rect">
            <a:avLst/>
          </a:prstGeom>
          <a:noFill/>
        </p:spPr>
        <p:txBody>
          <a:bodyPr wrap="none" rtlCol="0">
            <a:spAutoFit/>
          </a:bodyPr>
          <a:lstStyle/>
          <a:p>
            <a:pPr>
              <a:spcAft>
                <a:spcPts val="600"/>
              </a:spcAft>
              <a:buClr>
                <a:schemeClr val="bg2"/>
              </a:buClr>
            </a:pPr>
            <a:r>
              <a:rPr lang="en-US" dirty="0">
                <a:solidFill>
                  <a:schemeClr val="bg1"/>
                </a:solidFill>
              </a:rPr>
              <a:t>Memory</a:t>
            </a:r>
          </a:p>
        </p:txBody>
      </p:sp>
      <p:sp>
        <p:nvSpPr>
          <p:cNvPr id="12" name="TextBox 11">
            <a:extLst>
              <a:ext uri="{FF2B5EF4-FFF2-40B4-BE49-F238E27FC236}">
                <a16:creationId xmlns:a16="http://schemas.microsoft.com/office/drawing/2014/main" id="{CE72298E-8293-433F-B3D1-C77EEDD627AA}"/>
              </a:ext>
            </a:extLst>
          </p:cNvPr>
          <p:cNvSpPr txBox="1"/>
          <p:nvPr/>
        </p:nvSpPr>
        <p:spPr>
          <a:xfrm>
            <a:off x="4334797" y="5444730"/>
            <a:ext cx="492934"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13" name="TextBox 12">
            <a:extLst>
              <a:ext uri="{FF2B5EF4-FFF2-40B4-BE49-F238E27FC236}">
                <a16:creationId xmlns:a16="http://schemas.microsoft.com/office/drawing/2014/main" id="{CC940C70-A4C1-4041-890C-93FAAEBCA00A}"/>
              </a:ext>
            </a:extLst>
          </p:cNvPr>
          <p:cNvSpPr txBox="1"/>
          <p:nvPr/>
        </p:nvSpPr>
        <p:spPr>
          <a:xfrm>
            <a:off x="4896310" y="5444730"/>
            <a:ext cx="1435791"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sp>
        <p:nvSpPr>
          <p:cNvPr id="14" name="TextBox 13">
            <a:extLst>
              <a:ext uri="{FF2B5EF4-FFF2-40B4-BE49-F238E27FC236}">
                <a16:creationId xmlns:a16="http://schemas.microsoft.com/office/drawing/2014/main" id="{9F4978EF-36F3-493B-A63C-CC62394DA1C9}"/>
              </a:ext>
            </a:extLst>
          </p:cNvPr>
          <p:cNvSpPr txBox="1"/>
          <p:nvPr/>
        </p:nvSpPr>
        <p:spPr>
          <a:xfrm>
            <a:off x="6400681" y="5444730"/>
            <a:ext cx="1867479" cy="369332"/>
          </a:xfrm>
          <a:prstGeom prst="rect">
            <a:avLst/>
          </a:prstGeom>
          <a:solidFill>
            <a:srgbClr val="00AAB5"/>
          </a:solidFill>
        </p:spPr>
        <p:txBody>
          <a:bodyPr wrap="square" rtlCol="0">
            <a:spAutoFit/>
          </a:bodyPr>
          <a:lstStyle/>
          <a:p>
            <a:pPr algn="ctr">
              <a:spcAft>
                <a:spcPts val="600"/>
              </a:spcAft>
              <a:buClr>
                <a:schemeClr val="bg2"/>
              </a:buClr>
            </a:pPr>
            <a:endParaRPr lang="en-US" dirty="0"/>
          </a:p>
        </p:txBody>
      </p:sp>
      <p:cxnSp>
        <p:nvCxnSpPr>
          <p:cNvPr id="17" name="Straight Arrow Connector 16">
            <a:extLst>
              <a:ext uri="{FF2B5EF4-FFF2-40B4-BE49-F238E27FC236}">
                <a16:creationId xmlns:a16="http://schemas.microsoft.com/office/drawing/2014/main" id="{2E8CDEE3-BB9F-44CF-A2A3-66E849B96C11}"/>
              </a:ext>
            </a:extLst>
          </p:cNvPr>
          <p:cNvCxnSpPr>
            <a:cxnSpLocks/>
          </p:cNvCxnSpPr>
          <p:nvPr/>
        </p:nvCxnSpPr>
        <p:spPr>
          <a:xfrm>
            <a:off x="5607849" y="4907338"/>
            <a:ext cx="1" cy="37491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41420AE-4259-47D6-A819-2DB380FBE565}"/>
              </a:ext>
            </a:extLst>
          </p:cNvPr>
          <p:cNvCxnSpPr>
            <a:cxnSpLocks/>
          </p:cNvCxnSpPr>
          <p:nvPr/>
        </p:nvCxnSpPr>
        <p:spPr>
          <a:xfrm>
            <a:off x="7274370" y="4917484"/>
            <a:ext cx="1" cy="3659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6FEE661-5FF1-44F1-B904-FD5BAE94992F}"/>
              </a:ext>
            </a:extLst>
          </p:cNvPr>
          <p:cNvSpPr txBox="1"/>
          <p:nvPr/>
        </p:nvSpPr>
        <p:spPr>
          <a:xfrm>
            <a:off x="4229292" y="4002637"/>
            <a:ext cx="760144" cy="369332"/>
          </a:xfrm>
          <a:prstGeom prst="rect">
            <a:avLst/>
          </a:prstGeom>
          <a:noFill/>
        </p:spPr>
        <p:txBody>
          <a:bodyPr wrap="none" rtlCol="0">
            <a:spAutoFit/>
          </a:bodyPr>
          <a:lstStyle/>
          <a:p>
            <a:pPr algn="ctr">
              <a:spcAft>
                <a:spcPts val="600"/>
              </a:spcAft>
              <a:buClr>
                <a:schemeClr val="bg2"/>
              </a:buClr>
            </a:pPr>
            <a:r>
              <a:rPr lang="en-US" dirty="0">
                <a:solidFill>
                  <a:schemeClr val="bg1"/>
                </a:solidFill>
              </a:rPr>
              <a:t>Buffer</a:t>
            </a:r>
          </a:p>
        </p:txBody>
      </p:sp>
      <p:sp>
        <p:nvSpPr>
          <p:cNvPr id="34" name="TextBox 33">
            <a:extLst>
              <a:ext uri="{FF2B5EF4-FFF2-40B4-BE49-F238E27FC236}">
                <a16:creationId xmlns:a16="http://schemas.microsoft.com/office/drawing/2014/main" id="{8D46B3B5-0A65-4E00-93B6-F0FD857A1DB9}"/>
              </a:ext>
            </a:extLst>
          </p:cNvPr>
          <p:cNvSpPr txBox="1"/>
          <p:nvPr/>
        </p:nvSpPr>
        <p:spPr>
          <a:xfrm>
            <a:off x="5227777" y="4012170"/>
            <a:ext cx="760144" cy="369332"/>
          </a:xfrm>
          <a:prstGeom prst="rect">
            <a:avLst/>
          </a:prstGeom>
          <a:noFill/>
        </p:spPr>
        <p:txBody>
          <a:bodyPr wrap="none" rtlCol="0">
            <a:spAutoFit/>
          </a:bodyPr>
          <a:lstStyle/>
          <a:p>
            <a:pPr algn="ctr">
              <a:spcAft>
                <a:spcPts val="600"/>
              </a:spcAft>
              <a:buClr>
                <a:schemeClr val="bg2"/>
              </a:buClr>
            </a:pPr>
            <a:r>
              <a:rPr lang="en-US" dirty="0">
                <a:solidFill>
                  <a:schemeClr val="bg1"/>
                </a:solidFill>
              </a:rPr>
              <a:t>Buffer</a:t>
            </a:r>
          </a:p>
        </p:txBody>
      </p:sp>
      <p:sp>
        <p:nvSpPr>
          <p:cNvPr id="35" name="TextBox 34">
            <a:extLst>
              <a:ext uri="{FF2B5EF4-FFF2-40B4-BE49-F238E27FC236}">
                <a16:creationId xmlns:a16="http://schemas.microsoft.com/office/drawing/2014/main" id="{18AB0D61-87D4-4C5F-A68A-5268758A6FDA}"/>
              </a:ext>
            </a:extLst>
          </p:cNvPr>
          <p:cNvSpPr txBox="1"/>
          <p:nvPr/>
        </p:nvSpPr>
        <p:spPr>
          <a:xfrm>
            <a:off x="6894459" y="4002637"/>
            <a:ext cx="759824" cy="369332"/>
          </a:xfrm>
          <a:prstGeom prst="rect">
            <a:avLst/>
          </a:prstGeom>
          <a:noFill/>
        </p:spPr>
        <p:txBody>
          <a:bodyPr wrap="none" rtlCol="0">
            <a:spAutoFit/>
          </a:bodyPr>
          <a:lstStyle/>
          <a:p>
            <a:pPr algn="ctr">
              <a:spcAft>
                <a:spcPts val="600"/>
              </a:spcAft>
              <a:buClr>
                <a:schemeClr val="bg2"/>
              </a:buClr>
            </a:pPr>
            <a:r>
              <a:rPr lang="en-US" dirty="0">
                <a:solidFill>
                  <a:schemeClr val="bg1"/>
                </a:solidFill>
              </a:rPr>
              <a:t>Image</a:t>
            </a:r>
          </a:p>
        </p:txBody>
      </p:sp>
      <p:sp>
        <p:nvSpPr>
          <p:cNvPr id="5" name="Oval 4">
            <a:extLst>
              <a:ext uri="{FF2B5EF4-FFF2-40B4-BE49-F238E27FC236}">
                <a16:creationId xmlns:a16="http://schemas.microsoft.com/office/drawing/2014/main" id="{99E9FC55-903A-4392-A50B-B22B29458D66}"/>
              </a:ext>
            </a:extLst>
          </p:cNvPr>
          <p:cNvSpPr/>
          <p:nvPr/>
        </p:nvSpPr>
        <p:spPr>
          <a:xfrm>
            <a:off x="4394436" y="4426797"/>
            <a:ext cx="399328" cy="396721"/>
          </a:xfrm>
          <a:prstGeom prst="ellipse">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DD20F627-9F0F-484F-8BBE-A2B921555A65}"/>
              </a:ext>
            </a:extLst>
          </p:cNvPr>
          <p:cNvSpPr/>
          <p:nvPr/>
        </p:nvSpPr>
        <p:spPr>
          <a:xfrm>
            <a:off x="5414541" y="4426797"/>
            <a:ext cx="399328" cy="396721"/>
          </a:xfrm>
          <a:prstGeom prst="ellipse">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B2CD60D9-227C-48A4-8704-F8C150EDB9B1}"/>
              </a:ext>
            </a:extLst>
          </p:cNvPr>
          <p:cNvSpPr/>
          <p:nvPr/>
        </p:nvSpPr>
        <p:spPr>
          <a:xfrm>
            <a:off x="7074706" y="4426797"/>
            <a:ext cx="399328" cy="396721"/>
          </a:xfrm>
          <a:prstGeom prst="ellipse">
            <a:avLst/>
          </a:prstGeom>
          <a:solidFill>
            <a:srgbClr val="67AE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30741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5CD7E5-495E-4AE8-A7EA-029C0D15569C}"/>
              </a:ext>
            </a:extLst>
          </p:cNvPr>
          <p:cNvSpPr>
            <a:spLocks noGrp="1"/>
          </p:cNvSpPr>
          <p:nvPr>
            <p:ph idx="1"/>
          </p:nvPr>
        </p:nvSpPr>
        <p:spPr/>
        <p:txBody>
          <a:bodyPr/>
          <a:lstStyle/>
          <a:p>
            <a:r>
              <a:rPr lang="en-US" dirty="0"/>
              <a:t>manage memory better</a:t>
            </a:r>
          </a:p>
          <a:p>
            <a:r>
              <a:rPr lang="en-US" dirty="0"/>
              <a:t>optimize better for specific platforms (e.g. discrete, integrated)</a:t>
            </a:r>
          </a:p>
          <a:p>
            <a:r>
              <a:rPr lang="en-US" dirty="0"/>
              <a:t>save memory by aliasing:</a:t>
            </a:r>
          </a:p>
          <a:p>
            <a:endParaRPr lang="en-US" dirty="0"/>
          </a:p>
        </p:txBody>
      </p:sp>
      <p:sp>
        <p:nvSpPr>
          <p:cNvPr id="3" name="Text Placeholder 2">
            <a:extLst>
              <a:ext uri="{FF2B5EF4-FFF2-40B4-BE49-F238E27FC236}">
                <a16:creationId xmlns:a16="http://schemas.microsoft.com/office/drawing/2014/main" id="{F24FCCB9-14F9-4E8B-BBA0-A233765ADB90}"/>
              </a:ext>
            </a:extLst>
          </p:cNvPr>
          <p:cNvSpPr>
            <a:spLocks noGrp="1"/>
          </p:cNvSpPr>
          <p:nvPr>
            <p:ph type="body" sz="quarter" idx="10"/>
          </p:nvPr>
        </p:nvSpPr>
        <p:spPr/>
        <p:txBody>
          <a:bodyPr/>
          <a:lstStyle/>
          <a:p>
            <a:r>
              <a:rPr lang="en-US" dirty="0"/>
              <a:t>Advantages</a:t>
            </a:r>
          </a:p>
        </p:txBody>
      </p:sp>
      <p:sp>
        <p:nvSpPr>
          <p:cNvPr id="4" name="Title 3">
            <a:extLst>
              <a:ext uri="{FF2B5EF4-FFF2-40B4-BE49-F238E27FC236}">
                <a16:creationId xmlns:a16="http://schemas.microsoft.com/office/drawing/2014/main" id="{B15C45D0-4A8E-4B7D-BB60-176CD2FCCBF6}"/>
              </a:ext>
            </a:extLst>
          </p:cNvPr>
          <p:cNvSpPr>
            <a:spLocks noGrp="1"/>
          </p:cNvSpPr>
          <p:nvPr>
            <p:ph type="title"/>
          </p:nvPr>
        </p:nvSpPr>
        <p:spPr/>
        <p:txBody>
          <a:bodyPr/>
          <a:lstStyle/>
          <a:p>
            <a:r>
              <a:rPr lang="en-US" dirty="0"/>
              <a:t>Memory management</a:t>
            </a:r>
          </a:p>
        </p:txBody>
      </p:sp>
      <p:sp>
        <p:nvSpPr>
          <p:cNvPr id="5" name="TextBox 4">
            <a:extLst>
              <a:ext uri="{FF2B5EF4-FFF2-40B4-BE49-F238E27FC236}">
                <a16:creationId xmlns:a16="http://schemas.microsoft.com/office/drawing/2014/main" id="{68DBBB1E-1032-46BD-8D83-EBAC3CFB0E76}"/>
              </a:ext>
            </a:extLst>
          </p:cNvPr>
          <p:cNvSpPr txBox="1"/>
          <p:nvPr/>
        </p:nvSpPr>
        <p:spPr>
          <a:xfrm>
            <a:off x="2897504" y="3804384"/>
            <a:ext cx="1714500"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G-buffer fill</a:t>
            </a:r>
          </a:p>
        </p:txBody>
      </p:sp>
      <p:sp>
        <p:nvSpPr>
          <p:cNvPr id="7" name="TextBox 6">
            <a:extLst>
              <a:ext uri="{FF2B5EF4-FFF2-40B4-BE49-F238E27FC236}">
                <a16:creationId xmlns:a16="http://schemas.microsoft.com/office/drawing/2014/main" id="{4B80BC10-3135-4680-9D74-CB403D4291AB}"/>
              </a:ext>
            </a:extLst>
          </p:cNvPr>
          <p:cNvSpPr txBox="1"/>
          <p:nvPr/>
        </p:nvSpPr>
        <p:spPr>
          <a:xfrm>
            <a:off x="662939" y="4569358"/>
            <a:ext cx="194310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Memory</a:t>
            </a:r>
          </a:p>
        </p:txBody>
      </p:sp>
      <p:sp>
        <p:nvSpPr>
          <p:cNvPr id="9" name="TextBox 8">
            <a:extLst>
              <a:ext uri="{FF2B5EF4-FFF2-40B4-BE49-F238E27FC236}">
                <a16:creationId xmlns:a16="http://schemas.microsoft.com/office/drawing/2014/main" id="{D5A59560-FFF5-45A0-BA39-9B14624CA01A}"/>
              </a:ext>
            </a:extLst>
          </p:cNvPr>
          <p:cNvSpPr txBox="1"/>
          <p:nvPr/>
        </p:nvSpPr>
        <p:spPr>
          <a:xfrm>
            <a:off x="4703444" y="3804384"/>
            <a:ext cx="1823083"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lighting</a:t>
            </a:r>
          </a:p>
        </p:txBody>
      </p:sp>
      <p:sp>
        <p:nvSpPr>
          <p:cNvPr id="10" name="TextBox 9">
            <a:extLst>
              <a:ext uri="{FF2B5EF4-FFF2-40B4-BE49-F238E27FC236}">
                <a16:creationId xmlns:a16="http://schemas.microsoft.com/office/drawing/2014/main" id="{14F20CCF-776C-44FC-A757-4063FEA5315C}"/>
              </a:ext>
            </a:extLst>
          </p:cNvPr>
          <p:cNvSpPr txBox="1"/>
          <p:nvPr/>
        </p:nvSpPr>
        <p:spPr>
          <a:xfrm>
            <a:off x="6617968" y="3804384"/>
            <a:ext cx="1651635"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particles</a:t>
            </a:r>
          </a:p>
        </p:txBody>
      </p:sp>
      <p:cxnSp>
        <p:nvCxnSpPr>
          <p:cNvPr id="11" name="Straight Arrow Connector 10">
            <a:extLst>
              <a:ext uri="{FF2B5EF4-FFF2-40B4-BE49-F238E27FC236}">
                <a16:creationId xmlns:a16="http://schemas.microsoft.com/office/drawing/2014/main" id="{E8799618-2B0A-4F39-886A-53C7D5F5653B}"/>
              </a:ext>
            </a:extLst>
          </p:cNvPr>
          <p:cNvCxnSpPr>
            <a:cxnSpLocks/>
          </p:cNvCxnSpPr>
          <p:nvPr/>
        </p:nvCxnSpPr>
        <p:spPr>
          <a:xfrm>
            <a:off x="3754754" y="4173716"/>
            <a:ext cx="0"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0BBC75-62D9-42E4-BA66-092A13F09E7F}"/>
              </a:ext>
            </a:extLst>
          </p:cNvPr>
          <p:cNvCxnSpPr>
            <a:cxnSpLocks/>
          </p:cNvCxnSpPr>
          <p:nvPr/>
        </p:nvCxnSpPr>
        <p:spPr>
          <a:xfrm flipH="1" flipV="1">
            <a:off x="5614985" y="4164893"/>
            <a:ext cx="1"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E1C5F39-DBB8-4CDA-A6B4-270AF2095BD7}"/>
              </a:ext>
            </a:extLst>
          </p:cNvPr>
          <p:cNvCxnSpPr>
            <a:cxnSpLocks/>
          </p:cNvCxnSpPr>
          <p:nvPr/>
        </p:nvCxnSpPr>
        <p:spPr>
          <a:xfrm>
            <a:off x="8943973" y="4122708"/>
            <a:ext cx="0" cy="3868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4C7BC8-73E5-40DD-A228-047EA997AC13}"/>
              </a:ext>
            </a:extLst>
          </p:cNvPr>
          <p:cNvSpPr txBox="1"/>
          <p:nvPr/>
        </p:nvSpPr>
        <p:spPr>
          <a:xfrm>
            <a:off x="2894727" y="4551765"/>
            <a:ext cx="3631799" cy="369332"/>
          </a:xfrm>
          <a:prstGeom prst="rect">
            <a:avLst/>
          </a:prstGeom>
          <a:solidFill>
            <a:schemeClr val="accent2">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G-buffer</a:t>
            </a:r>
          </a:p>
        </p:txBody>
      </p:sp>
      <p:sp>
        <p:nvSpPr>
          <p:cNvPr id="19" name="TextBox 18">
            <a:extLst>
              <a:ext uri="{FF2B5EF4-FFF2-40B4-BE49-F238E27FC236}">
                <a16:creationId xmlns:a16="http://schemas.microsoft.com/office/drawing/2014/main" id="{EFFD5EE0-A35A-4D5A-AA1C-C9D8EA9254B7}"/>
              </a:ext>
            </a:extLst>
          </p:cNvPr>
          <p:cNvSpPr txBox="1"/>
          <p:nvPr/>
        </p:nvSpPr>
        <p:spPr>
          <a:xfrm>
            <a:off x="8361044" y="3804384"/>
            <a:ext cx="1651635" cy="369332"/>
          </a:xfrm>
          <a:prstGeom prst="rect">
            <a:avLst/>
          </a:prstGeom>
          <a:solidFill>
            <a:schemeClr val="accent4">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postprocessing</a:t>
            </a:r>
          </a:p>
        </p:txBody>
      </p:sp>
      <p:sp>
        <p:nvSpPr>
          <p:cNvPr id="20" name="TextBox 19">
            <a:extLst>
              <a:ext uri="{FF2B5EF4-FFF2-40B4-BE49-F238E27FC236}">
                <a16:creationId xmlns:a16="http://schemas.microsoft.com/office/drawing/2014/main" id="{336AA2B8-3372-45A0-837A-E99582E13630}"/>
              </a:ext>
            </a:extLst>
          </p:cNvPr>
          <p:cNvSpPr txBox="1"/>
          <p:nvPr/>
        </p:nvSpPr>
        <p:spPr>
          <a:xfrm>
            <a:off x="8361044" y="4486152"/>
            <a:ext cx="1651635" cy="369332"/>
          </a:xfrm>
          <a:prstGeom prst="rect">
            <a:avLst/>
          </a:prstGeom>
          <a:solidFill>
            <a:schemeClr val="accent2">
              <a:lumMod val="50000"/>
            </a:schemeClr>
          </a:solidFill>
          <a:ln w="12700">
            <a:solidFill>
              <a:schemeClr val="bg1"/>
            </a:solidFill>
          </a:ln>
        </p:spPr>
        <p:txBody>
          <a:bodyPr wrap="square" rtlCol="0">
            <a:spAutoFit/>
          </a:bodyPr>
          <a:lstStyle/>
          <a:p>
            <a:pPr algn="ctr">
              <a:spcAft>
                <a:spcPts val="600"/>
              </a:spcAft>
              <a:buClr>
                <a:schemeClr val="bg2"/>
              </a:buClr>
            </a:pPr>
            <a:r>
              <a:rPr lang="en-US" dirty="0">
                <a:solidFill>
                  <a:schemeClr val="bg1"/>
                </a:solidFill>
              </a:rPr>
              <a:t>helper RT</a:t>
            </a:r>
          </a:p>
        </p:txBody>
      </p:sp>
      <p:cxnSp>
        <p:nvCxnSpPr>
          <p:cNvPr id="21" name="Straight Arrow Connector 20">
            <a:extLst>
              <a:ext uri="{FF2B5EF4-FFF2-40B4-BE49-F238E27FC236}">
                <a16:creationId xmlns:a16="http://schemas.microsoft.com/office/drawing/2014/main" id="{11ACF62E-9C19-4A93-A789-E664400C35F4}"/>
              </a:ext>
            </a:extLst>
          </p:cNvPr>
          <p:cNvCxnSpPr>
            <a:cxnSpLocks/>
          </p:cNvCxnSpPr>
          <p:nvPr/>
        </p:nvCxnSpPr>
        <p:spPr>
          <a:xfrm flipV="1">
            <a:off x="9379267" y="4173716"/>
            <a:ext cx="0" cy="31243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FC0107-2302-438A-932B-539C1994DABC}"/>
              </a:ext>
            </a:extLst>
          </p:cNvPr>
          <p:cNvSpPr txBox="1"/>
          <p:nvPr/>
        </p:nvSpPr>
        <p:spPr>
          <a:xfrm>
            <a:off x="662939" y="3805552"/>
            <a:ext cx="1943100" cy="369332"/>
          </a:xfrm>
          <a:prstGeom prst="rect">
            <a:avLst/>
          </a:prstGeom>
          <a:noFill/>
        </p:spPr>
        <p:txBody>
          <a:bodyPr wrap="square" rtlCol="0">
            <a:spAutoFit/>
          </a:bodyPr>
          <a:lstStyle/>
          <a:p>
            <a:pPr algn="r">
              <a:spcAft>
                <a:spcPts val="600"/>
              </a:spcAft>
              <a:buClr>
                <a:schemeClr val="bg2"/>
              </a:buClr>
            </a:pPr>
            <a:r>
              <a:rPr lang="en-US" dirty="0">
                <a:solidFill>
                  <a:schemeClr val="bg1"/>
                </a:solidFill>
              </a:rPr>
              <a:t>Pass</a:t>
            </a:r>
          </a:p>
        </p:txBody>
      </p:sp>
      <p:sp>
        <p:nvSpPr>
          <p:cNvPr id="6" name="TextBox 5">
            <a:extLst>
              <a:ext uri="{FF2B5EF4-FFF2-40B4-BE49-F238E27FC236}">
                <a16:creationId xmlns:a16="http://schemas.microsoft.com/office/drawing/2014/main" id="{7836F650-69AA-4A9B-9DCB-BD57C9B52C5D}"/>
              </a:ext>
            </a:extLst>
          </p:cNvPr>
          <p:cNvSpPr txBox="1"/>
          <p:nvPr/>
        </p:nvSpPr>
        <p:spPr>
          <a:xfrm>
            <a:off x="6526527" y="5461754"/>
            <a:ext cx="2145459" cy="369332"/>
          </a:xfrm>
          <a:prstGeom prst="rect">
            <a:avLst/>
          </a:prstGeom>
          <a:noFill/>
        </p:spPr>
        <p:txBody>
          <a:bodyPr wrap="none" rtlCol="0">
            <a:spAutoFit/>
          </a:bodyPr>
          <a:lstStyle/>
          <a:p>
            <a:pPr>
              <a:spcAft>
                <a:spcPts val="600"/>
              </a:spcAft>
              <a:buClr>
                <a:schemeClr val="bg2"/>
              </a:buClr>
            </a:pPr>
            <a:r>
              <a:rPr lang="en-US" dirty="0">
                <a:solidFill>
                  <a:schemeClr val="bg1"/>
                </a:solidFill>
              </a:rPr>
              <a:t>Reuse same memory</a:t>
            </a:r>
          </a:p>
        </p:txBody>
      </p:sp>
      <p:cxnSp>
        <p:nvCxnSpPr>
          <p:cNvPr id="18" name="Straight Arrow Connector 17">
            <a:extLst>
              <a:ext uri="{FF2B5EF4-FFF2-40B4-BE49-F238E27FC236}">
                <a16:creationId xmlns:a16="http://schemas.microsoft.com/office/drawing/2014/main" id="{DB0977A2-2A28-4F09-B95C-DB35FDD67ECE}"/>
              </a:ext>
            </a:extLst>
          </p:cNvPr>
          <p:cNvCxnSpPr>
            <a:cxnSpLocks/>
          </p:cNvCxnSpPr>
          <p:nvPr/>
        </p:nvCxnSpPr>
        <p:spPr>
          <a:xfrm flipH="1" flipV="1">
            <a:off x="6182247" y="5052060"/>
            <a:ext cx="435723" cy="40969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0686A0-B741-4692-9F5C-FBD1B1FA32DB}"/>
              </a:ext>
            </a:extLst>
          </p:cNvPr>
          <p:cNvCxnSpPr>
            <a:cxnSpLocks/>
          </p:cNvCxnSpPr>
          <p:nvPr/>
        </p:nvCxnSpPr>
        <p:spPr>
          <a:xfrm flipV="1">
            <a:off x="8492490" y="5052060"/>
            <a:ext cx="320040" cy="40969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B6B5188D-5428-4A3D-ADE0-6A5236041139}"/>
                  </a:ext>
                </a:extLst>
              </p14:cNvPr>
              <p14:cNvContentPartPr/>
              <p14:nvPr/>
            </p14:nvContentPartPr>
            <p14:xfrm>
              <a:off x="1419411" y="-8606"/>
              <a:ext cx="360" cy="360"/>
            </p14:xfrm>
          </p:contentPart>
        </mc:Choice>
        <mc:Fallback xmlns="">
          <p:pic>
            <p:nvPicPr>
              <p:cNvPr id="17" name="Ink 16">
                <a:extLst>
                  <a:ext uri="{FF2B5EF4-FFF2-40B4-BE49-F238E27FC236}">
                    <a16:creationId xmlns:a16="http://schemas.microsoft.com/office/drawing/2014/main" id="{B6B5188D-5428-4A3D-ADE0-6A5236041139}"/>
                  </a:ext>
                </a:extLst>
              </p:cNvPr>
              <p:cNvPicPr/>
              <p:nvPr/>
            </p:nvPicPr>
            <p:blipFill>
              <a:blip r:embed="rId5"/>
              <a:stretch>
                <a:fillRect/>
              </a:stretch>
            </p:blipFill>
            <p:spPr>
              <a:xfrm>
                <a:off x="1410411" y="-17606"/>
                <a:ext cx="18000" cy="18000"/>
              </a:xfrm>
              <a:prstGeom prst="rect">
                <a:avLst/>
              </a:prstGeom>
            </p:spPr>
          </p:pic>
        </mc:Fallback>
      </mc:AlternateContent>
    </p:spTree>
    <p:extLst>
      <p:ext uri="{BB962C8B-B14F-4D97-AF65-F5344CB8AC3E}">
        <p14:creationId xmlns:p14="http://schemas.microsoft.com/office/powerpoint/2010/main" val="944284309"/>
      </p:ext>
    </p:extLst>
  </p:cSld>
  <p:clrMapOvr>
    <a:masterClrMapping/>
  </p:clrMapOvr>
</p:sld>
</file>

<file path=ppt/theme/theme1.xml><?xml version="1.0" encoding="utf-8"?>
<a:theme xmlns:a="http://schemas.openxmlformats.org/drawingml/2006/main" name="background A">
  <a:themeElements>
    <a:clrScheme name="Custom 8">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2016-16.9-Template-BLK-FULL" id="{49974C39-DA73-46EE-8ABB-A7F1CEF98520}" vid="{21778C5A-E319-4552-9208-3953961D67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94560C6-03CB-42A4-BF5C-55E65C5C1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E27C5A1-07AC-4457-AAC1-17F5884184F3}">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www.w3.org/XML/1998/namespace"/>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AMD-2016-16.9-Template-BLK-FULL</Template>
  <TotalTime>1264</TotalTime>
  <Words>2929</Words>
  <Application>Microsoft Macintosh PowerPoint</Application>
  <PresentationFormat>Custom</PresentationFormat>
  <Paragraphs>558</Paragraphs>
  <Slides>47</Slides>
  <Notes>27</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Wingdings</vt:lpstr>
      <vt:lpstr>Wingdings 3</vt:lpstr>
      <vt:lpstr>background A</vt:lpstr>
      <vt:lpstr> Adam Sawicki Developer Technology Engineer, AMD</vt:lpstr>
      <vt:lpstr>agenda</vt:lpstr>
      <vt:lpstr>Introduction</vt:lpstr>
      <vt:lpstr>Advantages</vt:lpstr>
      <vt:lpstr>Advantages</vt:lpstr>
      <vt:lpstr>Porting</vt:lpstr>
      <vt:lpstr>Responsibilities</vt:lpstr>
      <vt:lpstr>Memory management</vt:lpstr>
      <vt:lpstr>Memory management</vt:lpstr>
      <vt:lpstr>Memory management</vt:lpstr>
      <vt:lpstr>Memory management</vt:lpstr>
      <vt:lpstr>Memory management</vt:lpstr>
      <vt:lpstr>Memory management</vt:lpstr>
      <vt:lpstr>Memory management</vt:lpstr>
      <vt:lpstr>Memory management</vt:lpstr>
      <vt:lpstr>Renderer API</vt:lpstr>
      <vt:lpstr>Pipelines</vt:lpstr>
      <vt:lpstr>Pipelines</vt:lpstr>
      <vt:lpstr>Descriptors</vt:lpstr>
      <vt:lpstr>Command buffers</vt:lpstr>
      <vt:lpstr>Command buffers</vt:lpstr>
      <vt:lpstr>Command buffers</vt:lpstr>
      <vt:lpstr>Command buffers</vt:lpstr>
      <vt:lpstr>Command buffers</vt:lpstr>
      <vt:lpstr>Object life-time</vt:lpstr>
      <vt:lpstr>Object life-time</vt:lpstr>
      <vt:lpstr>Multithreading (CPU)</vt:lpstr>
      <vt:lpstr>Multithreading (CPU)</vt:lpstr>
      <vt:lpstr>Multithreading (GPU)</vt:lpstr>
      <vt:lpstr>Multithreading (GPU)</vt:lpstr>
      <vt:lpstr>Multithreading (GPU)</vt:lpstr>
      <vt:lpstr>Multithreading (GPU)</vt:lpstr>
      <vt:lpstr>Barriers</vt:lpstr>
      <vt:lpstr>Barriers</vt:lpstr>
      <vt:lpstr>Frame graph</vt:lpstr>
      <vt:lpstr>Frame graph</vt:lpstr>
      <vt:lpstr>Frame graph</vt:lpstr>
      <vt:lpstr>Additional considerations</vt:lpstr>
      <vt:lpstr>Additional considerations</vt:lpstr>
      <vt:lpstr>Additional considerations</vt:lpstr>
      <vt:lpstr>Conclusion</vt:lpstr>
      <vt:lpstr>Conclusion</vt:lpstr>
      <vt:lpstr>Libearies</vt:lpstr>
      <vt:lpstr>Further reading</vt:lpstr>
      <vt:lpstr>Thank you</vt:lpstr>
      <vt:lpstr>PowerPoint Presentation</vt:lpstr>
      <vt:lpstr>Disclaimer &amp; Attribution</vt:lpstr>
    </vt:vector>
  </TitlesOfParts>
  <Company>Advanced Micro Devices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Porting your engine to Vulkan or DX12</dc:title>
  <dc:creator>Adam Sawicki</dc:creator>
  <cp:lastModifiedBy>Sommefeldt, Rys</cp:lastModifiedBy>
  <cp:revision>396</cp:revision>
  <cp:lastPrinted>2015-09-29T14:56:43Z</cp:lastPrinted>
  <dcterms:created xsi:type="dcterms:W3CDTF">2018-04-24T08:01:37Z</dcterms:created>
  <dcterms:modified xsi:type="dcterms:W3CDTF">2018-07-06T14:38:22Z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