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917" r:id="rId3"/>
  </p:sldMasterIdLst>
  <p:notesMasterIdLst>
    <p:notesMasterId r:id="rId63"/>
  </p:notesMasterIdLst>
  <p:handoutMasterIdLst>
    <p:handoutMasterId r:id="rId64"/>
  </p:handoutMasterIdLst>
  <p:sldIdLst>
    <p:sldId id="970" r:id="rId4"/>
    <p:sldId id="1022" r:id="rId5"/>
    <p:sldId id="1019" r:id="rId6"/>
    <p:sldId id="1023" r:id="rId7"/>
    <p:sldId id="984" r:id="rId8"/>
    <p:sldId id="988" r:id="rId9"/>
    <p:sldId id="996" r:id="rId10"/>
    <p:sldId id="1036" r:id="rId11"/>
    <p:sldId id="998" r:id="rId12"/>
    <p:sldId id="991" r:id="rId13"/>
    <p:sldId id="992" r:id="rId14"/>
    <p:sldId id="993" r:id="rId15"/>
    <p:sldId id="994" r:id="rId16"/>
    <p:sldId id="995" r:id="rId17"/>
    <p:sldId id="1077" r:id="rId18"/>
    <p:sldId id="1052" r:id="rId19"/>
    <p:sldId id="1051" r:id="rId20"/>
    <p:sldId id="1047" r:id="rId21"/>
    <p:sldId id="1050" r:id="rId22"/>
    <p:sldId id="1055" r:id="rId23"/>
    <p:sldId id="1080" r:id="rId24"/>
    <p:sldId id="1044" r:id="rId25"/>
    <p:sldId id="1028" r:id="rId26"/>
    <p:sldId id="1029" r:id="rId27"/>
    <p:sldId id="1043" r:id="rId28"/>
    <p:sldId id="1045" r:id="rId29"/>
    <p:sldId id="1082" r:id="rId30"/>
    <p:sldId id="1027" r:id="rId31"/>
    <p:sldId id="1046" r:id="rId32"/>
    <p:sldId id="1032" r:id="rId33"/>
    <p:sldId id="1073" r:id="rId34"/>
    <p:sldId id="1078" r:id="rId35"/>
    <p:sldId id="1060" r:id="rId36"/>
    <p:sldId id="1061" r:id="rId37"/>
    <p:sldId id="1062" r:id="rId38"/>
    <p:sldId id="1042" r:id="rId39"/>
    <p:sldId id="1056" r:id="rId40"/>
    <p:sldId id="1057" r:id="rId41"/>
    <p:sldId id="1058" r:id="rId42"/>
    <p:sldId id="1015" r:id="rId43"/>
    <p:sldId id="1014" r:id="rId44"/>
    <p:sldId id="1013" r:id="rId45"/>
    <p:sldId id="1012" r:id="rId46"/>
    <p:sldId id="1011" r:id="rId47"/>
    <p:sldId id="1035" r:id="rId48"/>
    <p:sldId id="1037" r:id="rId49"/>
    <p:sldId id="1072" r:id="rId50"/>
    <p:sldId id="1038" r:id="rId51"/>
    <p:sldId id="1076" r:id="rId52"/>
    <p:sldId id="1039" r:id="rId53"/>
    <p:sldId id="1034" r:id="rId54"/>
    <p:sldId id="1070" r:id="rId55"/>
    <p:sldId id="1065" r:id="rId56"/>
    <p:sldId id="1074" r:id="rId57"/>
    <p:sldId id="1081" r:id="rId58"/>
    <p:sldId id="1041" r:id="rId59"/>
    <p:sldId id="1040" r:id="rId60"/>
    <p:sldId id="978" r:id="rId61"/>
    <p:sldId id="981" r:id="rId62"/>
  </p:sldIdLst>
  <p:sldSz cx="12188825" cy="6858000"/>
  <p:notesSz cx="7026275" cy="93122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08">
          <p15:clr>
            <a:srgbClr val="A4A3A4"/>
          </p15:clr>
        </p15:guide>
        <p15:guide id="2" pos="1223" userDrawn="1">
          <p15:clr>
            <a:srgbClr val="A4A3A4"/>
          </p15:clr>
        </p15:guide>
        <p15:guide id="3" pos="6335"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ions, Deb" initials="ND" lastIdx="13" clrIdx="0">
    <p:extLst/>
  </p:cmAuthor>
  <p:cmAuthor id="2" name="Miriam Cox" initials="MC"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00"/>
    <a:srgbClr val="003200"/>
    <a:srgbClr val="17799C"/>
    <a:srgbClr val="FFFFFF"/>
    <a:srgbClr val="FEB72A"/>
    <a:srgbClr val="007C97"/>
    <a:srgbClr val="B11116"/>
    <a:srgbClr val="67AE3E"/>
    <a:srgbClr val="000000"/>
    <a:srgbClr val="00A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434" autoAdjust="0"/>
  </p:normalViewPr>
  <p:slideViewPr>
    <p:cSldViewPr snapToGrid="0" snapToObjects="1">
      <p:cViewPr varScale="1">
        <p:scale>
          <a:sx n="117" d="100"/>
          <a:sy n="117" d="100"/>
        </p:scale>
        <p:origin x="126" y="204"/>
      </p:cViewPr>
      <p:guideLst>
        <p:guide orient="horz" pos="3408"/>
        <p:guide pos="1223"/>
        <p:guide pos="6335"/>
      </p:guideLst>
    </p:cSldViewPr>
  </p:slideViewPr>
  <p:outlineViewPr>
    <p:cViewPr>
      <p:scale>
        <a:sx n="33" d="100"/>
        <a:sy n="33" d="100"/>
      </p:scale>
      <p:origin x="0" y="-2196"/>
    </p:cViewPr>
  </p:outlineViewPr>
  <p:notesTextViewPr>
    <p:cViewPr>
      <p:scale>
        <a:sx n="3" d="2"/>
        <a:sy n="3" d="2"/>
      </p:scale>
      <p:origin x="0" y="0"/>
    </p:cViewPr>
  </p:notesTextViewPr>
  <p:sorterViewPr>
    <p:cViewPr varScale="1">
      <p:scale>
        <a:sx n="1" d="1"/>
        <a:sy n="1" d="1"/>
      </p:scale>
      <p:origin x="0" y="-6900"/>
    </p:cViewPr>
  </p:sorterViewPr>
  <p:notesViewPr>
    <p:cSldViewPr snapToGrid="0" snapToObjects="1">
      <p:cViewPr>
        <p:scale>
          <a:sx n="90" d="100"/>
          <a:sy n="90" d="100"/>
        </p:scale>
        <p:origin x="1338" y="-2112"/>
      </p:cViewPr>
      <p:guideLst>
        <p:guide orient="horz" pos="2933"/>
        <p:guide pos="2213"/>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03EE3507-1557-42D2-AE36-7DC6801EE1FA}" type="datetimeFigureOut">
              <a:rPr lang="en-US" smtClean="0"/>
              <a:t>4/2/2018</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9346E38B-7821-4CE1-9BA3-B965F07E0A22}" type="slidenum">
              <a:rPr lang="en-US" smtClean="0"/>
              <a:t>‹#›</a:t>
            </a:fld>
            <a:endParaRPr lang="en-US"/>
          </a:p>
        </p:txBody>
      </p:sp>
    </p:spTree>
    <p:extLst>
      <p:ext uri="{BB962C8B-B14F-4D97-AF65-F5344CB8AC3E}">
        <p14:creationId xmlns:p14="http://schemas.microsoft.com/office/powerpoint/2010/main" val="666847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eaLnBrk="1" fontAlgn="auto" hangingPunct="1">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eaLnBrk="1" fontAlgn="auto" hangingPunct="1">
              <a:spcBef>
                <a:spcPts val="0"/>
              </a:spcBef>
              <a:spcAft>
                <a:spcPts val="0"/>
              </a:spcAft>
              <a:defRPr sz="900">
                <a:latin typeface="+mn-lt"/>
                <a:cs typeface="+mn-cs"/>
              </a:defRPr>
            </a:lvl1pPr>
          </a:lstStyle>
          <a:p>
            <a:pPr>
              <a:defRPr/>
            </a:pPr>
            <a:fld id="{8CFEBF98-3760-4409-ADD7-17DE7CDC0D41}" type="datetimeFigureOut">
              <a:rPr lang="en-US"/>
              <a:pPr>
                <a:defRPr/>
              </a:pPr>
              <a:t>4/2/2018</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374084" y="4445965"/>
            <a:ext cx="6278107" cy="4190524"/>
          </a:xfrm>
          <a:prstGeom prst="rect">
            <a:avLst/>
          </a:prstGeom>
        </p:spPr>
        <p:txBody>
          <a:bodyPr vert="horz" lIns="93360" tIns="46680" rIns="93360" bIns="4668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eaLnBrk="1" fontAlgn="auto" hangingPunct="1">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wrap="square" lIns="93360" tIns="46680" rIns="93360" bIns="46680" numCol="1" anchor="b" anchorCtr="0" compatLnSpc="1">
            <a:prstTxWarp prst="textNoShape">
              <a:avLst/>
            </a:prstTxWarp>
          </a:bodyPr>
          <a:lstStyle>
            <a:lvl1pPr algn="r" eaLnBrk="1" hangingPunct="1">
              <a:defRPr sz="900">
                <a:latin typeface="Arial" panose="020B0604020202020204" pitchFamily="34" charset="0"/>
              </a:defRPr>
            </a:lvl1pPr>
          </a:lstStyle>
          <a:p>
            <a:fld id="{DFFE71C4-9214-42D4-8943-2EAC92708AFB}" type="slidenum">
              <a:rPr lang="en-US" altLang="en-US"/>
              <a:pPr/>
              <a:t>‹#›</a:t>
            </a:fld>
            <a:endParaRPr lang="en-US" altLang="en-US"/>
          </a:p>
        </p:txBody>
      </p:sp>
    </p:spTree>
    <p:extLst>
      <p:ext uri="{BB962C8B-B14F-4D97-AF65-F5344CB8AC3E}">
        <p14:creationId xmlns:p14="http://schemas.microsoft.com/office/powerpoint/2010/main" val="2942497491"/>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Cover Image 3">
    <p:bg>
      <p:bgPr>
        <a:blipFill dpi="0" rotWithShape="1">
          <a:blip r:embed="rId2">
            <a:extLst>
              <a:ext uri="{BEBA8EAE-BF5A-486C-A8C5-ECC9F3942E4B}">
                <a14:imgProps xmlns:a14="http://schemas.microsoft.com/office/drawing/2010/main">
                  <a14:imgLayer r:embed="rId3">
                    <a14:imgEffect>
                      <a14:saturation sat="21000"/>
                    </a14:imgEffect>
                    <a14:imgEffect>
                      <a14:brightnessContrast bright="-2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2768" y="1963267"/>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4143983" y="918233"/>
            <a:ext cx="7450969" cy="1020778"/>
          </a:xfrm>
        </p:spPr>
        <p:txBody>
          <a:bodyPr anchor="b" anchorCtr="0"/>
          <a:lstStyle>
            <a:lvl1pPr marL="0" indent="0" algn="r">
              <a:lnSpc>
                <a:spcPct val="85000"/>
              </a:lnSpc>
              <a:spcBef>
                <a:spcPts val="0"/>
              </a:spcBef>
              <a:buFontTx/>
              <a:buNone/>
              <a:defRPr sz="3600" b="1"/>
            </a:lvl1pPr>
          </a:lstStyle>
          <a:p>
            <a:pPr lvl="0"/>
            <a:r>
              <a:rPr lang="en-US" dirty="0"/>
              <a:t>CLICK TO 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716957" y="314393"/>
            <a:ext cx="2062473" cy="794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977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smtClean="0"/>
              <a:t>Click to edit Master text styles</a:t>
            </a:r>
          </a:p>
        </p:txBody>
      </p:sp>
    </p:spTree>
    <p:extLst>
      <p:ext uri="{BB962C8B-B14F-4D97-AF65-F5344CB8AC3E}">
        <p14:creationId xmlns:p14="http://schemas.microsoft.com/office/powerpoint/2010/main" val="18347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14852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338404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Blank Backgrou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78372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AMD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921" y="1656286"/>
            <a:ext cx="9145334" cy="3523202"/>
          </a:xfrm>
          <a:prstGeom prst="rect">
            <a:avLst/>
          </a:prstGeom>
        </p:spPr>
      </p:pic>
    </p:spTree>
    <p:extLst>
      <p:ext uri="{BB962C8B-B14F-4D97-AF65-F5344CB8AC3E}">
        <p14:creationId xmlns:p14="http://schemas.microsoft.com/office/powerpoint/2010/main" val="139062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 y="1463040"/>
            <a:ext cx="11442700" cy="4937760"/>
          </a:xfrm>
          <a:prstGeom prst="rect">
            <a:avLst/>
          </a:prstGeom>
        </p:spPr>
        <p:txBody>
          <a:bodyPr vert="horz" lIns="0" tIns="45720" rIns="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204153" y="6561383"/>
            <a:ext cx="150682" cy="236748"/>
          </a:xfrm>
          <a:prstGeom prst="rect">
            <a:avLst/>
          </a:prstGeom>
          <a:noFill/>
        </p:spPr>
        <p:txBody>
          <a:bodyPr wrap="none" lIns="0" tIns="41029" rIns="0" bIns="41029" rtlCol="0" anchor="ctr">
            <a:spAutoFit/>
          </a:bodyPr>
          <a:lstStyle/>
          <a:p>
            <a:pPr algn="r" eaLnBrk="1" fontAlgn="auto" hangingPunct="1">
              <a:spcBef>
                <a:spcPts val="0"/>
              </a:spcBef>
              <a:spcAft>
                <a:spcPts val="0"/>
              </a:spcAft>
            </a:pPr>
            <a:fld id="{B50A2252-0B00-49D0-9A28-2F5CCECF09D1}" type="slidenum">
              <a:rPr lang="en-US" sz="1000" cap="all" smtClean="0">
                <a:solidFill>
                  <a:srgbClr val="FFFFFF"/>
                </a:solidFill>
              </a:rPr>
              <a:pPr algn="r" eaLnBrk="1" fontAlgn="auto" hangingPunct="1">
                <a:spcBef>
                  <a:spcPts val="0"/>
                </a:spcBef>
                <a:spcAft>
                  <a:spcPts val="0"/>
                </a:spcAft>
              </a:pPr>
              <a:t>‹#›</a:t>
            </a:fld>
            <a:endParaRPr lang="en-US" sz="1000" cap="all" dirty="0">
              <a:solidFill>
                <a:srgbClr val="FFFFFF"/>
              </a:solidFill>
            </a:endParaRPr>
          </a:p>
        </p:txBody>
      </p:sp>
      <p:sp>
        <p:nvSpPr>
          <p:cNvPr id="9" name="TextBox 8"/>
          <p:cNvSpPr txBox="1"/>
          <p:nvPr/>
        </p:nvSpPr>
        <p:spPr>
          <a:xfrm>
            <a:off x="443027" y="6561383"/>
            <a:ext cx="2035814" cy="236748"/>
          </a:xfrm>
          <a:prstGeom prst="rect">
            <a:avLst/>
          </a:prstGeom>
          <a:noFill/>
        </p:spPr>
        <p:txBody>
          <a:bodyPr wrap="none" lIns="0" tIns="41029" rIns="0" bIns="41029" rtlCol="0" anchor="ctr">
            <a:spAutoFit/>
          </a:bodyPr>
          <a:lstStyle/>
          <a:p>
            <a:pPr eaLnBrk="1" fontAlgn="auto" hangingPunct="1">
              <a:spcBef>
                <a:spcPts val="0"/>
              </a:spcBef>
              <a:spcAft>
                <a:spcPts val="0"/>
              </a:spcAft>
              <a:defRPr/>
            </a:pPr>
            <a:r>
              <a:rPr lang="en-US" sz="1000" cap="all" dirty="0">
                <a:solidFill>
                  <a:schemeClr val="bg1"/>
                </a:solidFill>
              </a:rPr>
              <a:t>|     GDC 2018    |    19-23 March 2018</a:t>
            </a:r>
          </a:p>
        </p:txBody>
      </p:sp>
      <p:pic>
        <p:nvPicPr>
          <p:cNvPr id="25" name="Picture 2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37926"/>
      </p:ext>
    </p:extLst>
  </p:cSld>
  <p:clrMap bg1="lt1" tx1="dk1" bg2="lt2" tx2="dk2" accent1="accent1" accent2="accent2" accent3="accent3" accent4="accent4" accent5="accent5" accent6="accent6" hlink="hlink" folHlink="folHlink"/>
  <p:sldLayoutIdLst>
    <p:sldLayoutId id="2147489070" r:id="rId1"/>
    <p:sldLayoutId id="2147489048" r:id="rId2"/>
    <p:sldLayoutId id="2147489052" r:id="rId3"/>
    <p:sldLayoutId id="2147489026" r:id="rId4"/>
    <p:sldLayoutId id="2147489069" r:id="rId5"/>
    <p:sldLayoutId id="2147489068" r:id="rId6"/>
  </p:sldLayoutIdLst>
  <p:txStyles>
    <p:titleStyle>
      <a:lvl1pPr algn="l" defTabSz="914400" rtl="0" eaLnBrk="1" latinLnBrk="0" hangingPunct="1">
        <a:spcBef>
          <a:spcPct val="0"/>
        </a:spcBef>
        <a:buNone/>
        <a:defRPr sz="2400" strike="noStrike" kern="1200" cap="all" baseline="0">
          <a:solidFill>
            <a:srgbClr val="FFFFFF"/>
          </a:solidFill>
          <a:latin typeface="Calibri" pitchFamily="34" charset="0"/>
          <a:ea typeface="+mj-ea"/>
          <a:cs typeface="+mj-cs"/>
        </a:defRPr>
      </a:lvl1pPr>
    </p:titleStyle>
    <p:body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Timothy Lottes </a:t>
            </a:r>
            <a:r>
              <a:rPr lang="en-US" dirty="0"/>
              <a:t>| </a:t>
            </a:r>
            <a:r>
              <a:rPr lang="en-US" dirty="0" err="1" smtClean="0"/>
              <a:t>gdc</a:t>
            </a:r>
            <a:r>
              <a:rPr lang="en-US" dirty="0" smtClean="0"/>
              <a:t> 2018</a:t>
            </a:r>
            <a:endParaRPr lang="en-US" dirty="0"/>
          </a:p>
        </p:txBody>
      </p:sp>
      <p:sp>
        <p:nvSpPr>
          <p:cNvPr id="5" name="Text Placeholder 4"/>
          <p:cNvSpPr>
            <a:spLocks noGrp="1"/>
          </p:cNvSpPr>
          <p:nvPr>
            <p:ph type="body" sz="quarter" idx="10"/>
          </p:nvPr>
        </p:nvSpPr>
        <p:spPr/>
        <p:txBody>
          <a:bodyPr/>
          <a:lstStyle/>
          <a:p>
            <a:r>
              <a:rPr lang="en-US" dirty="0" smtClean="0"/>
              <a:t>ENGINE OPTIMIZATION HOT LAP</a:t>
            </a:r>
            <a:endParaRPr lang="en-US" dirty="0"/>
          </a:p>
        </p:txBody>
      </p:sp>
      <p:pic>
        <p:nvPicPr>
          <p:cNvPr id="1026" name="Picture 2" descr="https://cdn.arstechnica.net/wp-content/uploads/2017/10/AMD-Ryzen-processor-with-Radeon-Vega-Graphics_Die-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165" y="2545107"/>
            <a:ext cx="5735782" cy="3481620"/>
          </a:xfrm>
          <a:prstGeom prst="rect">
            <a:avLst/>
          </a:prstGeom>
          <a:noFill/>
          <a:ln w="28575">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1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725F412-4F7B-4BED-A467-147512BA5BEF}"/>
              </a:ext>
            </a:extLst>
          </p:cNvPr>
          <p:cNvSpPr>
            <a:spLocks noGrp="1"/>
          </p:cNvSpPr>
          <p:nvPr>
            <p:ph type="body" sz="quarter" idx="10"/>
          </p:nvPr>
        </p:nvSpPr>
        <p:spPr/>
        <p:txBody>
          <a:bodyPr/>
          <a:lstStyle/>
          <a:p>
            <a:endParaRPr lang="en-GB"/>
          </a:p>
        </p:txBody>
      </p:sp>
      <p:sp>
        <p:nvSpPr>
          <p:cNvPr id="4" name="Title 3">
            <a:extLst>
              <a:ext uri="{FF2B5EF4-FFF2-40B4-BE49-F238E27FC236}">
                <a16:creationId xmlns:a16="http://schemas.microsoft.com/office/drawing/2014/main" xmlns="" id="{6E07C634-BEF8-4535-8E55-1190E566480C}"/>
              </a:ext>
            </a:extLst>
          </p:cNvPr>
          <p:cNvSpPr>
            <a:spLocks noGrp="1"/>
          </p:cNvSpPr>
          <p:nvPr>
            <p:ph type="title"/>
          </p:nvPr>
        </p:nvSpPr>
        <p:spPr/>
        <p:txBody>
          <a:bodyPr/>
          <a:lstStyle/>
          <a:p>
            <a:r>
              <a:rPr lang="en-GB" dirty="0" smtClean="0"/>
              <a:t>examples of being idle bound – Slide 1</a:t>
            </a:r>
            <a:endParaRPr lang="en-GB" dirty="0"/>
          </a:p>
        </p:txBody>
      </p:sp>
      <p:pic>
        <p:nvPicPr>
          <p:cNvPr id="6" name="Picture 5"/>
          <p:cNvPicPr>
            <a:picLocks noChangeAspect="1"/>
          </p:cNvPicPr>
          <p:nvPr/>
        </p:nvPicPr>
        <p:blipFill>
          <a:blip r:embed="rId2"/>
          <a:stretch>
            <a:fillRect/>
          </a:stretch>
        </p:blipFill>
        <p:spPr>
          <a:xfrm>
            <a:off x="230151" y="1211850"/>
            <a:ext cx="7208617" cy="2507760"/>
          </a:xfrm>
          <a:prstGeom prst="rect">
            <a:avLst/>
          </a:prstGeom>
          <a:ln>
            <a:solidFill>
              <a:schemeClr val="tx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3"/>
          <a:stretch>
            <a:fillRect/>
          </a:stretch>
        </p:blipFill>
        <p:spPr>
          <a:xfrm>
            <a:off x="4524705" y="2349969"/>
            <a:ext cx="4676775" cy="438150"/>
          </a:xfrm>
          <a:prstGeom prst="rect">
            <a:avLst/>
          </a:prstGeom>
          <a:ln w="19050">
            <a:solidFill>
              <a:schemeClr val="tx1"/>
            </a:solidFill>
          </a:ln>
          <a:effectLst>
            <a:outerShdw blurRad="50800" dist="38100" dir="5400000" algn="t" rotWithShape="0">
              <a:prstClr val="black">
                <a:alpha val="40000"/>
              </a:prstClr>
            </a:outerShdw>
          </a:effectLst>
        </p:spPr>
      </p:pic>
      <p:sp>
        <p:nvSpPr>
          <p:cNvPr id="8" name="Right Arrow 7"/>
          <p:cNvSpPr/>
          <p:nvPr/>
        </p:nvSpPr>
        <p:spPr>
          <a:xfrm>
            <a:off x="3878966" y="2277775"/>
            <a:ext cx="648072"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4"/>
          <a:stretch>
            <a:fillRect/>
          </a:stretch>
        </p:blipFill>
        <p:spPr>
          <a:xfrm>
            <a:off x="7035482" y="3977213"/>
            <a:ext cx="4695199" cy="877208"/>
          </a:xfrm>
          <a:prstGeom prst="rect">
            <a:avLst/>
          </a:prstGeom>
          <a:ln>
            <a:solidFill>
              <a:schemeClr val="tx1"/>
            </a:solidFill>
          </a:ln>
          <a:effectLst>
            <a:outerShdw blurRad="50800" dist="38100" dir="5400000" algn="t" rotWithShape="0">
              <a:prstClr val="black">
                <a:alpha val="40000"/>
              </a:prstClr>
            </a:outerShdw>
          </a:effectLst>
        </p:spPr>
      </p:pic>
      <p:pic>
        <p:nvPicPr>
          <p:cNvPr id="10" name="Picture 9"/>
          <p:cNvPicPr>
            <a:picLocks noChangeAspect="1"/>
          </p:cNvPicPr>
          <p:nvPr/>
        </p:nvPicPr>
        <p:blipFill>
          <a:blip r:embed="rId5"/>
          <a:stretch>
            <a:fillRect/>
          </a:stretch>
        </p:blipFill>
        <p:spPr>
          <a:xfrm>
            <a:off x="511675" y="4955175"/>
            <a:ext cx="11466047" cy="1149063"/>
          </a:xfrm>
          <a:prstGeom prst="rect">
            <a:avLst/>
          </a:prstGeom>
          <a:ln>
            <a:solidFill>
              <a:schemeClr val="tx1"/>
            </a:solidFill>
          </a:ln>
          <a:effectLst>
            <a:outerShdw blurRad="50800" dist="38100" dir="5400000" algn="t" rotWithShape="0">
              <a:prstClr val="black">
                <a:alpha val="40000"/>
              </a:prstClr>
            </a:outerShdw>
          </a:effectLst>
        </p:spPr>
      </p:pic>
      <p:sp>
        <p:nvSpPr>
          <p:cNvPr id="15" name="Right Arrow 14"/>
          <p:cNvSpPr/>
          <p:nvPr/>
        </p:nvSpPr>
        <p:spPr>
          <a:xfrm rot="5400000">
            <a:off x="1257127" y="5271469"/>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ight Arrow 15"/>
          <p:cNvSpPr/>
          <p:nvPr/>
        </p:nvSpPr>
        <p:spPr>
          <a:xfrm rot="5400000">
            <a:off x="1915365" y="5423869"/>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16"/>
          <p:cNvSpPr/>
          <p:nvPr/>
        </p:nvSpPr>
        <p:spPr>
          <a:xfrm rot="5400000">
            <a:off x="2680608" y="5423869"/>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ight Arrow 17"/>
          <p:cNvSpPr/>
          <p:nvPr/>
        </p:nvSpPr>
        <p:spPr>
          <a:xfrm rot="5400000">
            <a:off x="4317878" y="5380323"/>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ight Arrow 18"/>
          <p:cNvSpPr/>
          <p:nvPr/>
        </p:nvSpPr>
        <p:spPr>
          <a:xfrm rot="5400000">
            <a:off x="4910045" y="5478296"/>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19"/>
          <p:cNvSpPr/>
          <p:nvPr/>
        </p:nvSpPr>
        <p:spPr>
          <a:xfrm rot="5400000">
            <a:off x="5458489" y="5423869"/>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Arrow 20"/>
          <p:cNvSpPr/>
          <p:nvPr/>
        </p:nvSpPr>
        <p:spPr>
          <a:xfrm rot="5400000">
            <a:off x="7780157" y="5359114"/>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ight Arrow 21"/>
          <p:cNvSpPr/>
          <p:nvPr/>
        </p:nvSpPr>
        <p:spPr>
          <a:xfrm rot="5400000">
            <a:off x="8176202" y="5478296"/>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rot="5400000">
            <a:off x="8796631" y="5480146"/>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ight Arrow 23"/>
          <p:cNvSpPr/>
          <p:nvPr/>
        </p:nvSpPr>
        <p:spPr>
          <a:xfrm rot="5400000">
            <a:off x="9756427" y="5367810"/>
            <a:ext cx="413654" cy="396044"/>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9006070" y="1211850"/>
            <a:ext cx="2578514" cy="63031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Draining</a:t>
            </a:r>
          </a:p>
        </p:txBody>
      </p:sp>
      <p:sp>
        <p:nvSpPr>
          <p:cNvPr id="26" name="Rectangle 25"/>
          <p:cNvSpPr/>
          <p:nvPr/>
        </p:nvSpPr>
        <p:spPr>
          <a:xfrm>
            <a:off x="5863338" y="1956319"/>
            <a:ext cx="2578514" cy="39685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Barrier Induced Idle</a:t>
            </a:r>
          </a:p>
        </p:txBody>
      </p:sp>
      <p:sp>
        <p:nvSpPr>
          <p:cNvPr id="27" name="Rectangle 26"/>
          <p:cNvSpPr/>
          <p:nvPr/>
        </p:nvSpPr>
        <p:spPr>
          <a:xfrm>
            <a:off x="6692013" y="4854421"/>
            <a:ext cx="3772798" cy="39685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Serial Dependencies + Small Jobs</a:t>
            </a:r>
          </a:p>
        </p:txBody>
      </p:sp>
      <p:grpSp>
        <p:nvGrpSpPr>
          <p:cNvPr id="29" name="Group 28"/>
          <p:cNvGrpSpPr/>
          <p:nvPr/>
        </p:nvGrpSpPr>
        <p:grpSpPr>
          <a:xfrm>
            <a:off x="584886" y="3964253"/>
            <a:ext cx="11310552" cy="1110255"/>
            <a:chOff x="1113422" y="3395037"/>
            <a:chExt cx="11310552" cy="1110255"/>
          </a:xfrm>
          <a:effectLst>
            <a:outerShdw blurRad="50800" dist="38100" dir="5400000" algn="t" rotWithShape="0">
              <a:prstClr val="black">
                <a:alpha val="40000"/>
              </a:prstClr>
            </a:outerShdw>
          </a:effectLst>
        </p:grpSpPr>
        <p:sp>
          <p:nvSpPr>
            <p:cNvPr id="30" name="Oval 29"/>
            <p:cNvSpPr/>
            <p:nvPr/>
          </p:nvSpPr>
          <p:spPr>
            <a:xfrm>
              <a:off x="11064731" y="3395037"/>
              <a:ext cx="1048389" cy="770649"/>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1113422" y="3780362"/>
              <a:ext cx="9963300" cy="667265"/>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6"/>
            </p:cNvCxnSpPr>
            <p:nvPr/>
          </p:nvCxnSpPr>
          <p:spPr>
            <a:xfrm>
              <a:off x="12113120" y="3780362"/>
              <a:ext cx="310854" cy="724930"/>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8418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725F412-4F7B-4BED-A467-147512BA5BEF}"/>
              </a:ext>
            </a:extLst>
          </p:cNvPr>
          <p:cNvSpPr>
            <a:spLocks noGrp="1"/>
          </p:cNvSpPr>
          <p:nvPr>
            <p:ph type="body" sz="quarter" idx="10"/>
          </p:nvPr>
        </p:nvSpPr>
        <p:spPr/>
        <p:txBody>
          <a:bodyPr/>
          <a:lstStyle/>
          <a:p>
            <a:endParaRPr lang="en-GB"/>
          </a:p>
        </p:txBody>
      </p:sp>
      <p:sp>
        <p:nvSpPr>
          <p:cNvPr id="4" name="Title 3">
            <a:extLst>
              <a:ext uri="{FF2B5EF4-FFF2-40B4-BE49-F238E27FC236}">
                <a16:creationId xmlns:a16="http://schemas.microsoft.com/office/drawing/2014/main" xmlns="" id="{6E07C634-BEF8-4535-8E55-1190E566480C}"/>
              </a:ext>
            </a:extLst>
          </p:cNvPr>
          <p:cNvSpPr>
            <a:spLocks noGrp="1"/>
          </p:cNvSpPr>
          <p:nvPr>
            <p:ph type="title"/>
          </p:nvPr>
        </p:nvSpPr>
        <p:spPr/>
        <p:txBody>
          <a:bodyPr/>
          <a:lstStyle/>
          <a:p>
            <a:r>
              <a:rPr lang="en-GB" dirty="0" smtClean="0"/>
              <a:t>examples of being idle bound – Slide 2</a:t>
            </a:r>
            <a:endParaRPr lang="en-GB" dirty="0"/>
          </a:p>
        </p:txBody>
      </p:sp>
      <p:pic>
        <p:nvPicPr>
          <p:cNvPr id="26" name="Picture 25"/>
          <p:cNvPicPr>
            <a:picLocks noChangeAspect="1"/>
          </p:cNvPicPr>
          <p:nvPr/>
        </p:nvPicPr>
        <p:blipFill>
          <a:blip r:embed="rId2"/>
          <a:stretch>
            <a:fillRect/>
          </a:stretch>
        </p:blipFill>
        <p:spPr>
          <a:xfrm>
            <a:off x="793185" y="2541650"/>
            <a:ext cx="3516169" cy="1140379"/>
          </a:xfrm>
          <a:prstGeom prst="rect">
            <a:avLst/>
          </a:prstGeom>
          <a:ln>
            <a:solidFill>
              <a:schemeClr val="tx1"/>
            </a:solidFill>
          </a:ln>
          <a:effectLst>
            <a:outerShdw blurRad="50800" dist="38100" dir="5400000" algn="t" rotWithShape="0">
              <a:prstClr val="black">
                <a:alpha val="40000"/>
              </a:prstClr>
            </a:outerShdw>
          </a:effectLst>
        </p:spPr>
      </p:pic>
      <p:pic>
        <p:nvPicPr>
          <p:cNvPr id="27" name="Picture 26"/>
          <p:cNvPicPr>
            <a:picLocks noChangeAspect="1"/>
          </p:cNvPicPr>
          <p:nvPr/>
        </p:nvPicPr>
        <p:blipFill>
          <a:blip r:embed="rId3"/>
          <a:stretch>
            <a:fillRect/>
          </a:stretch>
        </p:blipFill>
        <p:spPr>
          <a:xfrm>
            <a:off x="365760" y="1346604"/>
            <a:ext cx="8748972" cy="895700"/>
          </a:xfrm>
          <a:prstGeom prst="rect">
            <a:avLst/>
          </a:prstGeom>
          <a:ln>
            <a:solidFill>
              <a:schemeClr val="tx1"/>
            </a:solidFill>
          </a:ln>
          <a:effectLst>
            <a:outerShdw blurRad="50800" dist="38100" dir="5400000" algn="t" rotWithShape="0">
              <a:prstClr val="black">
                <a:alpha val="40000"/>
              </a:prstClr>
            </a:outerShdw>
          </a:effectLst>
        </p:spPr>
      </p:pic>
      <p:grpSp>
        <p:nvGrpSpPr>
          <p:cNvPr id="28" name="Group 27"/>
          <p:cNvGrpSpPr/>
          <p:nvPr/>
        </p:nvGrpSpPr>
        <p:grpSpPr>
          <a:xfrm>
            <a:off x="515567" y="2130357"/>
            <a:ext cx="8287965" cy="938603"/>
            <a:chOff x="5622588" y="2706421"/>
            <a:chExt cx="8287965" cy="938603"/>
          </a:xfrm>
          <a:effectLst>
            <a:outerShdw blurRad="50800" dist="38100" dir="5400000" algn="t" rotWithShape="0">
              <a:prstClr val="black">
                <a:alpha val="40000"/>
              </a:prstClr>
            </a:outerShdw>
          </a:effectLst>
        </p:grpSpPr>
        <p:sp>
          <p:nvSpPr>
            <p:cNvPr id="29" name="Oval 28"/>
            <p:cNvSpPr/>
            <p:nvPr/>
          </p:nvSpPr>
          <p:spPr>
            <a:xfrm>
              <a:off x="6780076" y="3392996"/>
              <a:ext cx="324036" cy="252028"/>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5622588" y="2706421"/>
              <a:ext cx="1157488" cy="812589"/>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6"/>
            </p:cNvCxnSpPr>
            <p:nvPr/>
          </p:nvCxnSpPr>
          <p:spPr>
            <a:xfrm flipV="1">
              <a:off x="7104112" y="2706421"/>
              <a:ext cx="6806441" cy="812589"/>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p:cNvPicPr>
          <p:nvPr/>
        </p:nvPicPr>
        <p:blipFill>
          <a:blip r:embed="rId4"/>
          <a:stretch>
            <a:fillRect/>
          </a:stretch>
        </p:blipFill>
        <p:spPr>
          <a:xfrm>
            <a:off x="4976695" y="3547610"/>
            <a:ext cx="6589493" cy="826405"/>
          </a:xfrm>
          <a:prstGeom prst="rect">
            <a:avLst/>
          </a:prstGeom>
          <a:ln>
            <a:solidFill>
              <a:schemeClr val="tx1"/>
            </a:solidFill>
          </a:ln>
          <a:effectLst>
            <a:outerShdw blurRad="50800" dist="38100" dir="5400000" algn="t" rotWithShape="0">
              <a:prstClr val="black">
                <a:alpha val="40000"/>
              </a:prstClr>
            </a:outerShdw>
          </a:effectLst>
        </p:spPr>
      </p:pic>
      <p:pic>
        <p:nvPicPr>
          <p:cNvPr id="33" name="Picture 32"/>
          <p:cNvPicPr>
            <a:picLocks noChangeAspect="1"/>
          </p:cNvPicPr>
          <p:nvPr/>
        </p:nvPicPr>
        <p:blipFill>
          <a:blip r:embed="rId5"/>
          <a:stretch>
            <a:fillRect/>
          </a:stretch>
        </p:blipFill>
        <p:spPr>
          <a:xfrm>
            <a:off x="687570" y="4601590"/>
            <a:ext cx="10729115" cy="1332281"/>
          </a:xfrm>
          <a:prstGeom prst="rect">
            <a:avLst/>
          </a:prstGeom>
        </p:spPr>
      </p:pic>
      <p:grpSp>
        <p:nvGrpSpPr>
          <p:cNvPr id="34" name="Group 33"/>
          <p:cNvGrpSpPr/>
          <p:nvPr/>
        </p:nvGrpSpPr>
        <p:grpSpPr>
          <a:xfrm>
            <a:off x="901700" y="3682029"/>
            <a:ext cx="10363200" cy="1131271"/>
            <a:chOff x="1430236" y="3112813"/>
            <a:chExt cx="10363200" cy="1131271"/>
          </a:xfrm>
          <a:effectLst>
            <a:outerShdw blurRad="50800" dist="38100" dir="5400000" algn="t" rotWithShape="0">
              <a:prstClr val="black">
                <a:alpha val="40000"/>
              </a:prstClr>
            </a:outerShdw>
          </a:effectLst>
        </p:grpSpPr>
        <p:sp>
          <p:nvSpPr>
            <p:cNvPr id="35" name="Oval 34"/>
            <p:cNvSpPr/>
            <p:nvPr/>
          </p:nvSpPr>
          <p:spPr>
            <a:xfrm>
              <a:off x="6488246" y="3112813"/>
              <a:ext cx="976111" cy="770649"/>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1430236" y="3498139"/>
              <a:ext cx="5058010" cy="745945"/>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6"/>
            </p:cNvCxnSpPr>
            <p:nvPr/>
          </p:nvCxnSpPr>
          <p:spPr>
            <a:xfrm>
              <a:off x="7464357" y="3498138"/>
              <a:ext cx="4329079" cy="644346"/>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7514275" y="2627791"/>
            <a:ext cx="2578514" cy="63031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Draining</a:t>
            </a:r>
          </a:p>
        </p:txBody>
      </p:sp>
      <p:grpSp>
        <p:nvGrpSpPr>
          <p:cNvPr id="48" name="Group 47"/>
          <p:cNvGrpSpPr/>
          <p:nvPr/>
        </p:nvGrpSpPr>
        <p:grpSpPr>
          <a:xfrm>
            <a:off x="2875794" y="4422158"/>
            <a:ext cx="7113032" cy="804796"/>
            <a:chOff x="2790240" y="6020477"/>
            <a:chExt cx="7113032" cy="804796"/>
          </a:xfrm>
          <a:solidFill>
            <a:srgbClr val="FF0000"/>
          </a:solidFill>
          <a:effectLst>
            <a:outerShdw blurRad="50800" dist="38100" dir="5400000" algn="t" rotWithShape="0">
              <a:prstClr val="black">
                <a:alpha val="40000"/>
              </a:prstClr>
            </a:outerShdw>
          </a:effectLst>
        </p:grpSpPr>
        <p:sp>
          <p:nvSpPr>
            <p:cNvPr id="42" name="Right Arrow 41"/>
            <p:cNvSpPr/>
            <p:nvPr/>
          </p:nvSpPr>
          <p:spPr>
            <a:xfrm rot="5400000">
              <a:off x="5359950" y="6401707"/>
              <a:ext cx="413654" cy="396044"/>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ight Arrow 43"/>
            <p:cNvSpPr/>
            <p:nvPr/>
          </p:nvSpPr>
          <p:spPr>
            <a:xfrm rot="5400000">
              <a:off x="6236250" y="6401707"/>
              <a:ext cx="413654" cy="396044"/>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ight Arrow 44"/>
            <p:cNvSpPr/>
            <p:nvPr/>
          </p:nvSpPr>
          <p:spPr>
            <a:xfrm rot="5400000">
              <a:off x="6803079" y="6420424"/>
              <a:ext cx="413654" cy="396044"/>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ight Arrow 45"/>
            <p:cNvSpPr/>
            <p:nvPr/>
          </p:nvSpPr>
          <p:spPr>
            <a:xfrm rot="5400000">
              <a:off x="7679379" y="6420424"/>
              <a:ext cx="413654" cy="396044"/>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ight Arrow 46"/>
            <p:cNvSpPr/>
            <p:nvPr/>
          </p:nvSpPr>
          <p:spPr>
            <a:xfrm rot="5400000">
              <a:off x="4478979" y="6401707"/>
              <a:ext cx="413654" cy="396044"/>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2790240" y="6020477"/>
              <a:ext cx="7113032" cy="45177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SIMULTANEOUS_USE_BIT  Command Buffer Prevents Parallelism</a:t>
              </a:r>
            </a:p>
          </p:txBody>
        </p:sp>
      </p:grpSp>
      <p:sp>
        <p:nvSpPr>
          <p:cNvPr id="49" name="Rectangle 48"/>
          <p:cNvSpPr/>
          <p:nvPr/>
        </p:nvSpPr>
        <p:spPr>
          <a:xfrm>
            <a:off x="2875794" y="1188309"/>
            <a:ext cx="4897944" cy="43729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Simple Geometry Not Saturating GPU</a:t>
            </a:r>
          </a:p>
        </p:txBody>
      </p:sp>
    </p:spTree>
    <p:extLst>
      <p:ext uri="{BB962C8B-B14F-4D97-AF65-F5344CB8AC3E}">
        <p14:creationId xmlns:p14="http://schemas.microsoft.com/office/powerpoint/2010/main" val="3384357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sp>
        <p:nvSpPr>
          <p:cNvPr id="4" name="Title 3"/>
          <p:cNvSpPr>
            <a:spLocks noGrp="1"/>
          </p:cNvSpPr>
          <p:nvPr>
            <p:ph type="title"/>
          </p:nvPr>
        </p:nvSpPr>
        <p:spPr/>
        <p:txBody>
          <a:bodyPr/>
          <a:lstStyle/>
          <a:p>
            <a:r>
              <a:rPr lang="en-US" dirty="0" smtClean="0"/>
              <a:t>Numbers for drain and fill of 1/4 resolution passes</a:t>
            </a:r>
            <a:endParaRPr lang="en-US" dirty="0"/>
          </a:p>
        </p:txBody>
      </p:sp>
      <p:grpSp>
        <p:nvGrpSpPr>
          <p:cNvPr id="5" name="Group 4"/>
          <p:cNvGrpSpPr/>
          <p:nvPr/>
        </p:nvGrpSpPr>
        <p:grpSpPr>
          <a:xfrm>
            <a:off x="299356" y="1484784"/>
            <a:ext cx="5558334" cy="3160842"/>
            <a:chOff x="1595500" y="1412776"/>
            <a:chExt cx="9145016" cy="5200470"/>
          </a:xfrm>
          <a:effectLst/>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00" y="1412776"/>
              <a:ext cx="7452828" cy="5200470"/>
            </a:xfrm>
            <a:prstGeom prst="rect">
              <a:avLst/>
            </a:prstGeom>
            <a:ln>
              <a:solidFill>
                <a:schemeClr val="tx1"/>
              </a:solidFill>
            </a:ln>
            <a:effectLst>
              <a:outerShdw blurRad="50800" dist="38100" dir="5400000" algn="t" rotWithShape="0">
                <a:prstClr val="black">
                  <a:alpha val="40000"/>
                </a:prstClr>
              </a:outerShdw>
            </a:effectLst>
          </p:spPr>
        </p:pic>
        <p:cxnSp>
          <p:nvCxnSpPr>
            <p:cNvPr id="7" name="Straight Connector 6"/>
            <p:cNvCxnSpPr/>
            <p:nvPr/>
          </p:nvCxnSpPr>
          <p:spPr>
            <a:xfrm>
              <a:off x="2855640"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75620"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59596"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00156"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76220"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28248" y="231287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23592" y="4797152"/>
              <a:ext cx="5940660" cy="288032"/>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51.5 us active for 59.9 us time total</a:t>
              </a:r>
              <a:endParaRPr lang="en-US" sz="1000" dirty="0">
                <a:solidFill>
                  <a:schemeClr val="tx1"/>
                </a:solidFill>
              </a:endParaRPr>
            </a:p>
          </p:txBody>
        </p:sp>
        <p:grpSp>
          <p:nvGrpSpPr>
            <p:cNvPr id="14" name="Group 13"/>
            <p:cNvGrpSpPr/>
            <p:nvPr/>
          </p:nvGrpSpPr>
          <p:grpSpPr>
            <a:xfrm>
              <a:off x="2531604" y="2240868"/>
              <a:ext cx="8208912" cy="2124236"/>
              <a:chOff x="2531604" y="2240868"/>
              <a:chExt cx="8208912" cy="2124236"/>
            </a:xfrm>
            <a:effectLst>
              <a:outerShdw blurRad="50800" dist="38100" dir="5400000" algn="t" rotWithShape="0">
                <a:prstClr val="black">
                  <a:alpha val="40000"/>
                </a:prstClr>
              </a:outerShdw>
            </a:effectLst>
          </p:grpSpPr>
          <p:sp>
            <p:nvSpPr>
              <p:cNvPr id="15" name="Rectangle 14"/>
              <p:cNvSpPr/>
              <p:nvPr/>
            </p:nvSpPr>
            <p:spPr>
              <a:xfrm>
                <a:off x="2747628" y="2240868"/>
                <a:ext cx="7992888"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2.2 us in front-end timestamp to first PS wave (VS to PS delay included in here)</a:t>
                </a:r>
                <a:endParaRPr lang="en-US" sz="1000" dirty="0">
                  <a:solidFill>
                    <a:schemeClr val="tx1"/>
                  </a:solidFill>
                </a:endParaRPr>
              </a:p>
            </p:txBody>
          </p:sp>
          <p:sp>
            <p:nvSpPr>
              <p:cNvPr id="16" name="Rectangle 15"/>
              <p:cNvSpPr/>
              <p:nvPr/>
            </p:nvSpPr>
            <p:spPr>
              <a:xfrm>
                <a:off x="2927648" y="2672916"/>
                <a:ext cx="3924436"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1.2 us PS fill time (&lt;50% active)</a:t>
                </a:r>
                <a:endParaRPr lang="en-US" sz="1000" dirty="0">
                  <a:solidFill>
                    <a:schemeClr val="tx1"/>
                  </a:solidFill>
                </a:endParaRPr>
              </a:p>
            </p:txBody>
          </p:sp>
          <p:sp>
            <p:nvSpPr>
              <p:cNvPr id="17" name="Rectangle 16"/>
              <p:cNvSpPr/>
              <p:nvPr/>
            </p:nvSpPr>
            <p:spPr>
              <a:xfrm>
                <a:off x="3863752" y="3645024"/>
                <a:ext cx="3924436"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5.9 us PS drain time (~50% active)</a:t>
                </a:r>
                <a:endParaRPr lang="en-US" sz="1000" dirty="0">
                  <a:solidFill>
                    <a:schemeClr val="tx1"/>
                  </a:solidFill>
                </a:endParaRPr>
              </a:p>
            </p:txBody>
          </p:sp>
          <p:sp>
            <p:nvSpPr>
              <p:cNvPr id="18" name="Rectangle 17"/>
              <p:cNvSpPr/>
              <p:nvPr/>
            </p:nvSpPr>
            <p:spPr>
              <a:xfrm>
                <a:off x="4223792" y="4077072"/>
                <a:ext cx="3924436"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2.6 barrier (including cache flush)</a:t>
                </a:r>
                <a:endParaRPr lang="en-US" sz="1000" dirty="0">
                  <a:solidFill>
                    <a:schemeClr val="tx1"/>
                  </a:solidFill>
                </a:endParaRPr>
              </a:p>
            </p:txBody>
          </p:sp>
          <p:sp>
            <p:nvSpPr>
              <p:cNvPr id="19" name="Right Arrow 18"/>
              <p:cNvSpPr/>
              <p:nvPr/>
            </p:nvSpPr>
            <p:spPr>
              <a:xfrm>
                <a:off x="7716180" y="3681028"/>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0" name="Right Arrow 19"/>
              <p:cNvSpPr/>
              <p:nvPr/>
            </p:nvSpPr>
            <p:spPr>
              <a:xfrm>
                <a:off x="8040216" y="4113076"/>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Right Arrow 20"/>
              <p:cNvSpPr/>
              <p:nvPr/>
            </p:nvSpPr>
            <p:spPr>
              <a:xfrm flipH="1">
                <a:off x="2711624" y="2708920"/>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2" name="Right Arrow 21"/>
              <p:cNvSpPr/>
              <p:nvPr/>
            </p:nvSpPr>
            <p:spPr>
              <a:xfrm flipH="1">
                <a:off x="2531604" y="2312876"/>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grpSp>
      <p:grpSp>
        <p:nvGrpSpPr>
          <p:cNvPr id="23" name="Group 22"/>
          <p:cNvGrpSpPr/>
          <p:nvPr/>
        </p:nvGrpSpPr>
        <p:grpSpPr>
          <a:xfrm>
            <a:off x="5987988" y="1808820"/>
            <a:ext cx="6048672" cy="2738068"/>
            <a:chOff x="1019436" y="1484784"/>
            <a:chExt cx="10058400" cy="4553162"/>
          </a:xfrm>
          <a:effectLst/>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36" y="1844824"/>
              <a:ext cx="10058400" cy="4193122"/>
            </a:xfrm>
            <a:prstGeom prst="rect">
              <a:avLst/>
            </a:prstGeom>
            <a:ln>
              <a:solidFill>
                <a:schemeClr val="tx1"/>
              </a:solidFill>
            </a:ln>
            <a:effectLst>
              <a:outerShdw blurRad="50800" dist="38100" dir="5400000" algn="t" rotWithShape="0">
                <a:prstClr val="black">
                  <a:alpha val="40000"/>
                </a:prstClr>
              </a:outerShdw>
            </a:effectLst>
          </p:spPr>
        </p:pic>
        <p:cxnSp>
          <p:nvCxnSpPr>
            <p:cNvPr id="25" name="Straight Connector 24"/>
            <p:cNvCxnSpPr/>
            <p:nvPr/>
          </p:nvCxnSpPr>
          <p:spPr>
            <a:xfrm>
              <a:off x="2675620" y="2132856"/>
              <a:ext cx="0" cy="3168352"/>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31704" y="213285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04412" y="213285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452484" y="213285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848528" y="2132856"/>
              <a:ext cx="0" cy="2376264"/>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43472" y="2168860"/>
              <a:ext cx="0" cy="3024336"/>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31504" y="4221088"/>
              <a:ext cx="0" cy="972108"/>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9636" y="4221088"/>
              <a:ext cx="0" cy="972108"/>
            </a:xfrm>
            <a:prstGeom prst="line">
              <a:avLst/>
            </a:prstGeom>
            <a:ln w="2857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343472" y="1484784"/>
              <a:ext cx="9577064" cy="3348372"/>
              <a:chOff x="1343472" y="1484784"/>
              <a:chExt cx="9577064" cy="3348372"/>
            </a:xfrm>
            <a:effectLst>
              <a:outerShdw blurRad="50800" dist="38100" dir="5400000" algn="t" rotWithShape="0">
                <a:prstClr val="black">
                  <a:alpha val="40000"/>
                </a:prstClr>
              </a:outerShdw>
            </a:effectLst>
          </p:grpSpPr>
          <p:sp>
            <p:nvSpPr>
              <p:cNvPr id="34" name="Rectangle 33"/>
              <p:cNvSpPr/>
              <p:nvPr/>
            </p:nvSpPr>
            <p:spPr>
              <a:xfrm>
                <a:off x="3431704" y="3465004"/>
                <a:ext cx="6372708"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counted as 100% (won’t get near that in practice)</a:t>
                </a:r>
                <a:endParaRPr lang="en-US" sz="1000" dirty="0">
                  <a:solidFill>
                    <a:schemeClr val="tx1"/>
                  </a:solidFill>
                </a:endParaRPr>
              </a:p>
            </p:txBody>
          </p:sp>
          <p:sp>
            <p:nvSpPr>
              <p:cNvPr id="35" name="Rectangle 34"/>
              <p:cNvSpPr/>
              <p:nvPr/>
            </p:nvSpPr>
            <p:spPr>
              <a:xfrm>
                <a:off x="1703512" y="4041068"/>
                <a:ext cx="7992888"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schemeClr val="tx1"/>
                    </a:solidFill>
                  </a:rPr>
                  <a:t>vkCmdClearAttachments</a:t>
                </a:r>
                <a:r>
                  <a:rPr lang="en-US" sz="1000" dirty="0" smtClean="0">
                    <a:solidFill>
                      <a:schemeClr val="tx1"/>
                    </a:solidFill>
                  </a:rPr>
                  <a:t> generating VS+PS clear, note VS-to-PS delay</a:t>
                </a:r>
                <a:endParaRPr lang="en-US" sz="1000" dirty="0">
                  <a:solidFill>
                    <a:schemeClr val="tx1"/>
                  </a:solidFill>
                </a:endParaRPr>
              </a:p>
            </p:txBody>
          </p:sp>
          <p:sp>
            <p:nvSpPr>
              <p:cNvPr id="36" name="Right Arrow 35"/>
              <p:cNvSpPr/>
              <p:nvPr/>
            </p:nvSpPr>
            <p:spPr>
              <a:xfrm flipH="1">
                <a:off x="1487488" y="4113076"/>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7" name="Rectangle 36"/>
              <p:cNvSpPr/>
              <p:nvPr/>
            </p:nvSpPr>
            <p:spPr>
              <a:xfrm>
                <a:off x="2927648" y="4545124"/>
                <a:ext cx="7992888"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m</a:t>
                </a:r>
                <a:r>
                  <a:rPr lang="en-US" sz="1000" dirty="0" smtClean="0">
                    <a:solidFill>
                      <a:schemeClr val="tx1"/>
                    </a:solidFill>
                  </a:rPr>
                  <a:t>inimal overlap, bandwidth bound PS clear (no VALU) delays 2nd PS launch</a:t>
                </a:r>
                <a:endParaRPr lang="en-US" sz="1000" dirty="0">
                  <a:solidFill>
                    <a:schemeClr val="tx1"/>
                  </a:solidFill>
                </a:endParaRPr>
              </a:p>
            </p:txBody>
          </p:sp>
          <p:sp>
            <p:nvSpPr>
              <p:cNvPr id="38" name="Right Arrow 37"/>
              <p:cNvSpPr/>
              <p:nvPr/>
            </p:nvSpPr>
            <p:spPr>
              <a:xfrm flipH="1">
                <a:off x="2711624" y="4617132"/>
                <a:ext cx="252028"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9" name="Rectangle 38"/>
              <p:cNvSpPr/>
              <p:nvPr/>
            </p:nvSpPr>
            <p:spPr>
              <a:xfrm>
                <a:off x="1343472" y="1484784"/>
                <a:ext cx="9505056" cy="28803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PS clear in parallel with independent 2nd and 3rd PS draws (35 us VALU work for 48 us time)</a:t>
                </a:r>
                <a:endParaRPr lang="en-US" sz="1000" dirty="0">
                  <a:solidFill>
                    <a:schemeClr val="tx1"/>
                  </a:solidFill>
                </a:endParaRPr>
              </a:p>
            </p:txBody>
          </p:sp>
        </p:grpSp>
      </p:grpSp>
      <p:grpSp>
        <p:nvGrpSpPr>
          <p:cNvPr id="40" name="Group 39"/>
          <p:cNvGrpSpPr/>
          <p:nvPr/>
        </p:nvGrpSpPr>
        <p:grpSpPr>
          <a:xfrm>
            <a:off x="498021" y="4546888"/>
            <a:ext cx="4400549" cy="1080120"/>
            <a:chOff x="9751791" y="2996952"/>
            <a:chExt cx="4400549" cy="1080120"/>
          </a:xfrm>
          <a:solidFill>
            <a:srgbClr val="FF0000"/>
          </a:solidFill>
          <a:effectLst>
            <a:outerShdw blurRad="50800" dist="38100" dir="5400000" algn="t" rotWithShape="0">
              <a:prstClr val="black">
                <a:alpha val="40000"/>
              </a:prstClr>
            </a:outerShdw>
          </a:effectLst>
        </p:grpSpPr>
        <p:sp>
          <p:nvSpPr>
            <p:cNvPr id="41" name="Rectangle 40"/>
            <p:cNvSpPr/>
            <p:nvPr/>
          </p:nvSpPr>
          <p:spPr>
            <a:xfrm>
              <a:off x="9751791" y="3284984"/>
              <a:ext cx="4400549"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at Least 14% VALU Idle in this Post Pass</a:t>
              </a:r>
              <a:endParaRPr lang="en-US" dirty="0">
                <a:solidFill>
                  <a:schemeClr val="tx1"/>
                </a:solidFill>
              </a:endParaRPr>
            </a:p>
          </p:txBody>
        </p:sp>
        <p:sp>
          <p:nvSpPr>
            <p:cNvPr id="42" name="Right Arrow 41"/>
            <p:cNvSpPr/>
            <p:nvPr/>
          </p:nvSpPr>
          <p:spPr>
            <a:xfrm rot="5400000" flipH="1">
              <a:off x="10884532" y="3032956"/>
              <a:ext cx="468052" cy="3960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p:cNvGrpSpPr/>
          <p:nvPr/>
        </p:nvGrpSpPr>
        <p:grpSpPr>
          <a:xfrm>
            <a:off x="6204012" y="4437112"/>
            <a:ext cx="5225988" cy="1080120"/>
            <a:chOff x="9048328" y="2996952"/>
            <a:chExt cx="5225988" cy="1080120"/>
          </a:xfrm>
          <a:solidFill>
            <a:srgbClr val="FF0000"/>
          </a:solidFill>
          <a:effectLst>
            <a:outerShdw blurRad="50800" dist="38100" dir="5400000" algn="t" rotWithShape="0">
              <a:prstClr val="black">
                <a:alpha val="40000"/>
              </a:prstClr>
            </a:outerShdw>
          </a:effectLst>
        </p:grpSpPr>
        <p:sp>
          <p:nvSpPr>
            <p:cNvPr id="44" name="Rectangle 43"/>
            <p:cNvSpPr/>
            <p:nvPr/>
          </p:nvSpPr>
          <p:spPr>
            <a:xfrm>
              <a:off x="9048328" y="3284984"/>
              <a:ext cx="5225988"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at Least 26% VALU Idle in this Post Pass + Clear</a:t>
              </a:r>
              <a:endParaRPr lang="en-US" dirty="0">
                <a:solidFill>
                  <a:schemeClr val="tx1"/>
                </a:solidFill>
              </a:endParaRPr>
            </a:p>
          </p:txBody>
        </p:sp>
        <p:sp>
          <p:nvSpPr>
            <p:cNvPr id="45" name="Right Arrow 44"/>
            <p:cNvSpPr/>
            <p:nvPr/>
          </p:nvSpPr>
          <p:spPr>
            <a:xfrm rot="5400000" flipH="1">
              <a:off x="10884532" y="3032956"/>
              <a:ext cx="468052" cy="3960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420170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64 CUs (Vega) = capacity to launch 2560 waves (~160 Ki work items if at peak occupancy)</a:t>
            </a:r>
          </a:p>
          <a:p>
            <a:r>
              <a:rPr lang="en-US" dirty="0" smtClean="0"/>
              <a:t>“First-Fill Waves” = waves starting in cold cache conditions</a:t>
            </a:r>
          </a:p>
          <a:p>
            <a:pPr lvl="1"/>
            <a:r>
              <a:rPr lang="en-US" dirty="0"/>
              <a:t>Up to 4.4% of a 2560x1440 full-screen pass is first-fill waves</a:t>
            </a:r>
          </a:p>
          <a:p>
            <a:pPr lvl="1"/>
            <a:r>
              <a:rPr lang="en-US" dirty="0"/>
              <a:t>Up to 17% of a 1/4 area post pass is first-fill waves (common with DOF/MB/</a:t>
            </a:r>
            <a:r>
              <a:rPr lang="en-US" dirty="0" err="1"/>
              <a:t>etc</a:t>
            </a:r>
            <a:r>
              <a:rPr lang="en-US" dirty="0"/>
              <a:t>)</a:t>
            </a:r>
          </a:p>
          <a:p>
            <a:pPr lvl="1"/>
            <a:r>
              <a:rPr lang="en-US" dirty="0"/>
              <a:t>Up to 71% of a 1/16 area post pass is first-fill waves (common with reduction passes</a:t>
            </a:r>
            <a:r>
              <a:rPr lang="en-US" dirty="0" smtClean="0"/>
              <a:t>)</a:t>
            </a:r>
          </a:p>
          <a:p>
            <a:r>
              <a:rPr lang="en-US" dirty="0"/>
              <a:t>Significant amount of GPU time </a:t>
            </a:r>
            <a:r>
              <a:rPr lang="en-US" dirty="0" smtClean="0"/>
              <a:t>can be spent </a:t>
            </a:r>
            <a:r>
              <a:rPr lang="en-US" dirty="0"/>
              <a:t>with cold </a:t>
            </a:r>
            <a:r>
              <a:rPr lang="en-US" dirty="0" smtClean="0"/>
              <a:t>caches</a:t>
            </a:r>
            <a:endParaRPr lang="en-US" dirty="0"/>
          </a:p>
          <a:p>
            <a:pPr lvl="1"/>
            <a:r>
              <a:rPr lang="en-US" dirty="0"/>
              <a:t>CS </a:t>
            </a:r>
            <a:r>
              <a:rPr lang="en-US" dirty="0" smtClean="0"/>
              <a:t>dispatch: </a:t>
            </a:r>
            <a:r>
              <a:rPr lang="en-US" dirty="0" smtClean="0">
                <a:solidFill>
                  <a:srgbClr val="FF0000"/>
                </a:solidFill>
              </a:rPr>
              <a:t>wave launch rate</a:t>
            </a:r>
            <a:r>
              <a:rPr lang="en-US" dirty="0" smtClean="0"/>
              <a:t>, </a:t>
            </a:r>
            <a:r>
              <a:rPr lang="en-US" dirty="0" smtClean="0">
                <a:solidFill>
                  <a:srgbClr val="0070C0"/>
                </a:solidFill>
              </a:rPr>
              <a:t>I$ missing</a:t>
            </a:r>
            <a:r>
              <a:rPr lang="en-US" dirty="0" smtClean="0"/>
              <a:t>, </a:t>
            </a:r>
            <a:r>
              <a:rPr lang="en-US" dirty="0" smtClean="0">
                <a:solidFill>
                  <a:srgbClr val="FFC000"/>
                </a:solidFill>
              </a:rPr>
              <a:t>K$ miss and dependent fetches</a:t>
            </a:r>
            <a:r>
              <a:rPr lang="en-US" dirty="0" smtClean="0"/>
              <a:t/>
            </a:r>
            <a:br>
              <a:rPr lang="en-US" dirty="0" smtClean="0"/>
            </a:br>
            <a:r>
              <a:rPr lang="en-US" dirty="0" smtClean="0"/>
              <a:t>	= </a:t>
            </a:r>
            <a:r>
              <a:rPr lang="en-US" b="1" dirty="0" smtClean="0"/>
              <a:t>long latency chain which cannot be hidden on idle machine</a:t>
            </a:r>
            <a:endParaRPr lang="en-US" b="1" dirty="0">
              <a:solidFill>
                <a:srgbClr val="FFFF00"/>
              </a:solidFill>
            </a:endParaRPr>
          </a:p>
          <a:p>
            <a:pPr lvl="1"/>
            <a:endParaRPr lang="en-US" dirty="0"/>
          </a:p>
          <a:p>
            <a:pPr lvl="1"/>
            <a:endParaRPr lang="en-US" dirty="0"/>
          </a:p>
        </p:txBody>
      </p:sp>
      <p:sp>
        <p:nvSpPr>
          <p:cNvPr id="3" name="Text Placeholder 2"/>
          <p:cNvSpPr>
            <a:spLocks noGrp="1"/>
          </p:cNvSpPr>
          <p:nvPr>
            <p:ph type="body" sz="quarter" idx="10"/>
          </p:nvPr>
        </p:nvSpPr>
        <p:spPr/>
        <p:txBody>
          <a:bodyPr/>
          <a:lstStyle/>
          <a:p>
            <a:r>
              <a:rPr lang="en-US" dirty="0" smtClean="0"/>
              <a:t>Looking at wave launch from </a:t>
            </a:r>
            <a:r>
              <a:rPr lang="en-US" dirty="0" err="1" smtClean="0"/>
              <a:t>amd</a:t>
            </a:r>
            <a:r>
              <a:rPr lang="en-US" dirty="0" smtClean="0"/>
              <a:t>-internal instruction trace</a:t>
            </a:r>
            <a:endParaRPr lang="en-US" dirty="0"/>
          </a:p>
        </p:txBody>
      </p:sp>
      <p:sp>
        <p:nvSpPr>
          <p:cNvPr id="4" name="Title 3"/>
          <p:cNvSpPr>
            <a:spLocks noGrp="1"/>
          </p:cNvSpPr>
          <p:nvPr>
            <p:ph type="title"/>
          </p:nvPr>
        </p:nvSpPr>
        <p:spPr/>
        <p:txBody>
          <a:bodyPr/>
          <a:lstStyle/>
          <a:p>
            <a:r>
              <a:rPr lang="en-US" dirty="0" smtClean="0"/>
              <a:t>Filling the </a:t>
            </a:r>
            <a:r>
              <a:rPr lang="en-US" dirty="0" err="1" smtClean="0"/>
              <a:t>gpu</a:t>
            </a:r>
            <a:r>
              <a:rPr lang="en-US" dirty="0" smtClean="0"/>
              <a:t> – a story of cold caches</a:t>
            </a:r>
            <a:endParaRPr lang="en-US" dirty="0"/>
          </a:p>
        </p:txBody>
      </p:sp>
      <p:pic>
        <p:nvPicPr>
          <p:cNvPr id="5" name="Picture 4"/>
          <p:cNvPicPr>
            <a:picLocks noChangeAspect="1"/>
          </p:cNvPicPr>
          <p:nvPr/>
        </p:nvPicPr>
        <p:blipFill>
          <a:blip r:embed="rId2"/>
          <a:stretch>
            <a:fillRect/>
          </a:stretch>
        </p:blipFill>
        <p:spPr>
          <a:xfrm>
            <a:off x="572133" y="4617132"/>
            <a:ext cx="11305256" cy="1198586"/>
          </a:xfrm>
          <a:prstGeom prst="rect">
            <a:avLst/>
          </a:prstGeom>
          <a:ln>
            <a:solidFill>
              <a:schemeClr val="tx1"/>
            </a:solidFill>
          </a:ln>
          <a:effectLst>
            <a:outerShdw blurRad="50800" dist="38100" dir="5400000" algn="t" rotWithShape="0">
              <a:prstClr val="black">
                <a:alpha val="40000"/>
              </a:prstClr>
            </a:outerShdw>
          </a:effectLst>
        </p:spPr>
      </p:pic>
      <p:sp>
        <p:nvSpPr>
          <p:cNvPr id="6" name="Rectangle 5"/>
          <p:cNvSpPr/>
          <p:nvPr/>
        </p:nvSpPr>
        <p:spPr>
          <a:xfrm>
            <a:off x="392113" y="5733256"/>
            <a:ext cx="972108" cy="432048"/>
          </a:xfrm>
          <a:prstGeom prst="rect">
            <a:avLst/>
          </a:pr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SIMD 0</a:t>
            </a:r>
            <a:endParaRPr lang="en-US" dirty="0">
              <a:solidFill>
                <a:schemeClr val="tx1"/>
              </a:solidFill>
            </a:endParaRPr>
          </a:p>
        </p:txBody>
      </p:sp>
      <p:grpSp>
        <p:nvGrpSpPr>
          <p:cNvPr id="7" name="Group 6"/>
          <p:cNvGrpSpPr/>
          <p:nvPr/>
        </p:nvGrpSpPr>
        <p:grpSpPr>
          <a:xfrm>
            <a:off x="5504681" y="5157192"/>
            <a:ext cx="972108" cy="648072"/>
            <a:chOff x="1811524" y="2996952"/>
            <a:chExt cx="972108" cy="648072"/>
          </a:xfrm>
          <a:effectLst>
            <a:outerShdw blurRad="50800" dist="38100" dir="5400000" algn="t" rotWithShape="0">
              <a:prstClr val="black">
                <a:alpha val="40000"/>
              </a:prstClr>
            </a:outerShdw>
          </a:effectLst>
        </p:grpSpPr>
        <p:sp>
          <p:nvSpPr>
            <p:cNvPr id="8" name="Down Arrow 7"/>
            <p:cNvSpPr/>
            <p:nvPr/>
          </p:nvSpPr>
          <p:spPr>
            <a:xfrm flipV="1">
              <a:off x="2207568" y="29969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11524" y="3212976"/>
              <a:ext cx="972108" cy="432048"/>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 Miss</a:t>
              </a:r>
              <a:endParaRPr lang="en-US" dirty="0">
                <a:solidFill>
                  <a:schemeClr val="tx1"/>
                </a:solidFill>
              </a:endParaRPr>
            </a:p>
          </p:txBody>
        </p:sp>
      </p:grpSp>
      <p:grpSp>
        <p:nvGrpSpPr>
          <p:cNvPr id="10" name="Group 9"/>
          <p:cNvGrpSpPr/>
          <p:nvPr/>
        </p:nvGrpSpPr>
        <p:grpSpPr>
          <a:xfrm>
            <a:off x="7340885" y="4113076"/>
            <a:ext cx="1008112" cy="612068"/>
            <a:chOff x="1883532" y="3212976"/>
            <a:chExt cx="1008112" cy="612068"/>
          </a:xfrm>
          <a:effectLst>
            <a:outerShdw blurRad="50800" dist="38100" dir="5400000" algn="t" rotWithShape="0">
              <a:prstClr val="black">
                <a:alpha val="40000"/>
              </a:prstClr>
            </a:outerShdw>
          </a:effectLst>
        </p:grpSpPr>
        <p:sp>
          <p:nvSpPr>
            <p:cNvPr id="11" name="Down Arrow 10"/>
            <p:cNvSpPr/>
            <p:nvPr/>
          </p:nvSpPr>
          <p:spPr>
            <a:xfrm>
              <a:off x="2207568" y="3609020"/>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83532" y="3212976"/>
              <a:ext cx="1008112" cy="4320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Miss</a:t>
              </a:r>
              <a:endParaRPr lang="en-US" dirty="0">
                <a:solidFill>
                  <a:schemeClr val="tx1"/>
                </a:solidFill>
              </a:endParaRPr>
            </a:p>
          </p:txBody>
        </p:sp>
      </p:grpSp>
      <p:grpSp>
        <p:nvGrpSpPr>
          <p:cNvPr id="13" name="Group 12"/>
          <p:cNvGrpSpPr/>
          <p:nvPr/>
        </p:nvGrpSpPr>
        <p:grpSpPr>
          <a:xfrm>
            <a:off x="8601025" y="4113076"/>
            <a:ext cx="1008112" cy="612068"/>
            <a:chOff x="1883532" y="3212976"/>
            <a:chExt cx="1008112" cy="612068"/>
          </a:xfrm>
          <a:effectLst>
            <a:outerShdw blurRad="50800" dist="38100" dir="5400000" algn="t" rotWithShape="0">
              <a:prstClr val="black">
                <a:alpha val="40000"/>
              </a:prstClr>
            </a:outerShdw>
          </a:effectLst>
        </p:grpSpPr>
        <p:sp>
          <p:nvSpPr>
            <p:cNvPr id="14" name="Down Arrow 13"/>
            <p:cNvSpPr/>
            <p:nvPr/>
          </p:nvSpPr>
          <p:spPr>
            <a:xfrm>
              <a:off x="2207568" y="3609020"/>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83532" y="3212976"/>
              <a:ext cx="1008112" cy="4320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Miss</a:t>
              </a:r>
              <a:endParaRPr lang="en-US" dirty="0">
                <a:solidFill>
                  <a:schemeClr val="tx1"/>
                </a:solidFill>
              </a:endParaRPr>
            </a:p>
          </p:txBody>
        </p:sp>
      </p:grpSp>
      <p:sp>
        <p:nvSpPr>
          <p:cNvPr id="16" name="Rectangle 15"/>
          <p:cNvSpPr/>
          <p:nvPr/>
        </p:nvSpPr>
        <p:spPr>
          <a:xfrm>
            <a:off x="2192313" y="5661248"/>
            <a:ext cx="1080120" cy="432048"/>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Launch</a:t>
            </a:r>
            <a:endParaRPr lang="en-US" dirty="0">
              <a:solidFill>
                <a:schemeClr val="tx1"/>
              </a:solidFill>
            </a:endParaRPr>
          </a:p>
        </p:txBody>
      </p:sp>
      <p:grpSp>
        <p:nvGrpSpPr>
          <p:cNvPr id="18" name="Group 17"/>
          <p:cNvGrpSpPr/>
          <p:nvPr/>
        </p:nvGrpSpPr>
        <p:grpSpPr>
          <a:xfrm>
            <a:off x="3092413" y="4689140"/>
            <a:ext cx="972108" cy="648072"/>
            <a:chOff x="1811524" y="2996952"/>
            <a:chExt cx="972108" cy="648072"/>
          </a:xfrm>
          <a:solidFill>
            <a:srgbClr val="0070C0"/>
          </a:solidFill>
          <a:effectLst>
            <a:outerShdw blurRad="50800" dist="38100" dir="5400000" algn="t" rotWithShape="0">
              <a:prstClr val="black">
                <a:alpha val="40000"/>
              </a:prstClr>
            </a:outerShdw>
          </a:effectLst>
        </p:grpSpPr>
        <p:sp>
          <p:nvSpPr>
            <p:cNvPr id="19" name="Down Arrow 18"/>
            <p:cNvSpPr/>
            <p:nvPr/>
          </p:nvSpPr>
          <p:spPr>
            <a:xfrm flipV="1">
              <a:off x="2207568" y="299695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11524" y="3212976"/>
              <a:ext cx="972108" cy="432048"/>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Miss</a:t>
              </a:r>
              <a:endParaRPr lang="en-US" dirty="0">
                <a:solidFill>
                  <a:schemeClr val="tx1"/>
                </a:solidFill>
              </a:endParaRPr>
            </a:p>
          </p:txBody>
        </p:sp>
      </p:grpSp>
      <p:sp>
        <p:nvSpPr>
          <p:cNvPr id="21" name="Rectangle 20"/>
          <p:cNvSpPr/>
          <p:nvPr/>
        </p:nvSpPr>
        <p:spPr>
          <a:xfrm>
            <a:off x="2192313" y="4581128"/>
            <a:ext cx="2952328" cy="72008"/>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3" name="Group 22"/>
          <p:cNvGrpSpPr/>
          <p:nvPr/>
        </p:nvGrpSpPr>
        <p:grpSpPr>
          <a:xfrm>
            <a:off x="4064172" y="6093296"/>
            <a:ext cx="4535451" cy="357133"/>
            <a:chOff x="691978" y="3835928"/>
            <a:chExt cx="4535451" cy="357133"/>
          </a:xfrm>
          <a:solidFill>
            <a:schemeClr val="bg1">
              <a:lumMod val="85000"/>
            </a:schemeClr>
          </a:solidFill>
          <a:effectLst>
            <a:outerShdw blurRad="50800" dist="38100" dir="5400000" algn="t" rotWithShape="0">
              <a:prstClr val="black">
                <a:alpha val="40000"/>
              </a:prstClr>
            </a:outerShdw>
          </a:effectLst>
        </p:grpSpPr>
        <p:sp>
          <p:nvSpPr>
            <p:cNvPr id="24" name="Rectangle 23"/>
            <p:cNvSpPr/>
            <p:nvPr/>
          </p:nvSpPr>
          <p:spPr>
            <a:xfrm>
              <a:off x="691978" y="3838835"/>
              <a:ext cx="3289847"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Increasing Time Since Dispatch</a:t>
              </a:r>
            </a:p>
          </p:txBody>
        </p:sp>
        <p:sp>
          <p:nvSpPr>
            <p:cNvPr id="25" name="Right Arrow 24"/>
            <p:cNvSpPr/>
            <p:nvPr/>
          </p:nvSpPr>
          <p:spPr>
            <a:xfrm>
              <a:off x="3934088" y="3835928"/>
              <a:ext cx="1293341"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Tree>
    <p:extLst>
      <p:ext uri="{BB962C8B-B14F-4D97-AF65-F5344CB8AC3E}">
        <p14:creationId xmlns:p14="http://schemas.microsoft.com/office/powerpoint/2010/main" val="3302850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AMD-Internal Instruction Trace</a:t>
            </a:r>
          </a:p>
          <a:p>
            <a:endParaRPr lang="en-US" dirty="0"/>
          </a:p>
          <a:p>
            <a:endParaRPr lang="en-US" dirty="0" smtClean="0"/>
          </a:p>
          <a:p>
            <a:endParaRPr lang="en-US" dirty="0"/>
          </a:p>
          <a:p>
            <a:endParaRPr lang="en-US" dirty="0" smtClean="0"/>
          </a:p>
          <a:p>
            <a:endParaRPr lang="en-US" dirty="0"/>
          </a:p>
          <a:p>
            <a:r>
              <a:rPr lang="en-US" dirty="0" smtClean="0"/>
              <a:t>View From RGP</a:t>
            </a:r>
            <a:endParaRPr lang="en-US" dirty="0"/>
          </a:p>
        </p:txBody>
      </p:sp>
      <p:sp>
        <p:nvSpPr>
          <p:cNvPr id="3" name="Text Placeholder 2"/>
          <p:cNvSpPr>
            <a:spLocks noGrp="1"/>
          </p:cNvSpPr>
          <p:nvPr>
            <p:ph type="body" sz="quarter" idx="10"/>
          </p:nvPr>
        </p:nvSpPr>
        <p:spPr/>
        <p:txBody>
          <a:bodyPr/>
          <a:lstStyle/>
          <a:p>
            <a:r>
              <a:rPr lang="en-US" dirty="0" smtClean="0"/>
              <a:t>Wave occupancy != a measure of execution efficiency</a:t>
            </a:r>
            <a:endParaRPr lang="en-US" dirty="0"/>
          </a:p>
        </p:txBody>
      </p:sp>
      <p:sp>
        <p:nvSpPr>
          <p:cNvPr id="4" name="Title 3"/>
          <p:cNvSpPr>
            <a:spLocks noGrp="1"/>
          </p:cNvSpPr>
          <p:nvPr>
            <p:ph type="title"/>
          </p:nvPr>
        </p:nvSpPr>
        <p:spPr/>
        <p:txBody>
          <a:bodyPr/>
          <a:lstStyle/>
          <a:p>
            <a:r>
              <a:rPr lang="en-US" dirty="0" smtClean="0"/>
              <a:t>Story of cold caches related back to </a:t>
            </a:r>
            <a:r>
              <a:rPr lang="en-US" dirty="0" err="1" smtClean="0"/>
              <a:t>rgp</a:t>
            </a:r>
            <a:endParaRPr lang="en-US" dirty="0"/>
          </a:p>
        </p:txBody>
      </p:sp>
      <p:grpSp>
        <p:nvGrpSpPr>
          <p:cNvPr id="5" name="Group 4"/>
          <p:cNvGrpSpPr/>
          <p:nvPr/>
        </p:nvGrpSpPr>
        <p:grpSpPr>
          <a:xfrm>
            <a:off x="1358600" y="1892882"/>
            <a:ext cx="9251440" cy="1867799"/>
            <a:chOff x="407368" y="2060848"/>
            <a:chExt cx="11413268" cy="2304256"/>
          </a:xfrm>
        </p:grpSpPr>
        <p:pic>
          <p:nvPicPr>
            <p:cNvPr id="6" name="Picture 5"/>
            <p:cNvPicPr>
              <a:picLocks noChangeAspect="1"/>
            </p:cNvPicPr>
            <p:nvPr/>
          </p:nvPicPr>
          <p:blipFill>
            <a:blip r:embed="rId2"/>
            <a:stretch>
              <a:fillRect/>
            </a:stretch>
          </p:blipFill>
          <p:spPr>
            <a:xfrm>
              <a:off x="407368" y="2060848"/>
              <a:ext cx="11413268" cy="2207254"/>
            </a:xfrm>
            <a:prstGeom prst="rect">
              <a:avLst/>
            </a:prstGeom>
            <a:ln>
              <a:solidFill>
                <a:schemeClr val="tx1"/>
              </a:solidFill>
            </a:ln>
            <a:effectLst>
              <a:outerShdw blurRad="50800" dist="38100" dir="5400000" algn="t" rotWithShape="0">
                <a:prstClr val="black">
                  <a:alpha val="40000"/>
                </a:prstClr>
              </a:outerShdw>
            </a:effectLst>
          </p:spPr>
        </p:pic>
        <p:grpSp>
          <p:nvGrpSpPr>
            <p:cNvPr id="7" name="Group 6"/>
            <p:cNvGrpSpPr/>
            <p:nvPr/>
          </p:nvGrpSpPr>
          <p:grpSpPr>
            <a:xfrm>
              <a:off x="2387589" y="3717032"/>
              <a:ext cx="1461022" cy="648072"/>
              <a:chOff x="1847529" y="2996952"/>
              <a:chExt cx="1461022" cy="648072"/>
            </a:xfrm>
            <a:effectLst>
              <a:outerShdw blurRad="50800" dist="38100" dir="5400000" algn="t" rotWithShape="0">
                <a:prstClr val="black">
                  <a:alpha val="40000"/>
                </a:prstClr>
              </a:outerShdw>
            </a:effectLst>
          </p:grpSpPr>
          <p:sp>
            <p:nvSpPr>
              <p:cNvPr id="14" name="Down Arrow 13"/>
              <p:cNvSpPr/>
              <p:nvPr/>
            </p:nvSpPr>
            <p:spPr>
              <a:xfrm flipV="1">
                <a:off x="2207568" y="29969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47529" y="3212976"/>
                <a:ext cx="1461022" cy="432048"/>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Filled</a:t>
                </a:r>
                <a:endParaRPr lang="en-US" dirty="0">
                  <a:solidFill>
                    <a:schemeClr val="tx1"/>
                  </a:solidFill>
                </a:endParaRPr>
              </a:p>
            </p:txBody>
          </p:sp>
        </p:grpSp>
        <p:grpSp>
          <p:nvGrpSpPr>
            <p:cNvPr id="8" name="Group 7"/>
            <p:cNvGrpSpPr/>
            <p:nvPr/>
          </p:nvGrpSpPr>
          <p:grpSpPr>
            <a:xfrm>
              <a:off x="5627978" y="2847254"/>
              <a:ext cx="6085160" cy="653754"/>
              <a:chOff x="1991574" y="2883258"/>
              <a:chExt cx="6085160" cy="653754"/>
            </a:xfrm>
            <a:effectLst>
              <a:outerShdw blurRad="50800" dist="38100" dir="5400000" algn="t" rotWithShape="0">
                <a:prstClr val="black">
                  <a:alpha val="40000"/>
                </a:prstClr>
              </a:outerShdw>
            </a:effectLst>
          </p:grpSpPr>
          <p:sp>
            <p:nvSpPr>
              <p:cNvPr id="12" name="Down Arrow 11"/>
              <p:cNvSpPr/>
              <p:nvPr/>
            </p:nvSpPr>
            <p:spPr>
              <a:xfrm flipV="1">
                <a:off x="2213502" y="2883258"/>
                <a:ext cx="288032" cy="309153"/>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91574" y="3104964"/>
                <a:ext cx="6085160" cy="432048"/>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Hit Efficient Execution Only a Bit After GPU Filled</a:t>
                </a:r>
                <a:endParaRPr lang="en-US" dirty="0">
                  <a:solidFill>
                    <a:schemeClr val="tx1"/>
                  </a:solidFill>
                </a:endParaRPr>
              </a:p>
            </p:txBody>
          </p:sp>
        </p:grpSp>
        <p:grpSp>
          <p:nvGrpSpPr>
            <p:cNvPr id="9" name="Group 8"/>
            <p:cNvGrpSpPr/>
            <p:nvPr/>
          </p:nvGrpSpPr>
          <p:grpSpPr>
            <a:xfrm>
              <a:off x="1955540" y="2852936"/>
              <a:ext cx="1670983" cy="648072"/>
              <a:chOff x="1847528" y="2996952"/>
              <a:chExt cx="1670983" cy="648072"/>
            </a:xfrm>
            <a:effectLst>
              <a:outerShdw blurRad="50800" dist="38100" dir="5400000" algn="t" rotWithShape="0">
                <a:prstClr val="black">
                  <a:alpha val="40000"/>
                </a:prstClr>
              </a:outerShdw>
            </a:effectLst>
          </p:grpSpPr>
          <p:sp>
            <p:nvSpPr>
              <p:cNvPr id="10" name="Down Arrow 9"/>
              <p:cNvSpPr/>
              <p:nvPr/>
            </p:nvSpPr>
            <p:spPr>
              <a:xfrm flipV="1">
                <a:off x="2279576" y="29969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47528" y="3212976"/>
                <a:ext cx="1670983" cy="432048"/>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Mostly Idle</a:t>
                </a:r>
                <a:endParaRPr lang="en-US" dirty="0">
                  <a:solidFill>
                    <a:schemeClr val="tx1"/>
                  </a:solidFill>
                </a:endParaRPr>
              </a:p>
            </p:txBody>
          </p:sp>
        </p:grpSp>
      </p:grpSp>
      <p:grpSp>
        <p:nvGrpSpPr>
          <p:cNvPr id="17" name="Group 16"/>
          <p:cNvGrpSpPr/>
          <p:nvPr/>
        </p:nvGrpSpPr>
        <p:grpSpPr>
          <a:xfrm>
            <a:off x="1955540" y="1953639"/>
            <a:ext cx="972108" cy="648072"/>
            <a:chOff x="1811524" y="2996952"/>
            <a:chExt cx="972108" cy="648072"/>
          </a:xfrm>
          <a:solidFill>
            <a:srgbClr val="0070C0"/>
          </a:solidFill>
          <a:effectLst>
            <a:outerShdw blurRad="50800" dist="38100" dir="5400000" algn="t" rotWithShape="0">
              <a:prstClr val="black">
                <a:alpha val="40000"/>
              </a:prstClr>
            </a:outerShdw>
          </a:effectLst>
        </p:grpSpPr>
        <p:sp>
          <p:nvSpPr>
            <p:cNvPr id="18" name="Down Arrow 17"/>
            <p:cNvSpPr/>
            <p:nvPr/>
          </p:nvSpPr>
          <p:spPr>
            <a:xfrm flipV="1">
              <a:off x="2207568" y="299695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11524" y="3212976"/>
              <a:ext cx="972108" cy="432048"/>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Miss</a:t>
              </a:r>
              <a:endParaRPr lang="en-US" dirty="0">
                <a:solidFill>
                  <a:schemeClr val="tx1"/>
                </a:solidFill>
              </a:endParaRPr>
            </a:p>
          </p:txBody>
        </p:sp>
      </p:grpSp>
      <p:pic>
        <p:nvPicPr>
          <p:cNvPr id="21" name="Picture 20"/>
          <p:cNvPicPr>
            <a:picLocks noChangeAspect="1"/>
          </p:cNvPicPr>
          <p:nvPr/>
        </p:nvPicPr>
        <p:blipFill>
          <a:blip r:embed="rId3"/>
          <a:stretch>
            <a:fillRect/>
          </a:stretch>
        </p:blipFill>
        <p:spPr>
          <a:xfrm>
            <a:off x="2027548" y="4350146"/>
            <a:ext cx="6156684" cy="1501124"/>
          </a:xfrm>
          <a:prstGeom prst="rect">
            <a:avLst/>
          </a:prstGeom>
          <a:ln>
            <a:solidFill>
              <a:schemeClr val="tx1"/>
            </a:solidFill>
          </a:ln>
          <a:effectLst>
            <a:outerShdw blurRad="50800" dist="38100" dir="5400000" algn="t" rotWithShape="0">
              <a:prstClr val="black">
                <a:alpha val="40000"/>
              </a:prstClr>
            </a:outerShdw>
          </a:effectLst>
        </p:spPr>
      </p:pic>
      <p:grpSp>
        <p:nvGrpSpPr>
          <p:cNvPr id="25" name="Group 24"/>
          <p:cNvGrpSpPr/>
          <p:nvPr/>
        </p:nvGrpSpPr>
        <p:grpSpPr>
          <a:xfrm>
            <a:off x="2747628" y="5574283"/>
            <a:ext cx="2124236" cy="530232"/>
            <a:chOff x="1415480" y="3032956"/>
            <a:chExt cx="2124236" cy="489477"/>
          </a:xfrm>
          <a:solidFill>
            <a:srgbClr val="FFC000"/>
          </a:solidFill>
          <a:effectLst>
            <a:outerShdw blurRad="50800" dist="38100" dir="5400000" algn="t" rotWithShape="0">
              <a:prstClr val="black">
                <a:alpha val="40000"/>
              </a:prstClr>
            </a:outerShdw>
          </a:effectLst>
        </p:grpSpPr>
        <p:sp>
          <p:nvSpPr>
            <p:cNvPr id="26" name="Down Arrow 25"/>
            <p:cNvSpPr/>
            <p:nvPr/>
          </p:nvSpPr>
          <p:spPr>
            <a:xfrm flipV="1">
              <a:off x="3143672" y="3032956"/>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415480" y="3212976"/>
              <a:ext cx="2124236" cy="309457"/>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Barrier Idle Time</a:t>
              </a:r>
              <a:endParaRPr lang="en-US" dirty="0">
                <a:solidFill>
                  <a:schemeClr val="tx1"/>
                </a:solidFill>
              </a:endParaRPr>
            </a:p>
          </p:txBody>
        </p:sp>
      </p:grpSp>
      <p:sp>
        <p:nvSpPr>
          <p:cNvPr id="31" name="5-Point Star 30"/>
          <p:cNvSpPr/>
          <p:nvPr/>
        </p:nvSpPr>
        <p:spPr>
          <a:xfrm>
            <a:off x="6023992" y="5085184"/>
            <a:ext cx="360040" cy="324036"/>
          </a:xfrm>
          <a:prstGeom prst="star5">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7-Point Star 31"/>
          <p:cNvSpPr/>
          <p:nvPr/>
        </p:nvSpPr>
        <p:spPr>
          <a:xfrm>
            <a:off x="4799856" y="5502274"/>
            <a:ext cx="252028" cy="216024"/>
          </a:xfrm>
          <a:prstGeom prst="star7">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7-Point Star 32"/>
          <p:cNvSpPr/>
          <p:nvPr/>
        </p:nvSpPr>
        <p:spPr>
          <a:xfrm>
            <a:off x="2225570" y="3574040"/>
            <a:ext cx="252028" cy="216024"/>
          </a:xfrm>
          <a:prstGeom prst="star7">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7068108" y="3304015"/>
            <a:ext cx="360040" cy="324036"/>
          </a:xfrm>
          <a:prstGeom prst="star5">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582370" y="5574590"/>
            <a:ext cx="4868526" cy="529924"/>
            <a:chOff x="5582370" y="5574590"/>
            <a:chExt cx="4868526" cy="529924"/>
          </a:xfrm>
          <a:effectLst>
            <a:outerShdw blurRad="50800" dist="38100" dir="5400000" algn="t" rotWithShape="0">
              <a:prstClr val="black">
                <a:alpha val="40000"/>
              </a:prstClr>
            </a:outerShdw>
          </a:effectLst>
        </p:grpSpPr>
        <p:sp>
          <p:nvSpPr>
            <p:cNvPr id="35" name="Down Arrow 34"/>
            <p:cNvSpPr/>
            <p:nvPr/>
          </p:nvSpPr>
          <p:spPr>
            <a:xfrm flipV="1">
              <a:off x="5762262" y="5574590"/>
              <a:ext cx="233475" cy="250595"/>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82370" y="5754302"/>
              <a:ext cx="4868526" cy="35021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Hit Efficient Execution Only a Bit After GPU Filled</a:t>
              </a:r>
              <a:endParaRPr lang="en-US" dirty="0">
                <a:solidFill>
                  <a:schemeClr val="tx1"/>
                </a:solidFill>
              </a:endParaRPr>
            </a:p>
          </p:txBody>
        </p:sp>
      </p:grpSp>
      <p:grpSp>
        <p:nvGrpSpPr>
          <p:cNvPr id="39" name="Group 38"/>
          <p:cNvGrpSpPr/>
          <p:nvPr/>
        </p:nvGrpSpPr>
        <p:grpSpPr>
          <a:xfrm>
            <a:off x="4871864" y="4437699"/>
            <a:ext cx="1184285" cy="525318"/>
            <a:chOff x="4811452" y="3999934"/>
            <a:chExt cx="1184285" cy="525318"/>
          </a:xfrm>
          <a:effectLst>
            <a:outerShdw blurRad="50800" dist="38100" dir="5400000" algn="t" rotWithShape="0">
              <a:prstClr val="black">
                <a:alpha val="40000"/>
              </a:prstClr>
            </a:outerShdw>
          </a:effectLst>
        </p:grpSpPr>
        <p:sp>
          <p:nvSpPr>
            <p:cNvPr id="37" name="Down Arrow 36"/>
            <p:cNvSpPr/>
            <p:nvPr/>
          </p:nvSpPr>
          <p:spPr>
            <a:xfrm>
              <a:off x="4986557" y="4350146"/>
              <a:ext cx="233475" cy="175106"/>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811452" y="3999934"/>
              <a:ext cx="1184285" cy="350212"/>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GPU Filled</a:t>
              </a:r>
              <a:endParaRPr lang="en-US" dirty="0">
                <a:solidFill>
                  <a:schemeClr val="tx1"/>
                </a:solidFill>
              </a:endParaRPr>
            </a:p>
          </p:txBody>
        </p:sp>
      </p:grpSp>
    </p:spTree>
    <p:extLst>
      <p:ext uri="{BB962C8B-B14F-4D97-AF65-F5344CB8AC3E}">
        <p14:creationId xmlns:p14="http://schemas.microsoft.com/office/powerpoint/2010/main" val="878623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Amdahl’s </a:t>
            </a:r>
            <a:r>
              <a:rPr lang="en-US" b="1" dirty="0" smtClean="0"/>
              <a:t>law in practice</a:t>
            </a:r>
          </a:p>
          <a:p>
            <a:endParaRPr lang="en-US" dirty="0" smtClean="0"/>
          </a:p>
          <a:p>
            <a:r>
              <a:rPr lang="en-US" dirty="0" smtClean="0"/>
              <a:t>Time outside the draw matters</a:t>
            </a:r>
            <a:endParaRPr lang="en-US" dirty="0"/>
          </a:p>
          <a:p>
            <a:endParaRPr lang="en-US" dirty="0"/>
          </a:p>
          <a:p>
            <a:r>
              <a:rPr lang="en-US" dirty="0" smtClean="0"/>
              <a:t>Serializing draws = performance stopped scaling with GPU size</a:t>
            </a:r>
          </a:p>
          <a:p>
            <a:endParaRPr lang="en-US" dirty="0"/>
          </a:p>
          <a:p>
            <a:r>
              <a:rPr lang="en-US" dirty="0" smtClean="0"/>
              <a:t>Time to pipeline</a:t>
            </a:r>
            <a:endParaRPr lang="en-US"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smtClean="0"/>
              <a:t>Idle bound – takeaway</a:t>
            </a:r>
            <a:endParaRPr lang="en-US" dirty="0"/>
          </a:p>
        </p:txBody>
      </p:sp>
    </p:spTree>
    <p:extLst>
      <p:ext uri="{BB962C8B-B14F-4D97-AF65-F5344CB8AC3E}">
        <p14:creationId xmlns:p14="http://schemas.microsoft.com/office/powerpoint/2010/main" val="2022273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DCC &amp; CS VS PS</a:t>
            </a:r>
            <a:endParaRPr lang="en-US" dirty="0"/>
          </a:p>
        </p:txBody>
      </p:sp>
      <p:sp>
        <p:nvSpPr>
          <p:cNvPr id="11" name="Text Placeholder 10"/>
          <p:cNvSpPr>
            <a:spLocks noGrp="1"/>
          </p:cNvSpPr>
          <p:nvPr>
            <p:ph type="body" sz="quarter" idx="10"/>
          </p:nvPr>
        </p:nvSpPr>
        <p:spPr/>
        <p:txBody>
          <a:bodyPr/>
          <a:lstStyle/>
          <a:p>
            <a:r>
              <a:rPr lang="en-US" dirty="0" smtClean="0"/>
              <a:t>Tradeoffs</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7002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Avoid clears to images written in CS passes</a:t>
            </a:r>
          </a:p>
          <a:p>
            <a:r>
              <a:rPr lang="en-US" dirty="0" smtClean="0"/>
              <a:t>Avoid clears to images getting full-screen triangles (aka overwrite majority of image)</a:t>
            </a:r>
          </a:p>
          <a:p>
            <a:r>
              <a:rPr lang="en-US" dirty="0" smtClean="0"/>
              <a:t>For compressed surfaces advantage via clearing to all 0.0 or 1.0</a:t>
            </a:r>
          </a:p>
          <a:p>
            <a:endParaRPr lang="en-US" dirty="0"/>
          </a:p>
          <a:p>
            <a:endParaRPr lang="en-US" dirty="0"/>
          </a:p>
          <a:p>
            <a:endParaRPr lang="en-US" dirty="0" smtClean="0"/>
          </a:p>
          <a:p>
            <a:endParaRPr lang="en-US" dirty="0"/>
          </a:p>
          <a:p>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One major motivation for compression</a:t>
            </a:r>
            <a:endParaRPr lang="en-US" dirty="0"/>
          </a:p>
        </p:txBody>
      </p:sp>
      <p:sp>
        <p:nvSpPr>
          <p:cNvPr id="4" name="Title 3"/>
          <p:cNvSpPr>
            <a:spLocks noGrp="1"/>
          </p:cNvSpPr>
          <p:nvPr>
            <p:ph type="title"/>
          </p:nvPr>
        </p:nvSpPr>
        <p:spPr/>
        <p:txBody>
          <a:bodyPr/>
          <a:lstStyle/>
          <a:p>
            <a:r>
              <a:rPr lang="en-US" dirty="0" smtClean="0"/>
              <a:t>Avoid Slow clears</a:t>
            </a:r>
            <a:endParaRPr lang="en-US" dirty="0"/>
          </a:p>
        </p:txBody>
      </p:sp>
      <p:pic>
        <p:nvPicPr>
          <p:cNvPr id="5" name="Picture 4"/>
          <p:cNvPicPr>
            <a:picLocks noChangeAspect="1"/>
          </p:cNvPicPr>
          <p:nvPr/>
        </p:nvPicPr>
        <p:blipFill>
          <a:blip r:embed="rId2"/>
          <a:stretch>
            <a:fillRect/>
          </a:stretch>
        </p:blipFill>
        <p:spPr>
          <a:xfrm>
            <a:off x="442413" y="3166265"/>
            <a:ext cx="6504597" cy="2254333"/>
          </a:xfrm>
          <a:prstGeom prst="rect">
            <a:avLst/>
          </a:prstGeom>
          <a:ln>
            <a:solidFill>
              <a:schemeClr val="tx1"/>
            </a:solidFill>
          </a:ln>
          <a:effectLst>
            <a:outerShdw blurRad="50800" dist="38100" dir="5400000" algn="t" rotWithShape="0">
              <a:prstClr val="black">
                <a:alpha val="40000"/>
              </a:prstClr>
            </a:outerShdw>
          </a:effectLst>
        </p:spPr>
      </p:pic>
      <p:grpSp>
        <p:nvGrpSpPr>
          <p:cNvPr id="6" name="Group 5"/>
          <p:cNvGrpSpPr/>
          <p:nvPr/>
        </p:nvGrpSpPr>
        <p:grpSpPr>
          <a:xfrm>
            <a:off x="722194" y="4042469"/>
            <a:ext cx="1213842" cy="627447"/>
            <a:chOff x="3398525" y="2888940"/>
            <a:chExt cx="1146477" cy="627447"/>
          </a:xfrm>
          <a:solidFill>
            <a:srgbClr val="FF0000"/>
          </a:solidFill>
          <a:effectLst>
            <a:outerShdw blurRad="50800" dist="38100" dir="5400000" algn="t" rotWithShape="0">
              <a:prstClr val="black">
                <a:alpha val="40000"/>
              </a:prstClr>
            </a:outerShdw>
          </a:effectLst>
        </p:grpSpPr>
        <p:sp>
          <p:nvSpPr>
            <p:cNvPr id="7" name="Down Arrow 6"/>
            <p:cNvSpPr/>
            <p:nvPr/>
          </p:nvSpPr>
          <p:spPr>
            <a:xfrm flipV="1">
              <a:off x="3971764" y="2888940"/>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98525" y="3084339"/>
              <a:ext cx="1146477"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Slow Clear</a:t>
              </a:r>
              <a:endParaRPr lang="en-US" dirty="0">
                <a:solidFill>
                  <a:schemeClr val="tx1"/>
                </a:solidFill>
              </a:endParaRPr>
            </a:p>
          </p:txBody>
        </p:sp>
      </p:grpSp>
      <p:grpSp>
        <p:nvGrpSpPr>
          <p:cNvPr id="9" name="Group 8"/>
          <p:cNvGrpSpPr/>
          <p:nvPr/>
        </p:nvGrpSpPr>
        <p:grpSpPr>
          <a:xfrm>
            <a:off x="2202014" y="4042469"/>
            <a:ext cx="1447347" cy="846248"/>
            <a:chOff x="1748012" y="2996952"/>
            <a:chExt cx="1447347" cy="846248"/>
          </a:xfrm>
        </p:grpSpPr>
        <p:sp>
          <p:nvSpPr>
            <p:cNvPr id="10" name="Down Arrow 9"/>
            <p:cNvSpPr/>
            <p:nvPr/>
          </p:nvSpPr>
          <p:spPr>
            <a:xfrm flipV="1">
              <a:off x="2207568" y="29969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48012" y="3212975"/>
              <a:ext cx="1447347" cy="630225"/>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Compressed Clear</a:t>
              </a:r>
              <a:endParaRPr lang="en-US" dirty="0">
                <a:solidFill>
                  <a:schemeClr val="tx1"/>
                </a:solidFill>
              </a:endParaRPr>
            </a:p>
          </p:txBody>
        </p:sp>
      </p:grpSp>
      <p:pic>
        <p:nvPicPr>
          <p:cNvPr id="15" name="Picture 14"/>
          <p:cNvPicPr>
            <a:picLocks noChangeAspect="1"/>
          </p:cNvPicPr>
          <p:nvPr/>
        </p:nvPicPr>
        <p:blipFill>
          <a:blip r:embed="rId3"/>
          <a:stretch>
            <a:fillRect/>
          </a:stretch>
        </p:blipFill>
        <p:spPr>
          <a:xfrm>
            <a:off x="1927098" y="4888718"/>
            <a:ext cx="7927869" cy="1602828"/>
          </a:xfrm>
          <a:prstGeom prst="rect">
            <a:avLst/>
          </a:prstGeom>
          <a:ln w="38100">
            <a:solidFill>
              <a:schemeClr val="tx1"/>
            </a:solidFill>
          </a:ln>
          <a:effectLst>
            <a:outerShdw blurRad="50800" dist="38100" dir="5400000" algn="t" rotWithShape="0">
              <a:prstClr val="black">
                <a:alpha val="40000"/>
              </a:prstClr>
            </a:outerShdw>
          </a:effectLst>
        </p:spPr>
      </p:pic>
      <p:grpSp>
        <p:nvGrpSpPr>
          <p:cNvPr id="17" name="Group 16"/>
          <p:cNvGrpSpPr/>
          <p:nvPr/>
        </p:nvGrpSpPr>
        <p:grpSpPr>
          <a:xfrm>
            <a:off x="3815502" y="3760134"/>
            <a:ext cx="1213842" cy="1367481"/>
            <a:chOff x="3738849" y="3311611"/>
            <a:chExt cx="1213842" cy="1367481"/>
          </a:xfrm>
          <a:effectLst>
            <a:outerShdw blurRad="50800" dist="38100" dir="5400000" algn="t" rotWithShape="0">
              <a:prstClr val="black">
                <a:alpha val="40000"/>
              </a:prstClr>
            </a:outerShdw>
          </a:effectLst>
        </p:grpSpPr>
        <p:grpSp>
          <p:nvGrpSpPr>
            <p:cNvPr id="12" name="Group 11"/>
            <p:cNvGrpSpPr/>
            <p:nvPr/>
          </p:nvGrpSpPr>
          <p:grpSpPr>
            <a:xfrm>
              <a:off x="3738849" y="3311611"/>
              <a:ext cx="1213842" cy="748458"/>
              <a:chOff x="3398525" y="2767929"/>
              <a:chExt cx="1146477" cy="748458"/>
            </a:xfrm>
            <a:solidFill>
              <a:srgbClr val="FF0000"/>
            </a:solidFill>
            <a:effectLst>
              <a:outerShdw blurRad="50800" dist="38100" dir="5400000" algn="t" rotWithShape="0">
                <a:prstClr val="black">
                  <a:alpha val="40000"/>
                </a:prstClr>
              </a:outerShdw>
            </a:effectLst>
          </p:grpSpPr>
          <p:sp>
            <p:nvSpPr>
              <p:cNvPr id="13" name="Down Arrow 12"/>
              <p:cNvSpPr/>
              <p:nvPr/>
            </p:nvSpPr>
            <p:spPr>
              <a:xfrm flipV="1">
                <a:off x="3971764" y="2767929"/>
                <a:ext cx="288032" cy="337035"/>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98525" y="3084339"/>
                <a:ext cx="1146477"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Slow Clear</a:t>
                </a:r>
                <a:endParaRPr lang="en-US" dirty="0">
                  <a:solidFill>
                    <a:schemeClr val="tx1"/>
                  </a:solidFill>
                </a:endParaRPr>
              </a:p>
            </p:txBody>
          </p:sp>
        </p:grpSp>
        <p:sp>
          <p:nvSpPr>
            <p:cNvPr id="16" name="Down Arrow 15"/>
            <p:cNvSpPr/>
            <p:nvPr/>
          </p:nvSpPr>
          <p:spPr>
            <a:xfrm>
              <a:off x="4345771" y="4060068"/>
              <a:ext cx="304956" cy="61902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895788" y="2861463"/>
            <a:ext cx="7059827" cy="602109"/>
            <a:chOff x="3578829" y="3628021"/>
            <a:chExt cx="7059827" cy="602109"/>
          </a:xfrm>
          <a:solidFill>
            <a:srgbClr val="00A600"/>
          </a:solidFill>
          <a:effectLst>
            <a:outerShdw blurRad="50800" dist="38100" dir="5400000" algn="t" rotWithShape="0">
              <a:prstClr val="black">
                <a:alpha val="40000"/>
              </a:prstClr>
            </a:outerShdw>
          </a:effectLst>
        </p:grpSpPr>
        <p:sp>
          <p:nvSpPr>
            <p:cNvPr id="22" name="Rectangle 21"/>
            <p:cNvSpPr/>
            <p:nvPr/>
          </p:nvSpPr>
          <p:spPr>
            <a:xfrm>
              <a:off x="3578829" y="3628021"/>
              <a:ext cx="7059827"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VS Work Can Run in Parallel With Clear, But PS is Blocked Until Clear Ends</a:t>
              </a:r>
              <a:endParaRPr lang="en-US" dirty="0">
                <a:solidFill>
                  <a:schemeClr val="tx1"/>
                </a:solidFill>
              </a:endParaRPr>
            </a:p>
          </p:txBody>
        </p:sp>
        <p:sp>
          <p:nvSpPr>
            <p:cNvPr id="20" name="Down Arrow 19"/>
            <p:cNvSpPr/>
            <p:nvPr/>
          </p:nvSpPr>
          <p:spPr>
            <a:xfrm>
              <a:off x="4345771" y="4060068"/>
              <a:ext cx="304956" cy="17006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4630484" y="5420598"/>
            <a:ext cx="2316526" cy="432048"/>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Mostly Idle on VALU</a:t>
            </a:r>
            <a:endParaRPr lang="en-US" dirty="0">
              <a:solidFill>
                <a:schemeClr val="tx1"/>
              </a:solidFill>
            </a:endParaRPr>
          </a:p>
        </p:txBody>
      </p:sp>
      <p:cxnSp>
        <p:nvCxnSpPr>
          <p:cNvPr id="25" name="Straight Arrow Connector 24"/>
          <p:cNvCxnSpPr/>
          <p:nvPr/>
        </p:nvCxnSpPr>
        <p:spPr>
          <a:xfrm>
            <a:off x="6691637" y="3900177"/>
            <a:ext cx="1029730" cy="2463114"/>
          </a:xfrm>
          <a:prstGeom prst="straightConnector1">
            <a:avLst/>
          </a:prstGeom>
          <a:ln w="76200">
            <a:solidFill>
              <a:srgbClr val="FF00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099410" y="4292568"/>
            <a:ext cx="1692875" cy="432048"/>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End Of Clear</a:t>
            </a:r>
            <a:endParaRPr lang="en-US" dirty="0">
              <a:solidFill>
                <a:schemeClr val="tx1"/>
              </a:solidFill>
            </a:endParaRPr>
          </a:p>
        </p:txBody>
      </p:sp>
    </p:spTree>
    <p:extLst>
      <p:ext uri="{BB962C8B-B14F-4D97-AF65-F5344CB8AC3E}">
        <p14:creationId xmlns:p14="http://schemas.microsoft.com/office/powerpoint/2010/main" val="285018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PS – Launches typically between 1-4 waves/V$ before moving to next </a:t>
            </a:r>
            <a:r>
              <a:rPr lang="en-US" dirty="0"/>
              <a:t>V</a:t>
            </a:r>
            <a:r>
              <a:rPr lang="en-US" dirty="0" smtClean="0"/>
              <a:t>$ </a:t>
            </a:r>
            <a:r>
              <a:rPr lang="en-US" dirty="0"/>
              <a:t>– </a:t>
            </a:r>
            <a:r>
              <a:rPr lang="en-US" b="1" dirty="0">
                <a:solidFill>
                  <a:srgbClr val="FFC000"/>
                </a:solidFill>
              </a:rPr>
              <a:t>O</a:t>
            </a:r>
            <a:r>
              <a:rPr lang="en-US" b="1" dirty="0" smtClean="0">
                <a:solidFill>
                  <a:srgbClr val="FFC000"/>
                </a:solidFill>
              </a:rPr>
              <a:t>rdered export</a:t>
            </a:r>
          </a:p>
          <a:p>
            <a:pPr lvl="1"/>
            <a:r>
              <a:rPr lang="en-US" dirty="0" smtClean="0"/>
              <a:t>Supports DCC|Z compressed output (note compression can increase latency of loads)</a:t>
            </a:r>
          </a:p>
          <a:p>
            <a:pPr lvl="1"/>
            <a:r>
              <a:rPr lang="en-US" dirty="0" smtClean="0"/>
              <a:t>Cache flush to read render targets written in prior pass</a:t>
            </a:r>
          </a:p>
          <a:p>
            <a:pPr lvl="1"/>
            <a:r>
              <a:rPr lang="en-US" b="1" dirty="0" smtClean="0">
                <a:solidFill>
                  <a:srgbClr val="FF0000"/>
                </a:solidFill>
              </a:rPr>
              <a:t>VS to PS delay can be substantial when VS has long latency chain and cold caches </a:t>
            </a:r>
          </a:p>
          <a:p>
            <a:endParaRPr lang="en-US" dirty="0" smtClean="0"/>
          </a:p>
          <a:p>
            <a:endParaRPr lang="en-US" dirty="0"/>
          </a:p>
          <a:p>
            <a:endParaRPr lang="en-US" dirty="0" smtClean="0"/>
          </a:p>
          <a:p>
            <a:endParaRPr lang="en-US" dirty="0"/>
          </a:p>
          <a:p>
            <a:endParaRPr lang="en-US" dirty="0" smtClean="0"/>
          </a:p>
          <a:p>
            <a:r>
              <a:rPr lang="en-US" dirty="0" smtClean="0"/>
              <a:t>CS – Launches workgroup/V$ before moving to next </a:t>
            </a:r>
            <a:r>
              <a:rPr lang="en-US" dirty="0"/>
              <a:t>V</a:t>
            </a:r>
            <a:r>
              <a:rPr lang="en-US" dirty="0" smtClean="0"/>
              <a:t>$ </a:t>
            </a:r>
            <a:r>
              <a:rPr lang="en-US" dirty="0"/>
              <a:t>– </a:t>
            </a:r>
            <a:r>
              <a:rPr lang="en-US" b="1" dirty="0" smtClean="0">
                <a:solidFill>
                  <a:srgbClr val="FFC000"/>
                </a:solidFill>
              </a:rPr>
              <a:t>No export (unordered)</a:t>
            </a:r>
          </a:p>
          <a:p>
            <a:pPr lvl="1"/>
            <a:r>
              <a:rPr lang="en-US" dirty="0" smtClean="0"/>
              <a:t>Can read compressed image written in PS pass, but cannot store to DCC|Z compressed images</a:t>
            </a:r>
          </a:p>
          <a:p>
            <a:pPr lvl="1"/>
            <a:r>
              <a:rPr lang="en-US" dirty="0" smtClean="0"/>
              <a:t>Does not need a cache flush on </a:t>
            </a:r>
            <a:r>
              <a:rPr lang="en-US" dirty="0" err="1" smtClean="0"/>
              <a:t>shader</a:t>
            </a:r>
            <a:r>
              <a:rPr lang="en-US" dirty="0" smtClean="0"/>
              <a:t> read to </a:t>
            </a:r>
            <a:r>
              <a:rPr lang="en-US" dirty="0" err="1" smtClean="0"/>
              <a:t>shader</a:t>
            </a:r>
            <a:r>
              <a:rPr lang="en-US" dirty="0" smtClean="0"/>
              <a:t> write transition</a:t>
            </a:r>
          </a:p>
          <a:p>
            <a:pPr lvl="1"/>
            <a:r>
              <a:rPr lang="en-US" dirty="0" smtClean="0"/>
              <a:t>Easy to run pipelined in graphics queue or </a:t>
            </a:r>
            <a:r>
              <a:rPr lang="en-US" dirty="0" err="1" smtClean="0"/>
              <a:t>async</a:t>
            </a:r>
            <a:r>
              <a:rPr lang="en-US" dirty="0" smtClean="0"/>
              <a:t> in CS queue</a:t>
            </a:r>
          </a:p>
        </p:txBody>
      </p:sp>
      <p:sp>
        <p:nvSpPr>
          <p:cNvPr id="3" name="Text Placeholder 2"/>
          <p:cNvSpPr>
            <a:spLocks noGrp="1"/>
          </p:cNvSpPr>
          <p:nvPr>
            <p:ph type="body" sz="quarter" idx="10"/>
          </p:nvPr>
        </p:nvSpPr>
        <p:spPr/>
        <p:txBody>
          <a:bodyPr/>
          <a:lstStyle/>
          <a:p>
            <a:r>
              <a:rPr lang="en-US" dirty="0" smtClean="0"/>
              <a:t>Comparing pros and cons</a:t>
            </a:r>
            <a:endParaRPr lang="en-US" dirty="0"/>
          </a:p>
        </p:txBody>
      </p:sp>
      <p:sp>
        <p:nvSpPr>
          <p:cNvPr id="4" name="Title 3"/>
          <p:cNvSpPr>
            <a:spLocks noGrp="1"/>
          </p:cNvSpPr>
          <p:nvPr>
            <p:ph type="title"/>
          </p:nvPr>
        </p:nvSpPr>
        <p:spPr/>
        <p:txBody>
          <a:bodyPr/>
          <a:lstStyle/>
          <a:p>
            <a:r>
              <a:rPr lang="en-US" dirty="0" smtClean="0"/>
              <a:t>PS and </a:t>
            </a:r>
            <a:r>
              <a:rPr lang="en-US" dirty="0" err="1" smtClean="0"/>
              <a:t>cS</a:t>
            </a:r>
            <a:r>
              <a:rPr lang="en-US" dirty="0" smtClean="0"/>
              <a:t> on </a:t>
            </a:r>
            <a:r>
              <a:rPr lang="en-US" dirty="0" err="1" smtClean="0"/>
              <a:t>gcn</a:t>
            </a:r>
            <a:endParaRPr lang="en-US" dirty="0"/>
          </a:p>
        </p:txBody>
      </p:sp>
      <p:pic>
        <p:nvPicPr>
          <p:cNvPr id="5" name="Picture 4"/>
          <p:cNvPicPr>
            <a:picLocks noChangeAspect="1"/>
          </p:cNvPicPr>
          <p:nvPr/>
        </p:nvPicPr>
        <p:blipFill>
          <a:blip r:embed="rId2"/>
          <a:stretch>
            <a:fillRect/>
          </a:stretch>
        </p:blipFill>
        <p:spPr>
          <a:xfrm>
            <a:off x="1273616" y="2801898"/>
            <a:ext cx="4787256" cy="1743812"/>
          </a:xfrm>
          <a:prstGeom prst="rect">
            <a:avLst/>
          </a:prstGeom>
          <a:ln>
            <a:solidFill>
              <a:schemeClr val="tx1"/>
            </a:solidFill>
          </a:ln>
          <a:effectLst>
            <a:outerShdw blurRad="50800" dist="38100" dir="5400000" algn="t" rotWithShape="0">
              <a:prstClr val="black">
                <a:alpha val="40000"/>
              </a:prstClr>
            </a:outerShdw>
          </a:effectLst>
        </p:spPr>
      </p:pic>
      <p:sp>
        <p:nvSpPr>
          <p:cNvPr id="9" name="Rectangle 8"/>
          <p:cNvSpPr/>
          <p:nvPr/>
        </p:nvSpPr>
        <p:spPr>
          <a:xfrm>
            <a:off x="2637515" y="3114075"/>
            <a:ext cx="1366074" cy="350212"/>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VS</a:t>
            </a:r>
            <a:endParaRPr lang="en-US" dirty="0">
              <a:solidFill>
                <a:schemeClr val="tx1"/>
              </a:solidFill>
            </a:endParaRPr>
          </a:p>
        </p:txBody>
      </p:sp>
      <p:sp>
        <p:nvSpPr>
          <p:cNvPr id="10" name="Rectangle 9"/>
          <p:cNvSpPr/>
          <p:nvPr/>
        </p:nvSpPr>
        <p:spPr>
          <a:xfrm>
            <a:off x="5066270" y="3114075"/>
            <a:ext cx="712573" cy="350212"/>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PS</a:t>
            </a:r>
            <a:endParaRPr lang="en-US" dirty="0">
              <a:solidFill>
                <a:schemeClr val="tx1"/>
              </a:solidFill>
            </a:endParaRPr>
          </a:p>
        </p:txBody>
      </p:sp>
      <p:grpSp>
        <p:nvGrpSpPr>
          <p:cNvPr id="12" name="Group 11"/>
          <p:cNvGrpSpPr/>
          <p:nvPr/>
        </p:nvGrpSpPr>
        <p:grpSpPr>
          <a:xfrm>
            <a:off x="148282" y="3601800"/>
            <a:ext cx="7628238" cy="785844"/>
            <a:chOff x="1178011" y="3601800"/>
            <a:chExt cx="7628238" cy="785844"/>
          </a:xfrm>
          <a:effectLst>
            <a:outerShdw blurRad="50800" dist="38100" dir="5400000" algn="t" rotWithShape="0">
              <a:prstClr val="black">
                <a:alpha val="40000"/>
              </a:prstClr>
            </a:outerShdw>
          </a:effectLst>
        </p:grpSpPr>
        <p:grpSp>
          <p:nvGrpSpPr>
            <p:cNvPr id="6" name="Group 5"/>
            <p:cNvGrpSpPr/>
            <p:nvPr/>
          </p:nvGrpSpPr>
          <p:grpSpPr>
            <a:xfrm>
              <a:off x="1178011" y="3601800"/>
              <a:ext cx="7628238" cy="535249"/>
              <a:chOff x="2949146" y="5574590"/>
              <a:chExt cx="7628238" cy="535249"/>
            </a:xfrm>
            <a:solidFill>
              <a:srgbClr val="FF0000"/>
            </a:solidFill>
            <a:effectLst>
              <a:outerShdw blurRad="50800" dist="38100" dir="5400000" algn="t" rotWithShape="0">
                <a:prstClr val="black">
                  <a:alpha val="40000"/>
                </a:prstClr>
              </a:outerShdw>
            </a:effectLst>
          </p:grpSpPr>
          <p:sp>
            <p:nvSpPr>
              <p:cNvPr id="7" name="Down Arrow 6"/>
              <p:cNvSpPr/>
              <p:nvPr/>
            </p:nvSpPr>
            <p:spPr>
              <a:xfrm flipV="1">
                <a:off x="6676662" y="5574590"/>
                <a:ext cx="233475" cy="250595"/>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49146" y="5759627"/>
                <a:ext cx="7628238" cy="35021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Almost 4000 Clocks </a:t>
                </a:r>
                <a:r>
                  <a:rPr lang="en-US" dirty="0">
                    <a:solidFill>
                      <a:schemeClr val="tx1"/>
                    </a:solidFill>
                  </a:rPr>
                  <a:t>B</a:t>
                </a:r>
                <a:r>
                  <a:rPr lang="en-US" dirty="0" smtClean="0">
                    <a:solidFill>
                      <a:schemeClr val="tx1"/>
                    </a:solidFill>
                  </a:rPr>
                  <a:t>etween CP Marker (Draw </a:t>
                </a:r>
                <a:r>
                  <a:rPr lang="en-US" dirty="0">
                    <a:solidFill>
                      <a:schemeClr val="tx1"/>
                    </a:solidFill>
                  </a:rPr>
                  <a:t>S</a:t>
                </a:r>
                <a:r>
                  <a:rPr lang="en-US" dirty="0" smtClean="0">
                    <a:solidFill>
                      <a:schemeClr val="tx1"/>
                    </a:solidFill>
                  </a:rPr>
                  <a:t>tart) and 1st PS Wave Launch</a:t>
                </a:r>
                <a:endParaRPr lang="en-US" dirty="0">
                  <a:solidFill>
                    <a:schemeClr val="tx1"/>
                  </a:solidFill>
                </a:endParaRPr>
              </a:p>
            </p:txBody>
          </p:sp>
        </p:grpSp>
        <p:sp>
          <p:nvSpPr>
            <p:cNvPr id="11" name="Down Arrow 10"/>
            <p:cNvSpPr/>
            <p:nvPr/>
          </p:nvSpPr>
          <p:spPr>
            <a:xfrm>
              <a:off x="3433769" y="4137049"/>
              <a:ext cx="233475" cy="250595"/>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389936" y="2232780"/>
            <a:ext cx="4573409" cy="1231507"/>
            <a:chOff x="7447601" y="2508698"/>
            <a:chExt cx="4573409" cy="1231507"/>
          </a:xfrm>
        </p:grpSpPr>
        <p:pic>
          <p:nvPicPr>
            <p:cNvPr id="13" name="Picture 12"/>
            <p:cNvPicPr>
              <a:picLocks noChangeAspect="1"/>
            </p:cNvPicPr>
            <p:nvPr/>
          </p:nvPicPr>
          <p:blipFill>
            <a:blip r:embed="rId3"/>
            <a:stretch>
              <a:fillRect/>
            </a:stretch>
          </p:blipFill>
          <p:spPr>
            <a:xfrm>
              <a:off x="9300519" y="2508698"/>
              <a:ext cx="1804086" cy="753707"/>
            </a:xfrm>
            <a:prstGeom prst="rect">
              <a:avLst/>
            </a:prstGeom>
            <a:ln>
              <a:solidFill>
                <a:schemeClr val="tx1"/>
              </a:solidFill>
            </a:ln>
            <a:effectLst>
              <a:outerShdw blurRad="50800" dist="38100" dir="5400000" algn="t" rotWithShape="0">
                <a:prstClr val="black">
                  <a:alpha val="40000"/>
                </a:prstClr>
              </a:outerShdw>
            </a:effectLst>
          </p:spPr>
        </p:pic>
        <p:grpSp>
          <p:nvGrpSpPr>
            <p:cNvPr id="15" name="Group 14"/>
            <p:cNvGrpSpPr/>
            <p:nvPr/>
          </p:nvGrpSpPr>
          <p:grpSpPr>
            <a:xfrm>
              <a:off x="7447601" y="3188368"/>
              <a:ext cx="4573409" cy="551837"/>
              <a:chOff x="4623432" y="6158799"/>
              <a:chExt cx="4573409" cy="551837"/>
            </a:xfrm>
            <a:solidFill>
              <a:srgbClr val="FF0000"/>
            </a:solidFill>
            <a:effectLst>
              <a:outerShdw blurRad="50800" dist="38100" dir="5400000" algn="t" rotWithShape="0">
                <a:prstClr val="black">
                  <a:alpha val="40000"/>
                </a:prstClr>
              </a:outerShdw>
            </a:effectLst>
          </p:grpSpPr>
          <p:sp>
            <p:nvSpPr>
              <p:cNvPr id="17" name="Down Arrow 16"/>
              <p:cNvSpPr/>
              <p:nvPr/>
            </p:nvSpPr>
            <p:spPr>
              <a:xfrm flipV="1">
                <a:off x="6676662" y="6158799"/>
                <a:ext cx="233475" cy="250595"/>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23432" y="6360424"/>
                <a:ext cx="4573409" cy="35021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Less Cache Missing = Lower VS to PS Delay</a:t>
                </a:r>
                <a:endParaRPr lang="en-US" dirty="0">
                  <a:solidFill>
                    <a:schemeClr val="tx1"/>
                  </a:solidFill>
                </a:endParaRPr>
              </a:p>
            </p:txBody>
          </p:sp>
        </p:grpSp>
        <p:sp>
          <p:nvSpPr>
            <p:cNvPr id="19" name="Rectangle 18"/>
            <p:cNvSpPr/>
            <p:nvPr/>
          </p:nvSpPr>
          <p:spPr>
            <a:xfrm>
              <a:off x="10853351" y="2763863"/>
              <a:ext cx="712573" cy="350212"/>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PS</a:t>
              </a:r>
              <a:endParaRPr lang="en-US" dirty="0">
                <a:solidFill>
                  <a:schemeClr val="tx1"/>
                </a:solidFill>
              </a:endParaRPr>
            </a:p>
          </p:txBody>
        </p:sp>
        <p:sp>
          <p:nvSpPr>
            <p:cNvPr id="20" name="Rectangle 19"/>
            <p:cNvSpPr/>
            <p:nvPr/>
          </p:nvSpPr>
          <p:spPr>
            <a:xfrm>
              <a:off x="9338134" y="2763863"/>
              <a:ext cx="465982" cy="350212"/>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VS</a:t>
              </a:r>
              <a:endParaRPr lang="en-US" dirty="0">
                <a:solidFill>
                  <a:schemeClr val="tx1"/>
                </a:solidFill>
              </a:endParaRPr>
            </a:p>
          </p:txBody>
        </p:sp>
      </p:grpSp>
    </p:spTree>
    <p:extLst>
      <p:ext uri="{BB962C8B-B14F-4D97-AF65-F5344CB8AC3E}">
        <p14:creationId xmlns:p14="http://schemas.microsoft.com/office/powerpoint/2010/main" val="4047998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DCC on PC GPUs has possible advantages and disadvantages</a:t>
            </a:r>
          </a:p>
          <a:p>
            <a:pPr lvl="1"/>
            <a:r>
              <a:rPr lang="en-US" dirty="0" smtClean="0"/>
              <a:t>Possible reduction in bandwidth for an increase in latency (need to fetch meta-data)</a:t>
            </a:r>
          </a:p>
          <a:p>
            <a:endParaRPr lang="en-US" dirty="0" smtClean="0"/>
          </a:p>
          <a:p>
            <a:r>
              <a:rPr lang="en-US" b="1" dirty="0" smtClean="0"/>
              <a:t>Best to profile to choose when to use and not use DCC</a:t>
            </a:r>
          </a:p>
          <a:p>
            <a:pPr lvl="1"/>
            <a:r>
              <a:rPr lang="en-US" dirty="0" smtClean="0"/>
              <a:t>Can disable DCC on a render target by using STORAGE or UAV usage flags</a:t>
            </a:r>
          </a:p>
          <a:p>
            <a:pPr lvl="1"/>
            <a:r>
              <a:rPr lang="en-US" dirty="0" smtClean="0"/>
              <a:t>Better to try individual render targets instead of just all on vs all off</a:t>
            </a:r>
          </a:p>
          <a:p>
            <a:pPr marL="0" indent="0">
              <a:buNone/>
            </a:pPr>
            <a:endParaRPr lang="en-US" dirty="0"/>
          </a:p>
          <a:p>
            <a:r>
              <a:rPr lang="en-US" dirty="0" smtClean="0"/>
              <a:t>Example performance delta with DCC enabled for some game passes (Vega numbers)</a:t>
            </a:r>
          </a:p>
          <a:p>
            <a:pPr lvl="1"/>
            <a:r>
              <a:rPr lang="en-US" dirty="0">
                <a:solidFill>
                  <a:srgbClr val="FF0000"/>
                </a:solidFill>
              </a:rPr>
              <a:t>-5.0% for deferred </a:t>
            </a:r>
            <a:r>
              <a:rPr lang="en-US" dirty="0" smtClean="0">
                <a:solidFill>
                  <a:srgbClr val="FF0000"/>
                </a:solidFill>
              </a:rPr>
              <a:t>shading (slower)</a:t>
            </a:r>
            <a:endParaRPr lang="en-US" dirty="0">
              <a:solidFill>
                <a:srgbClr val="FF0000"/>
              </a:solidFill>
            </a:endParaRPr>
          </a:p>
          <a:p>
            <a:pPr lvl="1"/>
            <a:r>
              <a:rPr lang="en-US" dirty="0">
                <a:solidFill>
                  <a:srgbClr val="FF0000"/>
                </a:solidFill>
              </a:rPr>
              <a:t>-3.1% for </a:t>
            </a:r>
            <a:r>
              <a:rPr lang="en-US" dirty="0" smtClean="0">
                <a:solidFill>
                  <a:srgbClr val="FF0000"/>
                </a:solidFill>
              </a:rPr>
              <a:t>screen space reflections</a:t>
            </a:r>
            <a:endParaRPr lang="en-US" dirty="0">
              <a:solidFill>
                <a:srgbClr val="FF0000"/>
              </a:solidFill>
            </a:endParaRPr>
          </a:p>
          <a:p>
            <a:pPr lvl="1"/>
            <a:r>
              <a:rPr lang="en-US" dirty="0">
                <a:solidFill>
                  <a:srgbClr val="00A600"/>
                </a:solidFill>
              </a:rPr>
              <a:t>1.8% for </a:t>
            </a:r>
            <a:r>
              <a:rPr lang="en-US" dirty="0" smtClean="0">
                <a:solidFill>
                  <a:srgbClr val="00A600"/>
                </a:solidFill>
              </a:rPr>
              <a:t>screen space occlusion</a:t>
            </a:r>
            <a:endParaRPr lang="en-US" dirty="0">
              <a:solidFill>
                <a:srgbClr val="00A600"/>
              </a:solidFill>
            </a:endParaRPr>
          </a:p>
          <a:p>
            <a:pPr lvl="1"/>
            <a:r>
              <a:rPr lang="en-US" dirty="0">
                <a:solidFill>
                  <a:srgbClr val="00A600"/>
                </a:solidFill>
              </a:rPr>
              <a:t>2.2% for </a:t>
            </a:r>
            <a:r>
              <a:rPr lang="en-US" dirty="0" smtClean="0">
                <a:solidFill>
                  <a:srgbClr val="00A600"/>
                </a:solidFill>
              </a:rPr>
              <a:t>compositing pass</a:t>
            </a:r>
            <a:endParaRPr lang="en-US" dirty="0">
              <a:solidFill>
                <a:srgbClr val="00A600"/>
              </a:solidFill>
            </a:endParaRPr>
          </a:p>
          <a:p>
            <a:pPr lvl="1"/>
            <a:r>
              <a:rPr lang="en-US" dirty="0">
                <a:solidFill>
                  <a:srgbClr val="00A600"/>
                </a:solidFill>
              </a:rPr>
              <a:t>3.8% for post </a:t>
            </a:r>
            <a:r>
              <a:rPr lang="en-US" dirty="0" smtClean="0">
                <a:solidFill>
                  <a:srgbClr val="00A600"/>
                </a:solidFill>
              </a:rPr>
              <a:t>processing (faster)</a:t>
            </a:r>
          </a:p>
        </p:txBody>
      </p:sp>
      <p:sp>
        <p:nvSpPr>
          <p:cNvPr id="3" name="Text Placeholder 2"/>
          <p:cNvSpPr>
            <a:spLocks noGrp="1"/>
          </p:cNvSpPr>
          <p:nvPr>
            <p:ph type="body" sz="quarter" idx="10"/>
          </p:nvPr>
        </p:nvSpPr>
        <p:spPr/>
        <p:txBody>
          <a:bodyPr/>
          <a:lstStyle/>
          <a:p>
            <a:endParaRPr lang="en-US" dirty="0"/>
          </a:p>
        </p:txBody>
      </p:sp>
      <p:sp>
        <p:nvSpPr>
          <p:cNvPr id="4" name="Title 3"/>
          <p:cNvSpPr>
            <a:spLocks noGrp="1"/>
          </p:cNvSpPr>
          <p:nvPr>
            <p:ph type="title"/>
          </p:nvPr>
        </p:nvSpPr>
        <p:spPr/>
        <p:txBody>
          <a:bodyPr/>
          <a:lstStyle/>
          <a:p>
            <a:r>
              <a:rPr lang="en-US" dirty="0" smtClean="0"/>
              <a:t>Delta color compression (</a:t>
            </a:r>
            <a:r>
              <a:rPr lang="en-US" dirty="0" err="1" smtClean="0"/>
              <a:t>Dcc</a:t>
            </a:r>
            <a:r>
              <a:rPr lang="en-US" dirty="0" smtClean="0"/>
              <a:t>) on/off</a:t>
            </a:r>
            <a:endParaRPr lang="en-US" dirty="0"/>
          </a:p>
        </p:txBody>
      </p:sp>
    </p:spTree>
    <p:extLst>
      <p:ext uri="{BB962C8B-B14F-4D97-AF65-F5344CB8AC3E}">
        <p14:creationId xmlns:p14="http://schemas.microsoft.com/office/powerpoint/2010/main" val="1349941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Teach you more about how the GPU works closer to the hardware level</a:t>
            </a:r>
          </a:p>
          <a:p>
            <a:endParaRPr lang="en-US" dirty="0"/>
          </a:p>
          <a:p>
            <a:r>
              <a:rPr lang="en-US" dirty="0" smtClean="0"/>
              <a:t>To help you reason about your own GPU workloads and engine design</a:t>
            </a:r>
          </a:p>
          <a:p>
            <a:pPr marL="0" indent="0">
              <a:buNone/>
            </a:pPr>
            <a:endParaRPr lang="en-US" dirty="0"/>
          </a:p>
          <a:p>
            <a:r>
              <a:rPr lang="en-US" dirty="0" smtClean="0"/>
              <a:t>Present results of various optimizations </a:t>
            </a:r>
          </a:p>
          <a:p>
            <a:pPr marL="0" indent="0">
              <a:buNone/>
            </a:pPr>
            <a:endParaRPr lang="en-US" dirty="0" smtClean="0"/>
          </a:p>
          <a:p>
            <a:r>
              <a:rPr lang="en-US" b="1" dirty="0" smtClean="0">
                <a:solidFill>
                  <a:srgbClr val="FF0000"/>
                </a:solidFill>
              </a:rPr>
              <a:t>And ultimately help you better realize your visual and performance goals as GPUs continue to scale</a:t>
            </a:r>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smtClean="0"/>
              <a:t>Goals of this talk</a:t>
            </a:r>
            <a:endParaRPr lang="en-US" dirty="0"/>
          </a:p>
        </p:txBody>
      </p:sp>
    </p:spTree>
    <p:extLst>
      <p:ext uri="{BB962C8B-B14F-4D97-AF65-F5344CB8AC3E}">
        <p14:creationId xmlns:p14="http://schemas.microsoft.com/office/powerpoint/2010/main" val="2978572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Pipelining With Events</a:t>
            </a:r>
            <a:endParaRPr lang="en-US" dirty="0"/>
          </a:p>
        </p:txBody>
      </p:sp>
      <p:sp>
        <p:nvSpPr>
          <p:cNvPr id="11" name="Text Placeholder 10"/>
          <p:cNvSpPr>
            <a:spLocks noGrp="1"/>
          </p:cNvSpPr>
          <p:nvPr>
            <p:ph type="body" sz="quarter" idx="10"/>
          </p:nvPr>
        </p:nvSpPr>
        <p:spPr/>
        <p:txBody>
          <a:bodyPr/>
          <a:lstStyle/>
          <a:p>
            <a:r>
              <a:rPr lang="en-US" dirty="0" smtClean="0"/>
              <a:t>Keeping the Machine Busy</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1215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VS+PS only when rendering geometry, CS for everything else</a:t>
            </a:r>
          </a:p>
          <a:p>
            <a:r>
              <a:rPr lang="en-US" b="1" dirty="0" smtClean="0"/>
              <a:t>CS maximizes ability to easily pipeline</a:t>
            </a:r>
            <a:endParaRPr lang="en-US" b="1" dirty="0"/>
          </a:p>
        </p:txBody>
      </p:sp>
      <p:sp>
        <p:nvSpPr>
          <p:cNvPr id="3" name="Text Placeholder 2"/>
          <p:cNvSpPr>
            <a:spLocks noGrp="1"/>
          </p:cNvSpPr>
          <p:nvPr>
            <p:ph type="body" sz="quarter" idx="10"/>
          </p:nvPr>
        </p:nvSpPr>
        <p:spPr/>
        <p:txBody>
          <a:bodyPr/>
          <a:lstStyle/>
          <a:p>
            <a:r>
              <a:rPr lang="en-US" dirty="0" smtClean="0"/>
              <a:t>When to use </a:t>
            </a:r>
            <a:r>
              <a:rPr lang="en-US" dirty="0" err="1" smtClean="0"/>
              <a:t>cs</a:t>
            </a:r>
            <a:r>
              <a:rPr lang="en-US" dirty="0" smtClean="0"/>
              <a:t> and </a:t>
            </a:r>
            <a:r>
              <a:rPr lang="en-US" dirty="0" err="1" smtClean="0"/>
              <a:t>VS+ps</a:t>
            </a:r>
            <a:endParaRPr lang="en-US" dirty="0"/>
          </a:p>
        </p:txBody>
      </p:sp>
      <p:sp>
        <p:nvSpPr>
          <p:cNvPr id="4" name="Title 3"/>
          <p:cNvSpPr>
            <a:spLocks noGrp="1"/>
          </p:cNvSpPr>
          <p:nvPr>
            <p:ph type="title"/>
          </p:nvPr>
        </p:nvSpPr>
        <p:spPr/>
        <p:txBody>
          <a:bodyPr/>
          <a:lstStyle/>
          <a:p>
            <a:r>
              <a:rPr lang="en-US" dirty="0" smtClean="0"/>
              <a:t>Author’s opinion of ideal triangle-based engine</a:t>
            </a:r>
            <a:endParaRPr lang="en-US" dirty="0"/>
          </a:p>
        </p:txBody>
      </p:sp>
      <p:grpSp>
        <p:nvGrpSpPr>
          <p:cNvPr id="21" name="Group 20"/>
          <p:cNvGrpSpPr/>
          <p:nvPr/>
        </p:nvGrpSpPr>
        <p:grpSpPr>
          <a:xfrm>
            <a:off x="-609600" y="3375499"/>
            <a:ext cx="13524679" cy="1241716"/>
            <a:chOff x="-609600" y="3375499"/>
            <a:chExt cx="13524679" cy="1241716"/>
          </a:xfrm>
          <a:effectLst>
            <a:outerShdw blurRad="50800" dist="38100" dir="5400000" algn="t" rotWithShape="0">
              <a:prstClr val="black">
                <a:alpha val="40000"/>
              </a:prstClr>
            </a:outerShdw>
          </a:effectLst>
        </p:grpSpPr>
        <p:sp>
          <p:nvSpPr>
            <p:cNvPr id="5" name="Trapezoid 4"/>
            <p:cNvSpPr/>
            <p:nvPr/>
          </p:nvSpPr>
          <p:spPr>
            <a:xfrm>
              <a:off x="1079770" y="3375499"/>
              <a:ext cx="2198451" cy="573931"/>
            </a:xfrm>
            <a:prstGeom prst="trapezoid">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VS+PS Geometry</a:t>
              </a:r>
            </a:p>
          </p:txBody>
        </p:sp>
        <p:sp>
          <p:nvSpPr>
            <p:cNvPr id="6" name="Parallelogram 5"/>
            <p:cNvSpPr/>
            <p:nvPr/>
          </p:nvSpPr>
          <p:spPr>
            <a:xfrm flipH="1">
              <a:off x="3132306" y="3375499"/>
              <a:ext cx="7558392" cy="573931"/>
            </a:xfrm>
            <a:prstGeom prst="parallelogram">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Pipelined CS For Everything Else</a:t>
              </a:r>
            </a:p>
          </p:txBody>
        </p:sp>
        <p:sp>
          <p:nvSpPr>
            <p:cNvPr id="10" name="Trapezoid 9"/>
            <p:cNvSpPr/>
            <p:nvPr/>
          </p:nvSpPr>
          <p:spPr>
            <a:xfrm>
              <a:off x="10716628" y="3375499"/>
              <a:ext cx="2198451" cy="573931"/>
            </a:xfrm>
            <a:prstGeom prst="trapezoid">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VS+PS Geometry</a:t>
              </a:r>
            </a:p>
          </p:txBody>
        </p:sp>
        <p:sp>
          <p:nvSpPr>
            <p:cNvPr id="11" name="Parallelogram 10"/>
            <p:cNvSpPr/>
            <p:nvPr/>
          </p:nvSpPr>
          <p:spPr>
            <a:xfrm flipH="1">
              <a:off x="-609600" y="3375499"/>
              <a:ext cx="1689370" cy="573931"/>
            </a:xfrm>
            <a:prstGeom prst="parallelogram">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15" name="Group 14"/>
            <p:cNvGrpSpPr/>
            <p:nvPr/>
          </p:nvGrpSpPr>
          <p:grpSpPr>
            <a:xfrm>
              <a:off x="737061" y="4043284"/>
              <a:ext cx="2471651" cy="573931"/>
              <a:chOff x="737061" y="4043284"/>
              <a:chExt cx="2471651" cy="573931"/>
            </a:xfrm>
          </p:grpSpPr>
          <p:sp>
            <p:nvSpPr>
              <p:cNvPr id="12" name="Trapezoid 11"/>
              <p:cNvSpPr/>
              <p:nvPr/>
            </p:nvSpPr>
            <p:spPr>
              <a:xfrm flipV="1">
                <a:off x="737061" y="4043284"/>
                <a:ext cx="2471651" cy="573931"/>
              </a:xfrm>
              <a:prstGeom prst="trapezoid">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 name="Rectangle 12"/>
              <p:cNvSpPr/>
              <p:nvPr/>
            </p:nvSpPr>
            <p:spPr>
              <a:xfrm>
                <a:off x="1225435" y="4043284"/>
                <a:ext cx="1463040" cy="573931"/>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Async</a:t>
                </a:r>
                <a:r>
                  <a:rPr lang="en-US" dirty="0" smtClean="0">
                    <a:solidFill>
                      <a:schemeClr val="tx1"/>
                    </a:solidFill>
                  </a:rPr>
                  <a:t>-CS</a:t>
                </a:r>
              </a:p>
            </p:txBody>
          </p:sp>
        </p:grpSp>
        <p:grpSp>
          <p:nvGrpSpPr>
            <p:cNvPr id="16" name="Group 15"/>
            <p:cNvGrpSpPr/>
            <p:nvPr/>
          </p:nvGrpSpPr>
          <p:grpSpPr>
            <a:xfrm>
              <a:off x="10356972" y="4043284"/>
              <a:ext cx="2471651" cy="573931"/>
              <a:chOff x="737061" y="4043284"/>
              <a:chExt cx="2471651" cy="573931"/>
            </a:xfrm>
          </p:grpSpPr>
          <p:sp>
            <p:nvSpPr>
              <p:cNvPr id="17" name="Trapezoid 16"/>
              <p:cNvSpPr/>
              <p:nvPr/>
            </p:nvSpPr>
            <p:spPr>
              <a:xfrm flipV="1">
                <a:off x="737061" y="4043284"/>
                <a:ext cx="2471651" cy="573931"/>
              </a:xfrm>
              <a:prstGeom prst="trapezoid">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 name="Rectangle 17"/>
              <p:cNvSpPr/>
              <p:nvPr/>
            </p:nvSpPr>
            <p:spPr>
              <a:xfrm>
                <a:off x="1225435" y="4043284"/>
                <a:ext cx="1463040" cy="573931"/>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Async</a:t>
                </a:r>
                <a:r>
                  <a:rPr lang="en-US" dirty="0" smtClean="0">
                    <a:solidFill>
                      <a:schemeClr val="tx1"/>
                    </a:solidFill>
                  </a:rPr>
                  <a:t>-CS</a:t>
                </a:r>
              </a:p>
            </p:txBody>
          </p:sp>
        </p:grpSp>
      </p:grpSp>
      <p:cxnSp>
        <p:nvCxnSpPr>
          <p:cNvPr id="20" name="Straight Connector 19"/>
          <p:cNvCxnSpPr/>
          <p:nvPr/>
        </p:nvCxnSpPr>
        <p:spPr>
          <a:xfrm>
            <a:off x="1079770" y="3000375"/>
            <a:ext cx="0" cy="2743200"/>
          </a:xfrm>
          <a:prstGeom prst="line">
            <a:avLst/>
          </a:prstGeom>
          <a:ln w="762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703668" y="3000375"/>
            <a:ext cx="0" cy="2743200"/>
          </a:xfrm>
          <a:prstGeom prst="line">
            <a:avLst/>
          </a:prstGeom>
          <a:ln w="762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010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Hide the latency of cold caches during fill in the drain of the prior work</a:t>
            </a:r>
            <a:endParaRPr lang="en-US" dirty="0"/>
          </a:p>
          <a:p>
            <a:endParaRPr lang="en-US" dirty="0" smtClean="0"/>
          </a:p>
          <a:p>
            <a:endParaRPr lang="en-US" dirty="0"/>
          </a:p>
          <a:p>
            <a:endParaRPr lang="en-US" dirty="0" smtClean="0"/>
          </a:p>
          <a:p>
            <a:r>
              <a:rPr lang="en-US" dirty="0" smtClean="0"/>
              <a:t>Going to explore an API-illegal technique to pipeline first: remove the barrier and test for data race</a:t>
            </a:r>
          </a:p>
          <a:p>
            <a:pPr lvl="1"/>
            <a:r>
              <a:rPr lang="en-US" dirty="0" smtClean="0"/>
              <a:t>Useful for understanding hardware</a:t>
            </a:r>
          </a:p>
          <a:p>
            <a:pPr lvl="1"/>
            <a:r>
              <a:rPr lang="en-US" dirty="0" smtClean="0"/>
              <a:t>Useful to try and estimate performance upper bound to test against for API-legal solution</a:t>
            </a:r>
          </a:p>
          <a:p>
            <a:pPr lvl="1"/>
            <a:r>
              <a:rPr lang="en-US" dirty="0" smtClean="0">
                <a:solidFill>
                  <a:srgbClr val="FF0000"/>
                </a:solidFill>
              </a:rPr>
              <a:t>Useful to prove some kind of execution dependency is required</a:t>
            </a:r>
          </a:p>
          <a:p>
            <a:pPr lvl="1"/>
            <a:endParaRPr lang="en-US" dirty="0"/>
          </a:p>
          <a:p>
            <a:endParaRPr lang="en-US" dirty="0" smtClean="0"/>
          </a:p>
          <a:p>
            <a:r>
              <a:rPr lang="en-US" dirty="0" smtClean="0"/>
              <a:t>Following up with an API-legal solution in later slides</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smtClean="0"/>
              <a:t>pipelining</a:t>
            </a:r>
            <a:endParaRPr lang="en-US" dirty="0"/>
          </a:p>
        </p:txBody>
      </p:sp>
      <p:grpSp>
        <p:nvGrpSpPr>
          <p:cNvPr id="5" name="Group 4"/>
          <p:cNvGrpSpPr/>
          <p:nvPr/>
        </p:nvGrpSpPr>
        <p:grpSpPr>
          <a:xfrm>
            <a:off x="6593207" y="1997765"/>
            <a:ext cx="3504697" cy="468215"/>
            <a:chOff x="1458099" y="4250724"/>
            <a:chExt cx="3833211" cy="873211"/>
          </a:xfrm>
          <a:effectLst>
            <a:outerShdw blurRad="50800" dist="38100" dir="5400000" algn="t" rotWithShape="0">
              <a:prstClr val="black">
                <a:alpha val="40000"/>
              </a:prstClr>
            </a:outerShdw>
          </a:effectLst>
        </p:grpSpPr>
        <p:sp>
          <p:nvSpPr>
            <p:cNvPr id="6" name="Trapezoid 5"/>
            <p:cNvSpPr/>
            <p:nvPr/>
          </p:nvSpPr>
          <p:spPr>
            <a:xfrm>
              <a:off x="1458099" y="4250724"/>
              <a:ext cx="2075934" cy="873211"/>
            </a:xfrm>
            <a:prstGeom prst="trapezoid">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p>
          </p:txBody>
        </p:sp>
        <p:sp>
          <p:nvSpPr>
            <p:cNvPr id="7" name="Parallelogram 6"/>
            <p:cNvSpPr/>
            <p:nvPr/>
          </p:nvSpPr>
          <p:spPr>
            <a:xfrm flipH="1">
              <a:off x="3381951" y="4250724"/>
              <a:ext cx="1909359" cy="873211"/>
            </a:xfrm>
            <a:prstGeom prst="parallelogram">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
              </a:r>
              <a:endParaRPr lang="en-US" b="1" dirty="0" smtClean="0">
                <a:solidFill>
                  <a:schemeClr val="tx1"/>
                </a:solidFill>
              </a:endParaRPr>
            </a:p>
          </p:txBody>
        </p:sp>
      </p:grpSp>
      <p:grpSp>
        <p:nvGrpSpPr>
          <p:cNvPr id="10" name="Group 9"/>
          <p:cNvGrpSpPr/>
          <p:nvPr/>
        </p:nvGrpSpPr>
        <p:grpSpPr>
          <a:xfrm>
            <a:off x="1345346" y="1997765"/>
            <a:ext cx="3643846" cy="468215"/>
            <a:chOff x="937842" y="1997765"/>
            <a:chExt cx="3643846" cy="468215"/>
          </a:xfrm>
          <a:effectLst>
            <a:outerShdw blurRad="50800" dist="38100" dir="5400000" algn="t" rotWithShape="0">
              <a:prstClr val="black">
                <a:alpha val="40000"/>
              </a:prstClr>
            </a:outerShdw>
          </a:effectLst>
        </p:grpSpPr>
        <p:sp>
          <p:nvSpPr>
            <p:cNvPr id="8" name="Trapezoid 7"/>
            <p:cNvSpPr/>
            <p:nvPr/>
          </p:nvSpPr>
          <p:spPr>
            <a:xfrm>
              <a:off x="937842" y="1997765"/>
              <a:ext cx="1745723" cy="468215"/>
            </a:xfrm>
            <a:prstGeom prst="trapezoid">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p>
          </p:txBody>
        </p:sp>
        <p:sp>
          <p:nvSpPr>
            <p:cNvPr id="9" name="Trapezoid 8"/>
            <p:cNvSpPr/>
            <p:nvPr/>
          </p:nvSpPr>
          <p:spPr>
            <a:xfrm>
              <a:off x="2835965" y="1997765"/>
              <a:ext cx="1745723" cy="468215"/>
            </a:xfrm>
            <a:prstGeom prst="trapezoid">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a:t>
              </a:r>
            </a:p>
          </p:txBody>
        </p:sp>
      </p:grpSp>
      <p:sp>
        <p:nvSpPr>
          <p:cNvPr id="11" name="Down Arrow 10"/>
          <p:cNvSpPr/>
          <p:nvPr/>
        </p:nvSpPr>
        <p:spPr>
          <a:xfrm rot="5400000" flipV="1">
            <a:off x="5651100" y="1774837"/>
            <a:ext cx="313638" cy="927347"/>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7-Point Star 11"/>
          <p:cNvSpPr/>
          <p:nvPr/>
        </p:nvSpPr>
        <p:spPr>
          <a:xfrm>
            <a:off x="3150452" y="2287318"/>
            <a:ext cx="252028" cy="216024"/>
          </a:xfrm>
          <a:prstGeom prst="star7">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8226167" y="1915362"/>
            <a:ext cx="252028" cy="216024"/>
          </a:xfrm>
          <a:prstGeom prst="star7">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561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Two 32-bit/pixel images, three compute dispatches</a:t>
            </a:r>
            <a:endParaRPr lang="en-US" dirty="0"/>
          </a:p>
        </p:txBody>
      </p:sp>
      <p:sp>
        <p:nvSpPr>
          <p:cNvPr id="4" name="Title 3"/>
          <p:cNvSpPr>
            <a:spLocks noGrp="1"/>
          </p:cNvSpPr>
          <p:nvPr>
            <p:ph type="title"/>
          </p:nvPr>
        </p:nvSpPr>
        <p:spPr/>
        <p:txBody>
          <a:bodyPr/>
          <a:lstStyle/>
          <a:p>
            <a:r>
              <a:rPr lang="en-US" dirty="0" smtClean="0"/>
              <a:t>Simple data race tester</a:t>
            </a:r>
            <a:endParaRPr lang="en-US" dirty="0"/>
          </a:p>
        </p:txBody>
      </p:sp>
      <p:sp>
        <p:nvSpPr>
          <p:cNvPr id="5" name="Rectangle 4"/>
          <p:cNvSpPr/>
          <p:nvPr/>
        </p:nvSpPr>
        <p:spPr>
          <a:xfrm>
            <a:off x="1164830" y="2174790"/>
            <a:ext cx="1677224" cy="1677224"/>
          </a:xfrm>
          <a:prstGeom prst="rect">
            <a:avLst/>
          </a:prstGeom>
          <a:solidFill>
            <a:schemeClr val="tx1"/>
          </a:solidFill>
          <a:ln>
            <a:solidFill>
              <a:schemeClr val="bg1">
                <a:lumMod val="5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 name="Rectangle 5"/>
          <p:cNvSpPr/>
          <p:nvPr/>
        </p:nvSpPr>
        <p:spPr>
          <a:xfrm>
            <a:off x="1164830" y="4004414"/>
            <a:ext cx="1677224" cy="1677224"/>
          </a:xfrm>
          <a:prstGeom prst="rect">
            <a:avLst/>
          </a:prstGeom>
          <a:solidFill>
            <a:schemeClr val="tx1"/>
          </a:solidFill>
          <a:ln>
            <a:solidFill>
              <a:schemeClr val="bg1">
                <a:lumMod val="5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 name="Rectangle 6"/>
          <p:cNvSpPr/>
          <p:nvPr/>
        </p:nvSpPr>
        <p:spPr>
          <a:xfrm>
            <a:off x="4203542" y="2174790"/>
            <a:ext cx="1677224" cy="167722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 name="Rectangle 7"/>
          <p:cNvSpPr/>
          <p:nvPr/>
        </p:nvSpPr>
        <p:spPr>
          <a:xfrm>
            <a:off x="4203542" y="4004414"/>
            <a:ext cx="1677224" cy="1677224"/>
          </a:xfrm>
          <a:prstGeom prst="rect">
            <a:avLst/>
          </a:prstGeom>
          <a:solidFill>
            <a:schemeClr val="tx1"/>
          </a:solidFill>
          <a:ln>
            <a:solidFill>
              <a:schemeClr val="bg1">
                <a:lumMod val="5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9" name="Rectangle 8"/>
          <p:cNvSpPr/>
          <p:nvPr/>
        </p:nvSpPr>
        <p:spPr>
          <a:xfrm>
            <a:off x="7162275" y="2174790"/>
            <a:ext cx="1677224" cy="167722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0" name="Rectangle 9"/>
          <p:cNvSpPr/>
          <p:nvPr/>
        </p:nvSpPr>
        <p:spPr>
          <a:xfrm>
            <a:off x="7162275" y="4004414"/>
            <a:ext cx="1677224" cy="167722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1" name="Rectangle 10"/>
          <p:cNvSpPr/>
          <p:nvPr/>
        </p:nvSpPr>
        <p:spPr>
          <a:xfrm>
            <a:off x="9308232" y="2174790"/>
            <a:ext cx="1677224" cy="167722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2" name="Rectangle 11"/>
          <p:cNvSpPr/>
          <p:nvPr/>
        </p:nvSpPr>
        <p:spPr>
          <a:xfrm>
            <a:off x="9308232" y="4004414"/>
            <a:ext cx="1677224" cy="167722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3" name="Rectangle 12"/>
          <p:cNvSpPr/>
          <p:nvPr/>
        </p:nvSpPr>
        <p:spPr>
          <a:xfrm>
            <a:off x="8206832" y="5460041"/>
            <a:ext cx="210889" cy="22159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4" name="Rectangle 13"/>
          <p:cNvSpPr/>
          <p:nvPr/>
        </p:nvSpPr>
        <p:spPr>
          <a:xfrm>
            <a:off x="8628610" y="5238444"/>
            <a:ext cx="210889" cy="22159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5" name="Rectangle 14"/>
          <p:cNvSpPr/>
          <p:nvPr/>
        </p:nvSpPr>
        <p:spPr>
          <a:xfrm>
            <a:off x="8628610" y="5460041"/>
            <a:ext cx="210889" cy="22159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6" name="Rectangle 15"/>
          <p:cNvSpPr/>
          <p:nvPr/>
        </p:nvSpPr>
        <p:spPr>
          <a:xfrm>
            <a:off x="8417721" y="5460041"/>
            <a:ext cx="210889" cy="22159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7" name="Rectangle 16"/>
          <p:cNvSpPr/>
          <p:nvPr/>
        </p:nvSpPr>
        <p:spPr>
          <a:xfrm>
            <a:off x="1352127" y="3098903"/>
            <a:ext cx="1308694" cy="63960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Start With</a:t>
            </a:r>
            <a:endParaRPr lang="en-US" dirty="0">
              <a:solidFill>
                <a:schemeClr val="tx1"/>
              </a:solidFill>
            </a:endParaRPr>
          </a:p>
          <a:p>
            <a:pPr algn="ctr"/>
            <a:r>
              <a:rPr lang="en-US" dirty="0" smtClean="0">
                <a:solidFill>
                  <a:schemeClr val="tx1"/>
                </a:solidFill>
              </a:rPr>
              <a:t>Black</a:t>
            </a:r>
          </a:p>
        </p:txBody>
      </p:sp>
      <p:sp>
        <p:nvSpPr>
          <p:cNvPr id="18" name="Rectangle 17"/>
          <p:cNvSpPr/>
          <p:nvPr/>
        </p:nvSpPr>
        <p:spPr>
          <a:xfrm>
            <a:off x="4407315" y="3098903"/>
            <a:ext cx="1308694" cy="63960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Store </a:t>
            </a:r>
          </a:p>
          <a:p>
            <a:pPr algn="ctr"/>
            <a:r>
              <a:rPr lang="en-US" dirty="0" smtClean="0">
                <a:solidFill>
                  <a:schemeClr val="tx1"/>
                </a:solidFill>
              </a:rPr>
              <a:t>White</a:t>
            </a:r>
          </a:p>
        </p:txBody>
      </p:sp>
      <p:sp>
        <p:nvSpPr>
          <p:cNvPr id="25" name="Rectangle 24"/>
          <p:cNvSpPr/>
          <p:nvPr/>
        </p:nvSpPr>
        <p:spPr>
          <a:xfrm>
            <a:off x="7373164" y="5806506"/>
            <a:ext cx="1308694" cy="639603"/>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p>
          <a:p>
            <a:pPr algn="ctr"/>
            <a:r>
              <a:rPr lang="en-US" b="1" dirty="0" smtClean="0">
                <a:solidFill>
                  <a:schemeClr val="tx1"/>
                </a:solidFill>
              </a:rPr>
              <a:t>Race</a:t>
            </a:r>
          </a:p>
        </p:txBody>
      </p:sp>
      <p:sp>
        <p:nvSpPr>
          <p:cNvPr id="26" name="Rectangle 25"/>
          <p:cNvSpPr/>
          <p:nvPr/>
        </p:nvSpPr>
        <p:spPr>
          <a:xfrm>
            <a:off x="9494408" y="5806506"/>
            <a:ext cx="1308694" cy="639603"/>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No</a:t>
            </a:r>
          </a:p>
          <a:p>
            <a:pPr algn="ctr"/>
            <a:r>
              <a:rPr lang="en-US" b="1" dirty="0" smtClean="0">
                <a:solidFill>
                  <a:schemeClr val="tx1"/>
                </a:solidFill>
              </a:rPr>
              <a:t>Race</a:t>
            </a:r>
          </a:p>
        </p:txBody>
      </p:sp>
      <p:sp>
        <p:nvSpPr>
          <p:cNvPr id="27" name="Rectangle 26"/>
          <p:cNvSpPr/>
          <p:nvPr/>
        </p:nvSpPr>
        <p:spPr>
          <a:xfrm>
            <a:off x="1621732" y="1398042"/>
            <a:ext cx="812550" cy="639603"/>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#1</a:t>
            </a:r>
          </a:p>
        </p:txBody>
      </p:sp>
      <p:sp>
        <p:nvSpPr>
          <p:cNvPr id="28" name="Rectangle 27"/>
          <p:cNvSpPr/>
          <p:nvPr/>
        </p:nvSpPr>
        <p:spPr>
          <a:xfrm>
            <a:off x="8639846" y="1398042"/>
            <a:ext cx="812550" cy="639603"/>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#3</a:t>
            </a:r>
          </a:p>
        </p:txBody>
      </p:sp>
      <p:sp>
        <p:nvSpPr>
          <p:cNvPr id="29" name="Rectangle 28"/>
          <p:cNvSpPr/>
          <p:nvPr/>
        </p:nvSpPr>
        <p:spPr>
          <a:xfrm>
            <a:off x="4624423" y="1398042"/>
            <a:ext cx="812550" cy="639603"/>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#2</a:t>
            </a:r>
          </a:p>
        </p:txBody>
      </p:sp>
      <p:sp>
        <p:nvSpPr>
          <p:cNvPr id="30" name="Rectangle 29"/>
          <p:cNvSpPr/>
          <p:nvPr/>
        </p:nvSpPr>
        <p:spPr>
          <a:xfrm>
            <a:off x="8839499" y="5910951"/>
            <a:ext cx="515388" cy="429537"/>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OR</a:t>
            </a:r>
          </a:p>
        </p:txBody>
      </p:sp>
      <p:sp>
        <p:nvSpPr>
          <p:cNvPr id="32" name="Rectangle 31"/>
          <p:cNvSpPr/>
          <p:nvPr/>
        </p:nvSpPr>
        <p:spPr>
          <a:xfrm>
            <a:off x="3075709" y="3682316"/>
            <a:ext cx="919641" cy="639603"/>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Barrier</a:t>
            </a:r>
          </a:p>
        </p:txBody>
      </p:sp>
      <p:sp>
        <p:nvSpPr>
          <p:cNvPr id="33" name="Rectangle 32"/>
          <p:cNvSpPr/>
          <p:nvPr/>
        </p:nvSpPr>
        <p:spPr>
          <a:xfrm>
            <a:off x="6070163" y="3682316"/>
            <a:ext cx="919641" cy="639603"/>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No</a:t>
            </a:r>
          </a:p>
          <a:p>
            <a:pPr algn="ctr"/>
            <a:r>
              <a:rPr lang="en-US" b="1" dirty="0" smtClean="0">
                <a:solidFill>
                  <a:schemeClr val="tx1"/>
                </a:solidFill>
              </a:rPr>
              <a:t>Barrier</a:t>
            </a:r>
          </a:p>
        </p:txBody>
      </p:sp>
      <p:sp>
        <p:nvSpPr>
          <p:cNvPr id="35" name="Rectangle 34"/>
          <p:cNvSpPr/>
          <p:nvPr/>
        </p:nvSpPr>
        <p:spPr>
          <a:xfrm>
            <a:off x="7373164" y="4127159"/>
            <a:ext cx="1308694" cy="37599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Store</a:t>
            </a:r>
          </a:p>
        </p:txBody>
      </p:sp>
      <p:grpSp>
        <p:nvGrpSpPr>
          <p:cNvPr id="21" name="Group 20"/>
          <p:cNvGrpSpPr/>
          <p:nvPr/>
        </p:nvGrpSpPr>
        <p:grpSpPr>
          <a:xfrm>
            <a:off x="7373164" y="3355750"/>
            <a:ext cx="1308694" cy="870261"/>
            <a:chOff x="6071286" y="1271577"/>
            <a:chExt cx="1308694" cy="870261"/>
          </a:xfrm>
          <a:effectLst>
            <a:outerShdw blurRad="50800" dist="38100" dir="5400000" algn="t" rotWithShape="0">
              <a:prstClr val="black">
                <a:alpha val="40000"/>
              </a:prstClr>
            </a:outerShdw>
          </a:effectLst>
        </p:grpSpPr>
        <p:sp>
          <p:nvSpPr>
            <p:cNvPr id="20" name="Down Arrow 19"/>
            <p:cNvSpPr/>
            <p:nvPr/>
          </p:nvSpPr>
          <p:spPr>
            <a:xfrm>
              <a:off x="6493064" y="1598143"/>
              <a:ext cx="469557" cy="543695"/>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9" name="Rectangle 18"/>
            <p:cNvSpPr/>
            <p:nvPr/>
          </p:nvSpPr>
          <p:spPr>
            <a:xfrm>
              <a:off x="6071286" y="1271577"/>
              <a:ext cx="1308694" cy="375992"/>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Load</a:t>
              </a:r>
            </a:p>
          </p:txBody>
        </p:sp>
      </p:grpSp>
      <p:sp>
        <p:nvSpPr>
          <p:cNvPr id="36" name="Rectangle 35"/>
          <p:cNvSpPr/>
          <p:nvPr/>
        </p:nvSpPr>
        <p:spPr>
          <a:xfrm>
            <a:off x="9494408" y="4127159"/>
            <a:ext cx="1308694" cy="37599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Store</a:t>
            </a:r>
          </a:p>
        </p:txBody>
      </p:sp>
      <p:grpSp>
        <p:nvGrpSpPr>
          <p:cNvPr id="37" name="Group 36"/>
          <p:cNvGrpSpPr/>
          <p:nvPr/>
        </p:nvGrpSpPr>
        <p:grpSpPr>
          <a:xfrm>
            <a:off x="9494408" y="3355750"/>
            <a:ext cx="1308694" cy="870261"/>
            <a:chOff x="6071286" y="1271577"/>
            <a:chExt cx="1308694" cy="870261"/>
          </a:xfrm>
          <a:effectLst>
            <a:outerShdw blurRad="50800" dist="38100" dir="5400000" algn="t" rotWithShape="0">
              <a:prstClr val="black">
                <a:alpha val="40000"/>
              </a:prstClr>
            </a:outerShdw>
          </a:effectLst>
        </p:grpSpPr>
        <p:sp>
          <p:nvSpPr>
            <p:cNvPr id="38" name="Down Arrow 37"/>
            <p:cNvSpPr/>
            <p:nvPr/>
          </p:nvSpPr>
          <p:spPr>
            <a:xfrm>
              <a:off x="6493064" y="1598143"/>
              <a:ext cx="469557" cy="543695"/>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9" name="Rectangle 38"/>
            <p:cNvSpPr/>
            <p:nvPr/>
          </p:nvSpPr>
          <p:spPr>
            <a:xfrm>
              <a:off x="6071286" y="1271577"/>
              <a:ext cx="1308694" cy="375992"/>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Load</a:t>
              </a:r>
            </a:p>
          </p:txBody>
        </p:sp>
      </p:grpSp>
    </p:spTree>
    <p:extLst>
      <p:ext uri="{BB962C8B-B14F-4D97-AF65-F5344CB8AC3E}">
        <p14:creationId xmlns:p14="http://schemas.microsoft.com/office/powerpoint/2010/main" val="1368439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Results running various image sizes on an RX 580</a:t>
            </a:r>
          </a:p>
          <a:p>
            <a:pPr lvl="1"/>
            <a:r>
              <a:rPr lang="en-US" dirty="0" smtClean="0">
                <a:solidFill>
                  <a:srgbClr val="00A600"/>
                </a:solidFill>
              </a:rPr>
              <a:t>No Race : 256x256 and Larger</a:t>
            </a:r>
          </a:p>
          <a:p>
            <a:pPr lvl="1"/>
            <a:r>
              <a:rPr lang="en-US" b="1" dirty="0" smtClean="0">
                <a:solidFill>
                  <a:srgbClr val="FF0000"/>
                </a:solidFill>
              </a:rPr>
              <a:t>Data Race : 128x128 and Smaller – Validation that some form of execution dependency is actually required</a:t>
            </a:r>
          </a:p>
          <a:p>
            <a:pPr lvl="1"/>
            <a:endParaRPr lang="en-US" dirty="0"/>
          </a:p>
          <a:p>
            <a:r>
              <a:rPr lang="en-US" dirty="0" smtClean="0"/>
              <a:t>Combination of factors make data race not probable in some cases</a:t>
            </a:r>
          </a:p>
          <a:p>
            <a:pPr lvl="1"/>
            <a:r>
              <a:rPr lang="en-US" dirty="0" smtClean="0"/>
              <a:t>Non-coherent (GLC=0) stores still write-through to coherent L2$</a:t>
            </a:r>
          </a:p>
          <a:p>
            <a:pPr lvl="1"/>
            <a:r>
              <a:rPr lang="en-US" b="1" dirty="0" smtClean="0">
                <a:solidFill>
                  <a:srgbClr val="FFC000"/>
                </a:solidFill>
              </a:rPr>
              <a:t>Step #2</a:t>
            </a:r>
            <a:r>
              <a:rPr lang="en-US" dirty="0" smtClean="0"/>
              <a:t> waves need to launch before </a:t>
            </a:r>
            <a:r>
              <a:rPr lang="en-US" b="1" dirty="0" smtClean="0">
                <a:solidFill>
                  <a:srgbClr val="FFFF00"/>
                </a:solidFill>
              </a:rPr>
              <a:t>Step #3</a:t>
            </a:r>
            <a:r>
              <a:rPr lang="en-US" dirty="0" smtClean="0"/>
              <a:t> waves (API submission-order launch, out-of-order completion)</a:t>
            </a:r>
          </a:p>
          <a:p>
            <a:pPr lvl="1"/>
            <a:r>
              <a:rPr lang="en-US" dirty="0" smtClean="0"/>
              <a:t>GPU’s loose workgroup launch order for dispatch (roughly right to left, then top to bottom)</a:t>
            </a:r>
          </a:p>
          <a:p>
            <a:endParaRPr lang="en-US" dirty="0"/>
          </a:p>
          <a:p>
            <a:endParaRPr lang="en-US" dirty="0" smtClean="0"/>
          </a:p>
          <a:p>
            <a:endParaRPr lang="en-US" dirty="0"/>
          </a:p>
          <a:p>
            <a:endParaRPr lang="en-US" dirty="0"/>
          </a:p>
        </p:txBody>
      </p:sp>
      <p:sp>
        <p:nvSpPr>
          <p:cNvPr id="3" name="Text Placeholder 2"/>
          <p:cNvSpPr>
            <a:spLocks noGrp="1"/>
          </p:cNvSpPr>
          <p:nvPr>
            <p:ph type="body" sz="quarter" idx="10"/>
          </p:nvPr>
        </p:nvSpPr>
        <p:spPr/>
        <p:txBody>
          <a:bodyPr/>
          <a:lstStyle/>
          <a:p>
            <a:r>
              <a:rPr lang="en-US" dirty="0"/>
              <a:t>Two 32-bit/pixel images, three compute dispatches</a:t>
            </a:r>
          </a:p>
          <a:p>
            <a:endParaRPr lang="en-US" dirty="0"/>
          </a:p>
        </p:txBody>
      </p:sp>
      <p:sp>
        <p:nvSpPr>
          <p:cNvPr id="4" name="Title 3"/>
          <p:cNvSpPr>
            <a:spLocks noGrp="1"/>
          </p:cNvSpPr>
          <p:nvPr>
            <p:ph type="title"/>
          </p:nvPr>
        </p:nvSpPr>
        <p:spPr/>
        <p:txBody>
          <a:bodyPr/>
          <a:lstStyle/>
          <a:p>
            <a:r>
              <a:rPr lang="en-US" dirty="0"/>
              <a:t>Simple data race </a:t>
            </a:r>
            <a:r>
              <a:rPr lang="en-US" dirty="0" smtClean="0"/>
              <a:t>tester : results validate data race is possible</a:t>
            </a:r>
            <a:endParaRPr lang="en-US" dirty="0"/>
          </a:p>
        </p:txBody>
      </p:sp>
      <p:grpSp>
        <p:nvGrpSpPr>
          <p:cNvPr id="8" name="Group 7"/>
          <p:cNvGrpSpPr/>
          <p:nvPr/>
        </p:nvGrpSpPr>
        <p:grpSpPr>
          <a:xfrm>
            <a:off x="1952369" y="5329882"/>
            <a:ext cx="5354592" cy="873211"/>
            <a:chOff x="1458099" y="4250724"/>
            <a:chExt cx="5354592" cy="873211"/>
          </a:xfrm>
          <a:effectLst>
            <a:outerShdw blurRad="50800" dist="38100" dir="5400000" algn="t" rotWithShape="0">
              <a:prstClr val="black">
                <a:alpha val="40000"/>
              </a:prstClr>
            </a:outerShdw>
          </a:effectLst>
        </p:grpSpPr>
        <p:sp>
          <p:nvSpPr>
            <p:cNvPr id="5" name="Trapezoid 4"/>
            <p:cNvSpPr/>
            <p:nvPr/>
          </p:nvSpPr>
          <p:spPr>
            <a:xfrm>
              <a:off x="1458099" y="4250724"/>
              <a:ext cx="2075934" cy="873211"/>
            </a:xfrm>
            <a:prstGeom prst="trapezoid">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#2</a:t>
              </a:r>
            </a:p>
          </p:txBody>
        </p:sp>
        <p:sp>
          <p:nvSpPr>
            <p:cNvPr id="7" name="Parallelogram 6"/>
            <p:cNvSpPr/>
            <p:nvPr/>
          </p:nvSpPr>
          <p:spPr>
            <a:xfrm flipH="1">
              <a:off x="3229232" y="4250724"/>
              <a:ext cx="3583459" cy="873211"/>
            </a:xfrm>
            <a:prstGeom prst="parallelogram">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#3</a:t>
              </a:r>
            </a:p>
          </p:txBody>
        </p:sp>
      </p:grpSp>
      <p:sp>
        <p:nvSpPr>
          <p:cNvPr id="9" name="Oval 8"/>
          <p:cNvSpPr/>
          <p:nvPr/>
        </p:nvSpPr>
        <p:spPr>
          <a:xfrm>
            <a:off x="3657599" y="5235147"/>
            <a:ext cx="189470" cy="189470"/>
          </a:xfrm>
          <a:prstGeom prst="ellipse">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0" name="Oval 9"/>
          <p:cNvSpPr/>
          <p:nvPr/>
        </p:nvSpPr>
        <p:spPr>
          <a:xfrm>
            <a:off x="1857634" y="6092344"/>
            <a:ext cx="189470" cy="189470"/>
          </a:xfrm>
          <a:prstGeom prst="ellipse">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14" name="Group 13"/>
          <p:cNvGrpSpPr/>
          <p:nvPr/>
        </p:nvGrpSpPr>
        <p:grpSpPr>
          <a:xfrm>
            <a:off x="1108289" y="4519698"/>
            <a:ext cx="3430760" cy="1620368"/>
            <a:chOff x="1108289" y="4471977"/>
            <a:chExt cx="3430760" cy="1620368"/>
          </a:xfrm>
          <a:effectLst>
            <a:outerShdw blurRad="50800" dist="38100" dir="5400000" algn="t" rotWithShape="0">
              <a:prstClr val="black">
                <a:alpha val="40000"/>
              </a:prstClr>
            </a:outerShdw>
          </a:effectLst>
        </p:grpSpPr>
        <p:sp>
          <p:nvSpPr>
            <p:cNvPr id="11" name="Rectangle 10"/>
            <p:cNvSpPr/>
            <p:nvPr/>
          </p:nvSpPr>
          <p:spPr>
            <a:xfrm>
              <a:off x="1108289" y="4471977"/>
              <a:ext cx="3430760" cy="338921"/>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Stores Visible Before Loads Start</a:t>
              </a:r>
            </a:p>
          </p:txBody>
        </p:sp>
        <p:sp>
          <p:nvSpPr>
            <p:cNvPr id="12" name="Down Arrow 11"/>
            <p:cNvSpPr/>
            <p:nvPr/>
          </p:nvSpPr>
          <p:spPr>
            <a:xfrm>
              <a:off x="3649361" y="4810898"/>
              <a:ext cx="222421" cy="424249"/>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3" name="Down Arrow 12"/>
            <p:cNvSpPr/>
            <p:nvPr/>
          </p:nvSpPr>
          <p:spPr>
            <a:xfrm>
              <a:off x="1841158" y="4810899"/>
              <a:ext cx="222421" cy="1281446"/>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6" name="Group 5"/>
          <p:cNvGrpSpPr/>
          <p:nvPr/>
        </p:nvGrpSpPr>
        <p:grpSpPr>
          <a:xfrm>
            <a:off x="7594315" y="4058003"/>
            <a:ext cx="3502053" cy="1960200"/>
            <a:chOff x="7594315" y="4058003"/>
            <a:chExt cx="3502053" cy="1960200"/>
          </a:xfrm>
          <a:effectLst>
            <a:outerShdw blurRad="50800" dist="38100" dir="5400000" algn="t" rotWithShape="0">
              <a:prstClr val="black">
                <a:alpha val="40000"/>
              </a:prstClr>
            </a:outerShdw>
          </a:effectLst>
        </p:grpSpPr>
        <p:sp>
          <p:nvSpPr>
            <p:cNvPr id="16" name="Down Arrow 15"/>
            <p:cNvSpPr/>
            <p:nvPr/>
          </p:nvSpPr>
          <p:spPr>
            <a:xfrm flipV="1">
              <a:off x="7808792" y="4058003"/>
              <a:ext cx="288032" cy="67875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594315" y="4297276"/>
              <a:ext cx="3502053" cy="172092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Cannot Depend On This Behavior</a:t>
              </a:r>
            </a:p>
            <a:p>
              <a:pPr algn="ctr"/>
              <a:r>
                <a:rPr lang="en-US" dirty="0" smtClean="0">
                  <a:solidFill>
                    <a:schemeClr val="tx1"/>
                  </a:solidFill>
                </a:rPr>
                <a:t>GPU Size and Workload</a:t>
              </a:r>
            </a:p>
            <a:p>
              <a:pPr algn="ctr"/>
              <a:r>
                <a:rPr lang="en-US" dirty="0" smtClean="0">
                  <a:solidFill>
                    <a:schemeClr val="tx1"/>
                  </a:solidFill>
                </a:rPr>
                <a:t>Can Adjust Probability</a:t>
              </a:r>
            </a:p>
            <a:p>
              <a:pPr algn="ctr"/>
              <a:r>
                <a:rPr lang="en-US" dirty="0" smtClean="0">
                  <a:solidFill>
                    <a:schemeClr val="tx1"/>
                  </a:solidFill>
                </a:rPr>
                <a:t>Of Getting Data Race!</a:t>
              </a:r>
              <a:endParaRPr lang="en-US" dirty="0">
                <a:solidFill>
                  <a:schemeClr val="tx1"/>
                </a:solidFill>
              </a:endParaRPr>
            </a:p>
          </p:txBody>
        </p:sp>
      </p:grpSp>
    </p:spTree>
    <p:extLst>
      <p:ext uri="{BB962C8B-B14F-4D97-AF65-F5344CB8AC3E}">
        <p14:creationId xmlns:p14="http://schemas.microsoft.com/office/powerpoint/2010/main" val="3412616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Coherent translates to GLC=1 store on GCN which bypasses L1$ and stores to a coherent L2$</a:t>
            </a:r>
          </a:p>
          <a:p>
            <a:pPr lvl="1"/>
            <a:r>
              <a:rPr lang="en-US" dirty="0" smtClean="0">
                <a:solidFill>
                  <a:schemeClr val="bg1">
                    <a:lumMod val="95000"/>
                  </a:schemeClr>
                </a:solidFill>
              </a:rPr>
              <a:t>Example:</a:t>
            </a:r>
            <a:r>
              <a:rPr lang="en-US" dirty="0" smtClean="0">
                <a:solidFill>
                  <a:srgbClr val="0070C0"/>
                </a:solidFill>
              </a:rPr>
              <a:t> layout(set=0, binding=5, rgba8) uniform </a:t>
            </a:r>
            <a:r>
              <a:rPr lang="en-US" b="1" dirty="0" smtClean="0">
                <a:solidFill>
                  <a:srgbClr val="00A600"/>
                </a:solidFill>
              </a:rPr>
              <a:t>coherent</a:t>
            </a:r>
            <a:r>
              <a:rPr lang="en-US" dirty="0" smtClean="0"/>
              <a:t> </a:t>
            </a:r>
            <a:r>
              <a:rPr lang="en-US" dirty="0">
                <a:solidFill>
                  <a:srgbClr val="0070C0"/>
                </a:solidFill>
              </a:rPr>
              <a:t>image2D </a:t>
            </a:r>
            <a:r>
              <a:rPr lang="en-US" dirty="0" err="1" smtClean="0">
                <a:solidFill>
                  <a:srgbClr val="0070C0"/>
                </a:solidFill>
              </a:rPr>
              <a:t>imgA</a:t>
            </a:r>
            <a:r>
              <a:rPr lang="en-US" dirty="0" smtClean="0">
                <a:solidFill>
                  <a:srgbClr val="0070C0"/>
                </a:solidFill>
              </a:rPr>
              <a:t>;</a:t>
            </a:r>
          </a:p>
          <a:p>
            <a:endParaRPr lang="en-US" dirty="0" smtClean="0"/>
          </a:p>
          <a:p>
            <a:r>
              <a:rPr lang="en-US" dirty="0" err="1" smtClean="0"/>
              <a:t>ARB_shader_image_load_store</a:t>
            </a:r>
            <a:r>
              <a:rPr lang="en-US" dirty="0" smtClean="0"/>
              <a:t> – </a:t>
            </a:r>
            <a:r>
              <a:rPr lang="en-US" dirty="0" smtClean="0">
                <a:solidFill>
                  <a:srgbClr val="FFC000"/>
                </a:solidFill>
              </a:rPr>
              <a:t>“</a:t>
            </a:r>
            <a:r>
              <a:rPr lang="en-US" i="1" dirty="0" smtClean="0">
                <a:solidFill>
                  <a:srgbClr val="FFC000"/>
                </a:solidFill>
              </a:rPr>
              <a:t>Buffer </a:t>
            </a:r>
            <a:r>
              <a:rPr lang="en-US" i="1" dirty="0">
                <a:solidFill>
                  <a:srgbClr val="FFC000"/>
                </a:solidFill>
              </a:rPr>
              <a:t>object or texture image memory accessed through such </a:t>
            </a:r>
            <a:r>
              <a:rPr lang="en-US" i="1" dirty="0" smtClean="0">
                <a:solidFill>
                  <a:srgbClr val="FFC000"/>
                </a:solidFill>
              </a:rPr>
              <a:t>[coherent] variables </a:t>
            </a:r>
            <a:r>
              <a:rPr lang="en-US" i="1" dirty="0">
                <a:solidFill>
                  <a:srgbClr val="FFC000"/>
                </a:solidFill>
              </a:rPr>
              <a:t>may be cached only if caches are automatically updated due to stores issued by any other </a:t>
            </a:r>
            <a:r>
              <a:rPr lang="en-US" i="1" dirty="0" err="1">
                <a:solidFill>
                  <a:srgbClr val="FFC000"/>
                </a:solidFill>
              </a:rPr>
              <a:t>shader</a:t>
            </a:r>
            <a:r>
              <a:rPr lang="en-US" i="1" dirty="0">
                <a:solidFill>
                  <a:srgbClr val="FFC000"/>
                </a:solidFill>
              </a:rPr>
              <a:t> invocation</a:t>
            </a:r>
            <a:r>
              <a:rPr lang="en-US" dirty="0" smtClean="0">
                <a:solidFill>
                  <a:srgbClr val="FFC000"/>
                </a:solidFill>
              </a:rPr>
              <a:t>”</a:t>
            </a:r>
          </a:p>
          <a:p>
            <a:pPr lvl="1"/>
            <a:r>
              <a:rPr lang="en-US" dirty="0" smtClean="0"/>
              <a:t>Explicitly states that coherent stores need to bypass non-coherent caches</a:t>
            </a:r>
          </a:p>
          <a:p>
            <a:endParaRPr lang="en-US" dirty="0"/>
          </a:p>
          <a:p>
            <a:r>
              <a:rPr lang="en-US" b="1" dirty="0" smtClean="0">
                <a:solidFill>
                  <a:schemeClr val="bg1"/>
                </a:solidFill>
              </a:rPr>
              <a:t>Crucial observation</a:t>
            </a:r>
            <a:br>
              <a:rPr lang="en-US" b="1" dirty="0" smtClean="0">
                <a:solidFill>
                  <a:schemeClr val="bg1"/>
                </a:solidFill>
              </a:rPr>
            </a:br>
            <a:r>
              <a:rPr lang="en-US" dirty="0" smtClean="0">
                <a:solidFill>
                  <a:schemeClr val="bg1"/>
                </a:solidFill>
              </a:rPr>
              <a:t>Loads need not use coherent qualifier and can thus be cached under the following usage model</a:t>
            </a:r>
          </a:p>
          <a:p>
            <a:pPr lvl="1"/>
            <a:r>
              <a:rPr lang="en-US" dirty="0" smtClean="0">
                <a:solidFill>
                  <a:schemeClr val="bg1"/>
                </a:solidFill>
              </a:rPr>
              <a:t>Beginning/end of frame cache flush to guarantee fresh caches</a:t>
            </a:r>
          </a:p>
          <a:p>
            <a:pPr lvl="1"/>
            <a:r>
              <a:rPr lang="en-US" dirty="0" smtClean="0">
                <a:solidFill>
                  <a:schemeClr val="bg1"/>
                </a:solidFill>
              </a:rPr>
              <a:t>Write </a:t>
            </a:r>
            <a:r>
              <a:rPr lang="en-US" dirty="0" err="1" smtClean="0">
                <a:solidFill>
                  <a:schemeClr val="bg1"/>
                </a:solidFill>
              </a:rPr>
              <a:t>cachelines</a:t>
            </a:r>
            <a:r>
              <a:rPr lang="en-US" dirty="0" smtClean="0">
                <a:solidFill>
                  <a:schemeClr val="bg1"/>
                </a:solidFill>
              </a:rPr>
              <a:t> only once with coherent stores before any read (only need execution dependency, aka </a:t>
            </a:r>
            <a:r>
              <a:rPr lang="en-US" dirty="0" err="1" smtClean="0">
                <a:solidFill>
                  <a:schemeClr val="bg1"/>
                </a:solidFill>
              </a:rPr>
              <a:t>vkEvent</a:t>
            </a:r>
            <a:r>
              <a:rPr lang="en-US" dirty="0" smtClean="0">
                <a:solidFill>
                  <a:schemeClr val="bg1"/>
                </a:solidFill>
              </a:rPr>
              <a:t>)</a:t>
            </a:r>
          </a:p>
          <a:p>
            <a:pPr lvl="1"/>
            <a:r>
              <a:rPr lang="en-US" dirty="0" smtClean="0">
                <a:solidFill>
                  <a:schemeClr val="bg1"/>
                </a:solidFill>
              </a:rPr>
              <a:t>Read </a:t>
            </a:r>
            <a:r>
              <a:rPr lang="en-US" dirty="0" err="1" smtClean="0">
                <a:solidFill>
                  <a:schemeClr val="bg1"/>
                </a:solidFill>
              </a:rPr>
              <a:t>cachelines</a:t>
            </a:r>
            <a:r>
              <a:rPr lang="en-US" dirty="0" smtClean="0">
                <a:solidFill>
                  <a:schemeClr val="bg1"/>
                </a:solidFill>
              </a:rPr>
              <a:t> via non-coherent caches (aka highest performance) any number of times</a:t>
            </a:r>
          </a:p>
          <a:p>
            <a:pPr lvl="1"/>
            <a:endParaRPr lang="en-US" dirty="0"/>
          </a:p>
        </p:txBody>
      </p:sp>
      <p:sp>
        <p:nvSpPr>
          <p:cNvPr id="3" name="Text Placeholder 2"/>
          <p:cNvSpPr>
            <a:spLocks noGrp="1"/>
          </p:cNvSpPr>
          <p:nvPr>
            <p:ph type="body" sz="quarter" idx="10"/>
          </p:nvPr>
        </p:nvSpPr>
        <p:spPr/>
        <p:txBody>
          <a:bodyPr/>
          <a:lstStyle/>
          <a:p>
            <a:r>
              <a:rPr lang="en-US" dirty="0" smtClean="0"/>
              <a:t>Tool to remove the necessity to flush caches for buffer/image store to load transition</a:t>
            </a:r>
            <a:endParaRPr lang="en-US" dirty="0"/>
          </a:p>
        </p:txBody>
      </p:sp>
      <p:sp>
        <p:nvSpPr>
          <p:cNvPr id="4" name="Title 3"/>
          <p:cNvSpPr>
            <a:spLocks noGrp="1"/>
          </p:cNvSpPr>
          <p:nvPr>
            <p:ph type="title"/>
          </p:nvPr>
        </p:nvSpPr>
        <p:spPr/>
        <p:txBody>
          <a:bodyPr/>
          <a:lstStyle/>
          <a:p>
            <a:r>
              <a:rPr lang="en-US" dirty="0" smtClean="0"/>
              <a:t>Leveraging </a:t>
            </a:r>
            <a:r>
              <a:rPr lang="en-US" b="1" dirty="0" smtClean="0">
                <a:solidFill>
                  <a:srgbClr val="00A600"/>
                </a:solidFill>
              </a:rPr>
              <a:t>coherent</a:t>
            </a:r>
            <a:r>
              <a:rPr lang="en-US" dirty="0" smtClean="0"/>
              <a:t> memory qualifier in </a:t>
            </a:r>
            <a:r>
              <a:rPr lang="en-US" dirty="0" err="1" smtClean="0"/>
              <a:t>glsl</a:t>
            </a:r>
            <a:endParaRPr lang="en-US" dirty="0"/>
          </a:p>
        </p:txBody>
      </p:sp>
      <p:grpSp>
        <p:nvGrpSpPr>
          <p:cNvPr id="5" name="Group 4"/>
          <p:cNvGrpSpPr/>
          <p:nvPr/>
        </p:nvGrpSpPr>
        <p:grpSpPr>
          <a:xfrm>
            <a:off x="3787283" y="5998842"/>
            <a:ext cx="4070865" cy="529924"/>
            <a:chOff x="5582370" y="5574590"/>
            <a:chExt cx="4070865" cy="529924"/>
          </a:xfrm>
          <a:effectLst>
            <a:outerShdw blurRad="50800" dist="38100" dir="5400000" algn="t" rotWithShape="0">
              <a:prstClr val="black">
                <a:alpha val="40000"/>
              </a:prstClr>
            </a:outerShdw>
          </a:effectLst>
        </p:grpSpPr>
        <p:sp>
          <p:nvSpPr>
            <p:cNvPr id="6" name="Down Arrow 5"/>
            <p:cNvSpPr/>
            <p:nvPr/>
          </p:nvSpPr>
          <p:spPr>
            <a:xfrm flipV="1">
              <a:off x="5762262" y="5574590"/>
              <a:ext cx="233475" cy="250595"/>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82370" y="5754302"/>
              <a:ext cx="4070865" cy="35021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Perfect Tool For Pipelining In </a:t>
              </a:r>
              <a:r>
                <a:rPr lang="en-US" dirty="0">
                  <a:solidFill>
                    <a:schemeClr val="tx1"/>
                  </a:solidFill>
                </a:rPr>
                <a:t>Vulkan®</a:t>
              </a:r>
            </a:p>
          </p:txBody>
        </p:sp>
      </p:grpSp>
    </p:spTree>
    <p:extLst>
      <p:ext uri="{BB962C8B-B14F-4D97-AF65-F5344CB8AC3E}">
        <p14:creationId xmlns:p14="http://schemas.microsoft.com/office/powerpoint/2010/main" val="2824954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Manually split dispatch into two dispatches</a:t>
            </a:r>
          </a:p>
          <a:p>
            <a:pPr lvl="1"/>
            <a:r>
              <a:rPr lang="en-US" dirty="0" smtClean="0"/>
              <a:t>Splits will have to vary based on maximum filter kernel window size, </a:t>
            </a:r>
            <a:r>
              <a:rPr lang="en-US" dirty="0" err="1" smtClean="0"/>
              <a:t>etc</a:t>
            </a:r>
            <a:endParaRPr lang="en-US" dirty="0" smtClean="0"/>
          </a:p>
        </p:txBody>
      </p:sp>
      <p:sp>
        <p:nvSpPr>
          <p:cNvPr id="3" name="Text Placeholder 2"/>
          <p:cNvSpPr>
            <a:spLocks noGrp="1"/>
          </p:cNvSpPr>
          <p:nvPr>
            <p:ph type="body" sz="quarter" idx="10"/>
          </p:nvPr>
        </p:nvSpPr>
        <p:spPr/>
        <p:txBody>
          <a:bodyPr/>
          <a:lstStyle/>
          <a:p>
            <a:r>
              <a:rPr lang="en-US" dirty="0" smtClean="0"/>
              <a:t>Even serially dependent passes can often leverage explicit spatial independence</a:t>
            </a:r>
            <a:endParaRPr lang="en-US" dirty="0"/>
          </a:p>
        </p:txBody>
      </p:sp>
      <p:sp>
        <p:nvSpPr>
          <p:cNvPr id="4" name="Title 3"/>
          <p:cNvSpPr>
            <a:spLocks noGrp="1"/>
          </p:cNvSpPr>
          <p:nvPr>
            <p:ph type="title"/>
          </p:nvPr>
        </p:nvSpPr>
        <p:spPr/>
        <p:txBody>
          <a:bodyPr/>
          <a:lstStyle/>
          <a:p>
            <a:r>
              <a:rPr lang="en-US" dirty="0" smtClean="0"/>
              <a:t>Mechanics of pipelining With events</a:t>
            </a:r>
            <a:endParaRPr lang="en-US" dirty="0"/>
          </a:p>
        </p:txBody>
      </p:sp>
      <p:grpSp>
        <p:nvGrpSpPr>
          <p:cNvPr id="39" name="Group 38"/>
          <p:cNvGrpSpPr/>
          <p:nvPr/>
        </p:nvGrpSpPr>
        <p:grpSpPr>
          <a:xfrm>
            <a:off x="143041" y="2854712"/>
            <a:ext cx="11825352" cy="3553101"/>
            <a:chOff x="143041" y="2308060"/>
            <a:chExt cx="11825352" cy="3553101"/>
          </a:xfrm>
        </p:grpSpPr>
        <p:pic>
          <p:nvPicPr>
            <p:cNvPr id="5" name="Picture 4"/>
            <p:cNvPicPr>
              <a:picLocks noChangeAspect="1"/>
            </p:cNvPicPr>
            <p:nvPr/>
          </p:nvPicPr>
          <p:blipFill>
            <a:blip r:embed="rId2"/>
            <a:stretch>
              <a:fillRect/>
            </a:stretch>
          </p:blipFill>
          <p:spPr>
            <a:xfrm>
              <a:off x="242635" y="3350819"/>
              <a:ext cx="11725758" cy="1538782"/>
            </a:xfrm>
            <a:prstGeom prst="rect">
              <a:avLst/>
            </a:prstGeom>
            <a:ln>
              <a:solidFill>
                <a:schemeClr val="tx1"/>
              </a:solidFill>
            </a:ln>
            <a:effectLst>
              <a:outerShdw blurRad="50800" dist="38100" dir="5400000" algn="t" rotWithShape="0">
                <a:prstClr val="black">
                  <a:alpha val="40000"/>
                </a:prstClr>
              </a:outerShdw>
            </a:effectLst>
          </p:spPr>
        </p:pic>
        <p:grpSp>
          <p:nvGrpSpPr>
            <p:cNvPr id="6" name="Group 5"/>
            <p:cNvGrpSpPr/>
            <p:nvPr/>
          </p:nvGrpSpPr>
          <p:grpSpPr>
            <a:xfrm>
              <a:off x="143041" y="2308060"/>
              <a:ext cx="1504196" cy="2402700"/>
              <a:chOff x="5883830" y="4177613"/>
              <a:chExt cx="1504196" cy="2402700"/>
            </a:xfrm>
            <a:solidFill>
              <a:srgbClr val="FF0000"/>
            </a:solidFill>
            <a:effectLst>
              <a:outerShdw blurRad="50800" dist="38100" dir="5400000" algn="t" rotWithShape="0">
                <a:prstClr val="black">
                  <a:alpha val="40000"/>
                </a:prstClr>
              </a:outerShdw>
            </a:effectLst>
          </p:grpSpPr>
          <p:sp>
            <p:nvSpPr>
              <p:cNvPr id="7" name="Down Arrow 6"/>
              <p:cNvSpPr/>
              <p:nvPr/>
            </p:nvSpPr>
            <p:spPr>
              <a:xfrm>
                <a:off x="5962533" y="5089831"/>
                <a:ext cx="288032" cy="149048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83830" y="4177613"/>
                <a:ext cx="1504196" cy="91221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Dispatch A0</a:t>
                </a:r>
              </a:p>
              <a:p>
                <a:pPr algn="ctr"/>
                <a:r>
                  <a:rPr lang="en-US" dirty="0" smtClean="0">
                    <a:solidFill>
                      <a:schemeClr val="tx1"/>
                    </a:solidFill>
                  </a:rPr>
                  <a:t>Set Event X</a:t>
                </a:r>
                <a:endParaRPr lang="en-US" dirty="0">
                  <a:solidFill>
                    <a:schemeClr val="tx1"/>
                  </a:solidFill>
                </a:endParaRPr>
              </a:p>
            </p:txBody>
          </p:sp>
        </p:grpSp>
        <p:grpSp>
          <p:nvGrpSpPr>
            <p:cNvPr id="21" name="Group 20"/>
            <p:cNvGrpSpPr/>
            <p:nvPr/>
          </p:nvGrpSpPr>
          <p:grpSpPr>
            <a:xfrm>
              <a:off x="1750613" y="4875878"/>
              <a:ext cx="1504196" cy="985283"/>
              <a:chOff x="5354451" y="5500732"/>
              <a:chExt cx="1504196" cy="985283"/>
            </a:xfrm>
            <a:solidFill>
              <a:srgbClr val="FF0000"/>
            </a:solidFill>
            <a:effectLst>
              <a:outerShdw blurRad="50800" dist="38100" dir="5400000" algn="t" rotWithShape="0">
                <a:prstClr val="black">
                  <a:alpha val="40000"/>
                </a:prstClr>
              </a:outerShdw>
            </a:effectLst>
          </p:grpSpPr>
          <p:sp>
            <p:nvSpPr>
              <p:cNvPr id="22" name="Down Arrow 21"/>
              <p:cNvSpPr/>
              <p:nvPr/>
            </p:nvSpPr>
            <p:spPr>
              <a:xfrm flipV="1">
                <a:off x="5983424" y="5500732"/>
                <a:ext cx="288032" cy="282531"/>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54451" y="5783263"/>
                <a:ext cx="1504196" cy="702752"/>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Event X</a:t>
                </a:r>
              </a:p>
              <a:p>
                <a:pPr algn="ctr"/>
                <a:r>
                  <a:rPr lang="en-US" dirty="0" smtClean="0">
                    <a:solidFill>
                      <a:schemeClr val="tx1"/>
                    </a:solidFill>
                  </a:rPr>
                  <a:t>Signaled</a:t>
                </a:r>
                <a:endParaRPr lang="en-US" dirty="0">
                  <a:solidFill>
                    <a:schemeClr val="tx1"/>
                  </a:solidFill>
                </a:endParaRPr>
              </a:p>
            </p:txBody>
          </p:sp>
        </p:grpSp>
        <p:grpSp>
          <p:nvGrpSpPr>
            <p:cNvPr id="27" name="Group 26"/>
            <p:cNvGrpSpPr/>
            <p:nvPr/>
          </p:nvGrpSpPr>
          <p:grpSpPr>
            <a:xfrm>
              <a:off x="2193815" y="2308060"/>
              <a:ext cx="1504196" cy="2113568"/>
              <a:chOff x="5883830" y="4466745"/>
              <a:chExt cx="1504196" cy="2113568"/>
            </a:xfrm>
            <a:solidFill>
              <a:srgbClr val="FF0000"/>
            </a:solidFill>
            <a:effectLst>
              <a:outerShdw blurRad="50800" dist="38100" dir="5400000" algn="t" rotWithShape="0">
                <a:prstClr val="black">
                  <a:alpha val="40000"/>
                </a:prstClr>
              </a:outerShdw>
            </a:effectLst>
          </p:grpSpPr>
          <p:sp>
            <p:nvSpPr>
              <p:cNvPr id="28" name="Down Arrow 27"/>
              <p:cNvSpPr/>
              <p:nvPr/>
            </p:nvSpPr>
            <p:spPr>
              <a:xfrm>
                <a:off x="5962533" y="5089831"/>
                <a:ext cx="288032" cy="149048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883830" y="4466745"/>
                <a:ext cx="1504196" cy="91221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Dispatch A1</a:t>
                </a:r>
              </a:p>
              <a:p>
                <a:pPr algn="ctr"/>
                <a:r>
                  <a:rPr lang="en-US" dirty="0" smtClean="0">
                    <a:solidFill>
                      <a:schemeClr val="tx1"/>
                    </a:solidFill>
                  </a:rPr>
                  <a:t>Set Event Y</a:t>
                </a:r>
                <a:endParaRPr lang="en-US" dirty="0">
                  <a:solidFill>
                    <a:schemeClr val="tx1"/>
                  </a:solidFill>
                </a:endParaRPr>
              </a:p>
            </p:txBody>
          </p:sp>
        </p:grpSp>
        <p:grpSp>
          <p:nvGrpSpPr>
            <p:cNvPr id="30" name="Group 29"/>
            <p:cNvGrpSpPr/>
            <p:nvPr/>
          </p:nvGrpSpPr>
          <p:grpSpPr>
            <a:xfrm>
              <a:off x="4284345" y="2308060"/>
              <a:ext cx="1504196" cy="2113568"/>
              <a:chOff x="5883830" y="4466745"/>
              <a:chExt cx="1504196" cy="2113568"/>
            </a:xfrm>
            <a:solidFill>
              <a:srgbClr val="FF0000"/>
            </a:solidFill>
            <a:effectLst>
              <a:outerShdw blurRad="50800" dist="38100" dir="5400000" algn="t" rotWithShape="0">
                <a:prstClr val="black">
                  <a:alpha val="40000"/>
                </a:prstClr>
              </a:outerShdw>
            </a:effectLst>
          </p:grpSpPr>
          <p:sp>
            <p:nvSpPr>
              <p:cNvPr id="31" name="Down Arrow 30"/>
              <p:cNvSpPr/>
              <p:nvPr/>
            </p:nvSpPr>
            <p:spPr>
              <a:xfrm>
                <a:off x="5962533" y="5089831"/>
                <a:ext cx="288032" cy="149048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883830" y="4466745"/>
                <a:ext cx="1504196" cy="91221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Wait Event X</a:t>
                </a:r>
              </a:p>
              <a:p>
                <a:pPr algn="ctr"/>
                <a:r>
                  <a:rPr lang="en-US" dirty="0" smtClean="0">
                    <a:solidFill>
                      <a:schemeClr val="tx1"/>
                    </a:solidFill>
                  </a:rPr>
                  <a:t>Dispatch B0</a:t>
                </a:r>
              </a:p>
            </p:txBody>
          </p:sp>
        </p:grpSp>
        <p:grpSp>
          <p:nvGrpSpPr>
            <p:cNvPr id="33" name="Group 32"/>
            <p:cNvGrpSpPr/>
            <p:nvPr/>
          </p:nvGrpSpPr>
          <p:grpSpPr>
            <a:xfrm>
              <a:off x="7080554" y="2308060"/>
              <a:ext cx="1504196" cy="1351567"/>
              <a:chOff x="5883830" y="5228745"/>
              <a:chExt cx="1504196" cy="1351567"/>
            </a:xfrm>
            <a:solidFill>
              <a:srgbClr val="FF0000"/>
            </a:solidFill>
            <a:effectLst>
              <a:outerShdw blurRad="50800" dist="38100" dir="5400000" algn="t" rotWithShape="0">
                <a:prstClr val="black">
                  <a:alpha val="40000"/>
                </a:prstClr>
              </a:outerShdw>
            </a:effectLst>
          </p:grpSpPr>
          <p:sp>
            <p:nvSpPr>
              <p:cNvPr id="34" name="Down Arrow 33"/>
              <p:cNvSpPr/>
              <p:nvPr/>
            </p:nvSpPr>
            <p:spPr>
              <a:xfrm>
                <a:off x="5962533" y="5425345"/>
                <a:ext cx="288032" cy="1154967"/>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883830" y="5228745"/>
                <a:ext cx="1504196" cy="91221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Wait Event Y</a:t>
                </a:r>
              </a:p>
              <a:p>
                <a:pPr algn="ctr"/>
                <a:r>
                  <a:rPr lang="en-US" dirty="0" smtClean="0">
                    <a:solidFill>
                      <a:schemeClr val="tx1"/>
                    </a:solidFill>
                  </a:rPr>
                  <a:t>Dispatch B1</a:t>
                </a:r>
              </a:p>
            </p:txBody>
          </p:sp>
        </p:grpSp>
        <p:grpSp>
          <p:nvGrpSpPr>
            <p:cNvPr id="36" name="Group 35"/>
            <p:cNvGrpSpPr/>
            <p:nvPr/>
          </p:nvGrpSpPr>
          <p:grpSpPr>
            <a:xfrm>
              <a:off x="3801387" y="4875878"/>
              <a:ext cx="1504196" cy="985283"/>
              <a:chOff x="5354451" y="5500732"/>
              <a:chExt cx="1504196" cy="985283"/>
            </a:xfrm>
            <a:solidFill>
              <a:srgbClr val="FF0000"/>
            </a:solidFill>
            <a:effectLst>
              <a:outerShdw blurRad="50800" dist="38100" dir="5400000" algn="t" rotWithShape="0">
                <a:prstClr val="black">
                  <a:alpha val="40000"/>
                </a:prstClr>
              </a:outerShdw>
            </a:effectLst>
          </p:grpSpPr>
          <p:sp>
            <p:nvSpPr>
              <p:cNvPr id="37" name="Down Arrow 36"/>
              <p:cNvSpPr/>
              <p:nvPr/>
            </p:nvSpPr>
            <p:spPr>
              <a:xfrm flipV="1">
                <a:off x="5983424" y="5500732"/>
                <a:ext cx="288032" cy="282531"/>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354451" y="5783263"/>
                <a:ext cx="1504196" cy="702752"/>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Event Y</a:t>
                </a:r>
              </a:p>
              <a:p>
                <a:pPr algn="ctr"/>
                <a:r>
                  <a:rPr lang="en-US" dirty="0" smtClean="0">
                    <a:solidFill>
                      <a:schemeClr val="tx1"/>
                    </a:solidFill>
                  </a:rPr>
                  <a:t>Signaled</a:t>
                </a:r>
                <a:endParaRPr lang="en-US" dirty="0">
                  <a:solidFill>
                    <a:schemeClr val="tx1"/>
                  </a:solidFill>
                </a:endParaRPr>
              </a:p>
            </p:txBody>
          </p:sp>
        </p:grpSp>
      </p:grpSp>
      <p:sp>
        <p:nvSpPr>
          <p:cNvPr id="40" name="Rectangle 39"/>
          <p:cNvSpPr/>
          <p:nvPr/>
        </p:nvSpPr>
        <p:spPr>
          <a:xfrm>
            <a:off x="8100392" y="1302026"/>
            <a:ext cx="1520687" cy="1053548"/>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p>
        </p:txBody>
      </p:sp>
      <p:sp>
        <p:nvSpPr>
          <p:cNvPr id="41" name="Rectangle 40"/>
          <p:cNvSpPr/>
          <p:nvPr/>
        </p:nvSpPr>
        <p:spPr>
          <a:xfrm>
            <a:off x="10210800" y="1302026"/>
            <a:ext cx="1520687" cy="526774"/>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A0</a:t>
            </a:r>
          </a:p>
        </p:txBody>
      </p:sp>
      <p:sp>
        <p:nvSpPr>
          <p:cNvPr id="42" name="Rectangle 41"/>
          <p:cNvSpPr/>
          <p:nvPr/>
        </p:nvSpPr>
        <p:spPr>
          <a:xfrm>
            <a:off x="10210800" y="1828800"/>
            <a:ext cx="1520687" cy="526774"/>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A1</a:t>
            </a:r>
          </a:p>
        </p:txBody>
      </p:sp>
      <p:sp>
        <p:nvSpPr>
          <p:cNvPr id="43" name="Down Arrow 42"/>
          <p:cNvSpPr/>
          <p:nvPr/>
        </p:nvSpPr>
        <p:spPr>
          <a:xfrm rot="5400000" flipV="1">
            <a:off x="9666509" y="1365127"/>
            <a:ext cx="313638" cy="927347"/>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036541" y="2243673"/>
            <a:ext cx="3847070" cy="676910"/>
            <a:chOff x="4036541" y="2243673"/>
            <a:chExt cx="3847070" cy="676910"/>
          </a:xfrm>
          <a:solidFill>
            <a:srgbClr val="00A600"/>
          </a:solidFill>
          <a:effectLst>
            <a:outerShdw blurRad="50800" dist="38100" dir="5400000" algn="t" rotWithShape="0">
              <a:prstClr val="black">
                <a:alpha val="40000"/>
              </a:prstClr>
            </a:outerShdw>
          </a:effectLst>
        </p:grpSpPr>
        <p:sp>
          <p:nvSpPr>
            <p:cNvPr id="45" name="Down Arrow 44"/>
            <p:cNvSpPr/>
            <p:nvPr/>
          </p:nvSpPr>
          <p:spPr>
            <a:xfrm>
              <a:off x="5311552" y="2675721"/>
              <a:ext cx="288032" cy="24486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036541" y="2243673"/>
              <a:ext cx="3847070"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Doesn’t Wait, Event Already Signaled</a:t>
              </a:r>
              <a:endParaRPr lang="en-US" dirty="0">
                <a:solidFill>
                  <a:schemeClr val="tx1"/>
                </a:solidFill>
              </a:endParaRPr>
            </a:p>
          </p:txBody>
        </p:sp>
        <p:sp>
          <p:nvSpPr>
            <p:cNvPr id="47" name="Down Arrow 46"/>
            <p:cNvSpPr/>
            <p:nvPr/>
          </p:nvSpPr>
          <p:spPr>
            <a:xfrm>
              <a:off x="7303273" y="2655396"/>
              <a:ext cx="288032" cy="24486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1104155" y="4912032"/>
            <a:ext cx="436322" cy="386569"/>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A0</a:t>
            </a:r>
          </a:p>
        </p:txBody>
      </p:sp>
      <p:sp>
        <p:nvSpPr>
          <p:cNvPr id="49" name="Rectangle 48"/>
          <p:cNvSpPr/>
          <p:nvPr/>
        </p:nvSpPr>
        <p:spPr>
          <a:xfrm>
            <a:off x="3261689" y="4872876"/>
            <a:ext cx="436322" cy="386569"/>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A1</a:t>
            </a:r>
          </a:p>
        </p:txBody>
      </p:sp>
      <p:sp>
        <p:nvSpPr>
          <p:cNvPr id="50" name="Rectangle 49"/>
          <p:cNvSpPr/>
          <p:nvPr/>
        </p:nvSpPr>
        <p:spPr>
          <a:xfrm>
            <a:off x="5943885" y="4774995"/>
            <a:ext cx="436322" cy="386569"/>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B0</a:t>
            </a:r>
          </a:p>
        </p:txBody>
      </p:sp>
      <p:sp>
        <p:nvSpPr>
          <p:cNvPr id="51" name="Rectangle 50"/>
          <p:cNvSpPr/>
          <p:nvPr/>
        </p:nvSpPr>
        <p:spPr>
          <a:xfrm>
            <a:off x="9408750" y="4718747"/>
            <a:ext cx="436322" cy="386569"/>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B1</a:t>
            </a:r>
          </a:p>
        </p:txBody>
      </p:sp>
    </p:spTree>
    <p:extLst>
      <p:ext uri="{BB962C8B-B14F-4D97-AF65-F5344CB8AC3E}">
        <p14:creationId xmlns:p14="http://schemas.microsoft.com/office/powerpoint/2010/main" val="1767761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API does not expose GPU </a:t>
            </a:r>
            <a:r>
              <a:rPr lang="en-US" dirty="0" err="1" smtClean="0"/>
              <a:t>cacheline</a:t>
            </a:r>
            <a:r>
              <a:rPr lang="en-US" dirty="0" smtClean="0"/>
              <a:t> size and hardware is free to change </a:t>
            </a:r>
            <a:r>
              <a:rPr lang="en-US" dirty="0" err="1" smtClean="0"/>
              <a:t>cacheline</a:t>
            </a:r>
            <a:r>
              <a:rPr lang="en-US" dirty="0" smtClean="0"/>
              <a:t> size</a:t>
            </a:r>
          </a:p>
          <a:p>
            <a:endParaRPr lang="en-US" dirty="0"/>
          </a:p>
          <a:p>
            <a:r>
              <a:rPr lang="en-US" dirty="0" smtClean="0"/>
              <a:t>As of March 2018, there is no API interface to report “safe” split line granularity</a:t>
            </a:r>
          </a:p>
          <a:p>
            <a:pPr lvl="1"/>
            <a:r>
              <a:rPr lang="en-US" dirty="0" smtClean="0"/>
              <a:t>To make sure split does not straddle a </a:t>
            </a:r>
            <a:r>
              <a:rPr lang="en-US" dirty="0" err="1" smtClean="0"/>
              <a:t>cacheline</a:t>
            </a:r>
            <a:r>
              <a:rPr lang="en-US" dirty="0" smtClean="0"/>
              <a:t> </a:t>
            </a:r>
            <a:r>
              <a:rPr lang="en-US" dirty="0" err="1" smtClean="0"/>
              <a:t>boundry</a:t>
            </a:r>
            <a:endParaRPr lang="en-US" dirty="0" smtClean="0"/>
          </a:p>
          <a:p>
            <a:pPr lvl="1"/>
            <a:endParaRPr lang="en-US" dirty="0"/>
          </a:p>
          <a:p>
            <a:r>
              <a:rPr lang="en-US" dirty="0" smtClean="0"/>
              <a:t>Current workaround is to greatly overestimate required alignment</a:t>
            </a:r>
          </a:p>
          <a:p>
            <a:pPr lvl="1"/>
            <a:r>
              <a:rPr lang="en-US" dirty="0" smtClean="0"/>
              <a:t>Split offset should be a large powers of two</a:t>
            </a:r>
          </a:p>
          <a:p>
            <a:pPr lvl="1"/>
            <a:endParaRPr lang="en-US" dirty="0"/>
          </a:p>
          <a:p>
            <a:pPr lvl="1"/>
            <a:r>
              <a:rPr lang="en-US" dirty="0" smtClean="0"/>
              <a:t>32-bit/</a:t>
            </a:r>
            <a:r>
              <a:rPr lang="en-US" dirty="0" err="1" smtClean="0"/>
              <a:t>texel</a:t>
            </a:r>
            <a:r>
              <a:rPr lang="en-US" dirty="0" smtClean="0"/>
              <a:t> mixed with one hardware swizzle pattern on 64-byte </a:t>
            </a:r>
            <a:r>
              <a:rPr lang="en-US" dirty="0" err="1" smtClean="0"/>
              <a:t>cacheline</a:t>
            </a:r>
            <a:r>
              <a:rPr lang="en-US" dirty="0" smtClean="0"/>
              <a:t> might require 4 </a:t>
            </a:r>
            <a:r>
              <a:rPr lang="en-US" dirty="0" err="1" smtClean="0"/>
              <a:t>texel</a:t>
            </a:r>
            <a:r>
              <a:rPr lang="en-US" dirty="0" smtClean="0"/>
              <a:t> alignment</a:t>
            </a:r>
          </a:p>
          <a:p>
            <a:pPr lvl="1"/>
            <a:r>
              <a:rPr lang="en-US" dirty="0" smtClean="0"/>
              <a:t>Another image with 16-bit/</a:t>
            </a:r>
            <a:r>
              <a:rPr lang="en-US" dirty="0" err="1" smtClean="0"/>
              <a:t>texel</a:t>
            </a:r>
            <a:r>
              <a:rPr lang="en-US" dirty="0" smtClean="0"/>
              <a:t> on a machine with 128-byte </a:t>
            </a:r>
            <a:r>
              <a:rPr lang="en-US" dirty="0" err="1" smtClean="0"/>
              <a:t>cacheline</a:t>
            </a:r>
            <a:r>
              <a:rPr lang="en-US" dirty="0" smtClean="0"/>
              <a:t> might require 8 </a:t>
            </a:r>
            <a:r>
              <a:rPr lang="en-US" dirty="0" err="1" smtClean="0"/>
              <a:t>texel</a:t>
            </a:r>
            <a:r>
              <a:rPr lang="en-US" dirty="0" smtClean="0"/>
              <a:t> alignment</a:t>
            </a:r>
          </a:p>
          <a:p>
            <a:pPr lvl="1"/>
            <a:endParaRPr lang="en-US" dirty="0"/>
          </a:p>
          <a:p>
            <a:pPr lvl="1"/>
            <a:r>
              <a:rPr lang="en-US" b="1" dirty="0" smtClean="0"/>
              <a:t>Better to pad to say 64 </a:t>
            </a:r>
            <a:r>
              <a:rPr lang="en-US" b="1" dirty="0" err="1" smtClean="0"/>
              <a:t>texel</a:t>
            </a:r>
            <a:r>
              <a:rPr lang="en-US" b="1" dirty="0" smtClean="0"/>
              <a:t> alignment – leaves flexibility for change in </a:t>
            </a:r>
            <a:r>
              <a:rPr lang="en-US" b="1" dirty="0" err="1" smtClean="0"/>
              <a:t>cacheline</a:t>
            </a:r>
            <a:r>
              <a:rPr lang="en-US" b="1" dirty="0" smtClean="0"/>
              <a:t> size and swizzle patterns</a:t>
            </a:r>
          </a:p>
        </p:txBody>
      </p:sp>
      <p:sp>
        <p:nvSpPr>
          <p:cNvPr id="3" name="Text Placeholder 2"/>
          <p:cNvSpPr>
            <a:spLocks noGrp="1"/>
          </p:cNvSpPr>
          <p:nvPr>
            <p:ph type="body" sz="quarter" idx="10"/>
          </p:nvPr>
        </p:nvSpPr>
        <p:spPr/>
        <p:txBody>
          <a:bodyPr/>
          <a:lstStyle/>
          <a:p>
            <a:r>
              <a:rPr lang="en-US" dirty="0" smtClean="0"/>
              <a:t>Considerations for safe usage</a:t>
            </a:r>
            <a:endParaRPr lang="en-US" dirty="0"/>
          </a:p>
        </p:txBody>
      </p:sp>
      <p:sp>
        <p:nvSpPr>
          <p:cNvPr id="4" name="Title 3"/>
          <p:cNvSpPr>
            <a:spLocks noGrp="1"/>
          </p:cNvSpPr>
          <p:nvPr>
            <p:ph type="title"/>
          </p:nvPr>
        </p:nvSpPr>
        <p:spPr/>
        <p:txBody>
          <a:bodyPr/>
          <a:lstStyle/>
          <a:p>
            <a:r>
              <a:rPr lang="en-US" dirty="0" smtClean="0"/>
              <a:t>Write once coherent before any read, then read cached</a:t>
            </a:r>
            <a:endParaRPr lang="en-US" dirty="0"/>
          </a:p>
        </p:txBody>
      </p:sp>
      <p:sp>
        <p:nvSpPr>
          <p:cNvPr id="5" name="Rectangle 4"/>
          <p:cNvSpPr/>
          <p:nvPr/>
        </p:nvSpPr>
        <p:spPr>
          <a:xfrm>
            <a:off x="8184759" y="2776599"/>
            <a:ext cx="1520687" cy="1053548"/>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p>
        </p:txBody>
      </p:sp>
      <p:sp>
        <p:nvSpPr>
          <p:cNvPr id="6" name="Rectangle 5"/>
          <p:cNvSpPr/>
          <p:nvPr/>
        </p:nvSpPr>
        <p:spPr>
          <a:xfrm>
            <a:off x="10295167" y="2776599"/>
            <a:ext cx="1520687" cy="526774"/>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A0</a:t>
            </a:r>
          </a:p>
        </p:txBody>
      </p:sp>
      <p:sp>
        <p:nvSpPr>
          <p:cNvPr id="7" name="Rectangle 6"/>
          <p:cNvSpPr/>
          <p:nvPr/>
        </p:nvSpPr>
        <p:spPr>
          <a:xfrm>
            <a:off x="10295167" y="3303373"/>
            <a:ext cx="1520687" cy="526774"/>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A1</a:t>
            </a:r>
          </a:p>
        </p:txBody>
      </p:sp>
      <p:sp>
        <p:nvSpPr>
          <p:cNvPr id="8" name="Down Arrow 7"/>
          <p:cNvSpPr/>
          <p:nvPr/>
        </p:nvSpPr>
        <p:spPr>
          <a:xfrm rot="5400000" flipV="1">
            <a:off x="9750876" y="2839700"/>
            <a:ext cx="313638" cy="927347"/>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89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1.00 </a:t>
            </a:r>
            <a:r>
              <a:rPr lang="en-US" b="1" dirty="0"/>
              <a:t>time : </a:t>
            </a:r>
            <a:r>
              <a:rPr lang="en-US" b="1" dirty="0" smtClean="0"/>
              <a:t>Data Race Tester </a:t>
            </a:r>
            <a:r>
              <a:rPr lang="en-US" b="1" dirty="0" smtClean="0">
                <a:solidFill>
                  <a:srgbClr val="FF0000"/>
                </a:solidFill>
              </a:rPr>
              <a:t>(Not API-Legal)</a:t>
            </a:r>
          </a:p>
          <a:p>
            <a:pPr lvl="1"/>
            <a:r>
              <a:rPr lang="en-US" dirty="0" smtClean="0"/>
              <a:t>Possible upper bound on limit of manual pipelining</a:t>
            </a:r>
            <a:endParaRPr lang="en-US" dirty="0"/>
          </a:p>
          <a:p>
            <a:endParaRPr lang="en-US" dirty="0" smtClean="0"/>
          </a:p>
          <a:p>
            <a:endParaRPr lang="en-US" b="1" dirty="0" smtClean="0"/>
          </a:p>
          <a:p>
            <a:r>
              <a:rPr lang="en-US" b="1" dirty="0" smtClean="0"/>
              <a:t>1.31 time : Re-Introduce The Barrier</a:t>
            </a:r>
          </a:p>
          <a:p>
            <a:pPr lvl="1"/>
            <a:r>
              <a:rPr lang="en-US" dirty="0" smtClean="0"/>
              <a:t>API-legal common practice (time includes barrier)</a:t>
            </a:r>
          </a:p>
          <a:p>
            <a:pPr lvl="1"/>
            <a:r>
              <a:rPr lang="en-US" dirty="0" smtClean="0"/>
              <a:t>Overly conservative driver flushed L2$</a:t>
            </a:r>
          </a:p>
          <a:p>
            <a:pPr lvl="2"/>
            <a:r>
              <a:rPr lang="en-US" dirty="0" smtClean="0"/>
              <a:t>Or maybe barrier with usage requiring L2$ flush</a:t>
            </a:r>
            <a:endParaRPr lang="en-US" dirty="0"/>
          </a:p>
          <a:p>
            <a:endParaRPr lang="en-US" b="1" dirty="0" smtClean="0"/>
          </a:p>
          <a:p>
            <a:endParaRPr lang="en-US" b="1" dirty="0"/>
          </a:p>
          <a:p>
            <a:r>
              <a:rPr lang="en-US" b="1" dirty="0" smtClean="0"/>
              <a:t>1.03 time : Manually Split Pipeline Via Events</a:t>
            </a:r>
          </a:p>
          <a:p>
            <a:pPr lvl="1"/>
            <a:r>
              <a:rPr lang="en-US" dirty="0" smtClean="0"/>
              <a:t>Use “coherent” GLC=1 stores instead of image barrier</a:t>
            </a:r>
          </a:p>
          <a:p>
            <a:pPr lvl="1"/>
            <a:r>
              <a:rPr lang="en-US" b="1" dirty="0" smtClean="0">
                <a:solidFill>
                  <a:srgbClr val="00A600"/>
                </a:solidFill>
              </a:rPr>
              <a:t>Suggested “safe” and API-legal solution</a:t>
            </a:r>
            <a:endParaRPr lang="en-US" b="1" dirty="0">
              <a:solidFill>
                <a:srgbClr val="00A600"/>
              </a:solidFill>
            </a:endParaRPr>
          </a:p>
          <a:p>
            <a:endParaRPr lang="en-US" dirty="0" smtClean="0"/>
          </a:p>
        </p:txBody>
      </p:sp>
      <p:sp>
        <p:nvSpPr>
          <p:cNvPr id="3" name="Text Placeholder 2"/>
          <p:cNvSpPr>
            <a:spLocks noGrp="1"/>
          </p:cNvSpPr>
          <p:nvPr>
            <p:ph type="body" sz="quarter" idx="10"/>
          </p:nvPr>
        </p:nvSpPr>
        <p:spPr/>
        <p:txBody>
          <a:bodyPr/>
          <a:lstStyle/>
          <a:p>
            <a:r>
              <a:rPr lang="en-US" dirty="0" smtClean="0"/>
              <a:t>Measured Normalized time (first wave to end of last wave)</a:t>
            </a:r>
            <a:endParaRPr lang="en-US" dirty="0"/>
          </a:p>
        </p:txBody>
      </p:sp>
      <p:sp>
        <p:nvSpPr>
          <p:cNvPr id="4" name="Title 3"/>
          <p:cNvSpPr>
            <a:spLocks noGrp="1"/>
          </p:cNvSpPr>
          <p:nvPr>
            <p:ph type="title"/>
          </p:nvPr>
        </p:nvSpPr>
        <p:spPr/>
        <p:txBody>
          <a:bodyPr/>
          <a:lstStyle/>
          <a:p>
            <a:r>
              <a:rPr lang="en-US" dirty="0"/>
              <a:t>Simple data race </a:t>
            </a:r>
            <a:r>
              <a:rPr lang="en-US" dirty="0" smtClean="0"/>
              <a:t>tester : variations at 1152 x 1152 on Vega</a:t>
            </a:r>
            <a:endParaRPr lang="en-US" dirty="0"/>
          </a:p>
        </p:txBody>
      </p:sp>
      <p:pic>
        <p:nvPicPr>
          <p:cNvPr id="11" name="Picture 10"/>
          <p:cNvPicPr>
            <a:picLocks noChangeAspect="1"/>
          </p:cNvPicPr>
          <p:nvPr/>
        </p:nvPicPr>
        <p:blipFill>
          <a:blip r:embed="rId2"/>
          <a:stretch>
            <a:fillRect/>
          </a:stretch>
        </p:blipFill>
        <p:spPr>
          <a:xfrm>
            <a:off x="5808404" y="3435727"/>
            <a:ext cx="6232388" cy="652399"/>
          </a:xfrm>
          <a:prstGeom prst="rect">
            <a:avLst/>
          </a:prstGeom>
          <a:ln>
            <a:solidFill>
              <a:schemeClr val="tx1"/>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3"/>
          <a:stretch>
            <a:fillRect/>
          </a:stretch>
        </p:blipFill>
        <p:spPr>
          <a:xfrm>
            <a:off x="7263016" y="1792481"/>
            <a:ext cx="4777776" cy="639003"/>
          </a:xfrm>
          <a:prstGeom prst="rect">
            <a:avLst/>
          </a:prstGeom>
          <a:ln>
            <a:solidFill>
              <a:schemeClr val="tx1"/>
            </a:solidFill>
          </a:ln>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4"/>
          <a:stretch>
            <a:fillRect/>
          </a:stretch>
        </p:blipFill>
        <p:spPr>
          <a:xfrm>
            <a:off x="7101671" y="5099841"/>
            <a:ext cx="4928305" cy="646746"/>
          </a:xfrm>
          <a:prstGeom prst="rect">
            <a:avLst/>
          </a:prstGeom>
          <a:ln>
            <a:solidFill>
              <a:schemeClr val="tx1"/>
            </a:solidFill>
          </a:ln>
          <a:effectLst>
            <a:outerShdw blurRad="50800" dist="38100" dir="5400000" algn="t" rotWithShape="0">
              <a:prstClr val="black">
                <a:alpha val="40000"/>
              </a:prstClr>
            </a:outerShdw>
          </a:effectLst>
        </p:spPr>
      </p:pic>
      <p:grpSp>
        <p:nvGrpSpPr>
          <p:cNvPr id="19" name="Group 18"/>
          <p:cNvGrpSpPr/>
          <p:nvPr/>
        </p:nvGrpSpPr>
        <p:grpSpPr>
          <a:xfrm>
            <a:off x="6390843" y="1271701"/>
            <a:ext cx="2376264" cy="1067848"/>
            <a:chOff x="3503712" y="6093296"/>
            <a:chExt cx="2376264" cy="1067848"/>
          </a:xfrm>
          <a:solidFill>
            <a:srgbClr val="FF0000"/>
          </a:solidFill>
          <a:effectLst>
            <a:outerShdw blurRad="50800" dist="38100" dir="5400000" algn="t" rotWithShape="0">
              <a:prstClr val="black">
                <a:alpha val="40000"/>
              </a:prstClr>
            </a:outerShdw>
          </a:effectLst>
        </p:grpSpPr>
        <p:sp>
          <p:nvSpPr>
            <p:cNvPr id="20" name="Down Arrow 19"/>
            <p:cNvSpPr/>
            <p:nvPr/>
          </p:nvSpPr>
          <p:spPr>
            <a:xfrm>
              <a:off x="5486467" y="6525344"/>
              <a:ext cx="288032" cy="635800"/>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503712" y="6093296"/>
              <a:ext cx="2376264"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Store Result Fits in L2$</a:t>
              </a:r>
              <a:endParaRPr lang="en-US" dirty="0">
                <a:solidFill>
                  <a:schemeClr val="tx1"/>
                </a:solidFill>
              </a:endParaRPr>
            </a:p>
          </p:txBody>
        </p:sp>
      </p:grpSp>
      <p:grpSp>
        <p:nvGrpSpPr>
          <p:cNvPr id="22" name="Group 21"/>
          <p:cNvGrpSpPr/>
          <p:nvPr/>
        </p:nvGrpSpPr>
        <p:grpSpPr>
          <a:xfrm>
            <a:off x="9286443" y="1271285"/>
            <a:ext cx="2376264" cy="919176"/>
            <a:chOff x="3503712" y="6093296"/>
            <a:chExt cx="2376264" cy="919176"/>
          </a:xfrm>
          <a:solidFill>
            <a:srgbClr val="FF0000"/>
          </a:solidFill>
          <a:effectLst>
            <a:outerShdw blurRad="50800" dist="38100" dir="5400000" algn="t" rotWithShape="0">
              <a:prstClr val="black">
                <a:alpha val="40000"/>
              </a:prstClr>
            </a:outerShdw>
          </a:effectLst>
        </p:grpSpPr>
        <p:sp>
          <p:nvSpPr>
            <p:cNvPr id="23" name="Down Arrow 22"/>
            <p:cNvSpPr/>
            <p:nvPr/>
          </p:nvSpPr>
          <p:spPr>
            <a:xfrm>
              <a:off x="3935963" y="6525759"/>
              <a:ext cx="288032" cy="486713"/>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03712" y="6093296"/>
              <a:ext cx="2376264"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smtClean="0">
                  <a:solidFill>
                    <a:schemeClr val="tx1"/>
                  </a:solidFill>
                </a:rPr>
                <a:t>No Barrier = Hit in L2$</a:t>
              </a:r>
              <a:endParaRPr lang="en-US" dirty="0">
                <a:solidFill>
                  <a:schemeClr val="tx1"/>
                </a:solidFill>
              </a:endParaRPr>
            </a:p>
          </p:txBody>
        </p:sp>
      </p:grpSp>
      <p:grpSp>
        <p:nvGrpSpPr>
          <p:cNvPr id="35" name="Group 34"/>
          <p:cNvGrpSpPr/>
          <p:nvPr/>
        </p:nvGrpSpPr>
        <p:grpSpPr>
          <a:xfrm>
            <a:off x="7136869" y="3050508"/>
            <a:ext cx="4804015" cy="935743"/>
            <a:chOff x="7112487" y="2155327"/>
            <a:chExt cx="4804015" cy="935743"/>
          </a:xfrm>
          <a:solidFill>
            <a:srgbClr val="FFC000"/>
          </a:solidFill>
          <a:effectLst>
            <a:outerShdw blurRad="50800" dist="38100" dir="5400000" algn="t" rotWithShape="0">
              <a:prstClr val="black">
                <a:alpha val="40000"/>
              </a:prstClr>
            </a:outerShdw>
          </a:effectLst>
        </p:grpSpPr>
        <p:sp>
          <p:nvSpPr>
            <p:cNvPr id="26" name="Down Arrow 25"/>
            <p:cNvSpPr/>
            <p:nvPr/>
          </p:nvSpPr>
          <p:spPr>
            <a:xfrm>
              <a:off x="9972489" y="2587791"/>
              <a:ext cx="288032" cy="314436"/>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112487" y="2155327"/>
              <a:ext cx="4804015"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smtClean="0">
                  <a:solidFill>
                    <a:schemeClr val="tx1"/>
                  </a:solidFill>
                </a:rPr>
                <a:t>Barrier, Flush Cache = Slower = Miss in L2$</a:t>
              </a:r>
              <a:endParaRPr lang="en-US" dirty="0">
                <a:solidFill>
                  <a:schemeClr val="tx1"/>
                </a:solidFill>
              </a:endParaRPr>
            </a:p>
          </p:txBody>
        </p:sp>
        <p:sp>
          <p:nvSpPr>
            <p:cNvPr id="34" name="Down Arrow 33"/>
            <p:cNvSpPr/>
            <p:nvPr/>
          </p:nvSpPr>
          <p:spPr>
            <a:xfrm>
              <a:off x="7730379" y="2540546"/>
              <a:ext cx="288032" cy="5505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6390843" y="4438734"/>
            <a:ext cx="5082192" cy="919176"/>
            <a:chOff x="797784" y="6093296"/>
            <a:chExt cx="5082192" cy="919176"/>
          </a:xfrm>
          <a:solidFill>
            <a:srgbClr val="00A600"/>
          </a:solidFill>
          <a:effectLst>
            <a:outerShdw blurRad="50800" dist="38100" dir="5400000" algn="t" rotWithShape="0">
              <a:prstClr val="black">
                <a:alpha val="40000"/>
              </a:prstClr>
            </a:outerShdw>
          </a:effectLst>
        </p:grpSpPr>
        <p:sp>
          <p:nvSpPr>
            <p:cNvPr id="36" name="Down Arrow 35"/>
            <p:cNvSpPr/>
            <p:nvPr/>
          </p:nvSpPr>
          <p:spPr>
            <a:xfrm>
              <a:off x="3935963" y="6525759"/>
              <a:ext cx="288032" cy="486713"/>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97784" y="6093296"/>
              <a:ext cx="5082192"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smtClean="0">
                  <a:solidFill>
                    <a:schemeClr val="tx1"/>
                  </a:solidFill>
                </a:rPr>
                <a:t>GLC=1 Stores, No Cache Flush = Hit in L2$</a:t>
              </a:r>
              <a:endParaRPr lang="en-US" dirty="0">
                <a:solidFill>
                  <a:schemeClr val="tx1"/>
                </a:solidFill>
              </a:endParaRPr>
            </a:p>
          </p:txBody>
        </p:sp>
      </p:grpSp>
      <p:grpSp>
        <p:nvGrpSpPr>
          <p:cNvPr id="38" name="Group 37"/>
          <p:cNvGrpSpPr/>
          <p:nvPr/>
        </p:nvGrpSpPr>
        <p:grpSpPr>
          <a:xfrm>
            <a:off x="6796216" y="5695467"/>
            <a:ext cx="4450140" cy="766021"/>
            <a:chOff x="2624322" y="5849939"/>
            <a:chExt cx="4450140" cy="766021"/>
          </a:xfrm>
          <a:solidFill>
            <a:srgbClr val="00A600"/>
          </a:solidFill>
          <a:effectLst>
            <a:outerShdw blurRad="50800" dist="38100" dir="5400000" algn="t" rotWithShape="0">
              <a:prstClr val="black">
                <a:alpha val="40000"/>
              </a:prstClr>
            </a:outerShdw>
          </a:effectLst>
        </p:grpSpPr>
        <p:sp>
          <p:nvSpPr>
            <p:cNvPr id="39" name="Down Arrow 38"/>
            <p:cNvSpPr/>
            <p:nvPr/>
          </p:nvSpPr>
          <p:spPr>
            <a:xfrm flipV="1">
              <a:off x="4595213" y="5849939"/>
              <a:ext cx="288032" cy="486713"/>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624322" y="6183912"/>
              <a:ext cx="4450140"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smtClean="0">
                  <a:solidFill>
                    <a:schemeClr val="tx1"/>
                  </a:solidFill>
                </a:rPr>
                <a:t>Execution Dependency Managed by Events</a:t>
              </a:r>
              <a:endParaRPr lang="en-US" dirty="0">
                <a:solidFill>
                  <a:schemeClr val="tx1"/>
                </a:solidFill>
              </a:endParaRPr>
            </a:p>
          </p:txBody>
        </p:sp>
      </p:grpSp>
    </p:spTree>
    <p:extLst>
      <p:ext uri="{BB962C8B-B14F-4D97-AF65-F5344CB8AC3E}">
        <p14:creationId xmlns:p14="http://schemas.microsoft.com/office/powerpoint/2010/main" val="4224787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Graphics queue is better at pipelining front-end operations (often see 40+ draws in parallel)</a:t>
            </a:r>
          </a:p>
          <a:p>
            <a:pPr lvl="1"/>
            <a:r>
              <a:rPr lang="en-US" dirty="0" smtClean="0"/>
              <a:t>Often better to pipeline small jobs in the graphics queue</a:t>
            </a:r>
          </a:p>
          <a:p>
            <a:endParaRPr lang="en-US" dirty="0"/>
          </a:p>
          <a:p>
            <a:endParaRPr lang="en-US" dirty="0" smtClean="0"/>
          </a:p>
          <a:p>
            <a:endParaRPr lang="en-US" dirty="0"/>
          </a:p>
          <a:p>
            <a:endParaRPr lang="en-US" dirty="0" smtClean="0"/>
          </a:p>
          <a:p>
            <a:r>
              <a:rPr lang="en-US" dirty="0" smtClean="0"/>
              <a:t>Compute queue needs longer running waves to hide front-end overheads</a:t>
            </a:r>
          </a:p>
        </p:txBody>
      </p:sp>
      <p:sp>
        <p:nvSpPr>
          <p:cNvPr id="3" name="Text Placeholder 2"/>
          <p:cNvSpPr>
            <a:spLocks noGrp="1"/>
          </p:cNvSpPr>
          <p:nvPr>
            <p:ph type="body" sz="quarter" idx="10"/>
          </p:nvPr>
        </p:nvSpPr>
        <p:spPr/>
        <p:txBody>
          <a:bodyPr/>
          <a:lstStyle/>
          <a:p>
            <a:r>
              <a:rPr lang="en-US" dirty="0" smtClean="0"/>
              <a:t>Looking at same operations in different queues</a:t>
            </a:r>
            <a:endParaRPr lang="en-US" dirty="0"/>
          </a:p>
        </p:txBody>
      </p:sp>
      <p:sp>
        <p:nvSpPr>
          <p:cNvPr id="4" name="Title 3"/>
          <p:cNvSpPr>
            <a:spLocks noGrp="1"/>
          </p:cNvSpPr>
          <p:nvPr>
            <p:ph type="title"/>
          </p:nvPr>
        </p:nvSpPr>
        <p:spPr/>
        <p:txBody>
          <a:bodyPr/>
          <a:lstStyle/>
          <a:p>
            <a:r>
              <a:rPr lang="en-US" dirty="0" smtClean="0"/>
              <a:t>Differences between </a:t>
            </a:r>
            <a:r>
              <a:rPr lang="en-US" dirty="0" err="1" smtClean="0"/>
              <a:t>cs</a:t>
            </a:r>
            <a:r>
              <a:rPr lang="en-US" dirty="0" smtClean="0"/>
              <a:t> and </a:t>
            </a:r>
            <a:r>
              <a:rPr lang="en-US" dirty="0" err="1" smtClean="0"/>
              <a:t>gfx</a:t>
            </a:r>
            <a:r>
              <a:rPr lang="en-US" dirty="0" smtClean="0"/>
              <a:t> queue</a:t>
            </a:r>
            <a:endParaRPr lang="en-US" dirty="0"/>
          </a:p>
        </p:txBody>
      </p:sp>
      <p:pic>
        <p:nvPicPr>
          <p:cNvPr id="5" name="Picture 4"/>
          <p:cNvPicPr>
            <a:picLocks noChangeAspect="1"/>
          </p:cNvPicPr>
          <p:nvPr/>
        </p:nvPicPr>
        <p:blipFill>
          <a:blip r:embed="rId2"/>
          <a:stretch>
            <a:fillRect/>
          </a:stretch>
        </p:blipFill>
        <p:spPr>
          <a:xfrm>
            <a:off x="2178085" y="2175764"/>
            <a:ext cx="7888554" cy="1035222"/>
          </a:xfrm>
          <a:prstGeom prst="rect">
            <a:avLst/>
          </a:prstGeom>
          <a:ln>
            <a:solidFill>
              <a:schemeClr val="tx1"/>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1102995" y="4994908"/>
            <a:ext cx="9686925" cy="1323975"/>
          </a:xfrm>
          <a:prstGeom prst="rect">
            <a:avLst/>
          </a:prstGeom>
        </p:spPr>
      </p:pic>
      <p:grpSp>
        <p:nvGrpSpPr>
          <p:cNvPr id="7" name="Group 6"/>
          <p:cNvGrpSpPr/>
          <p:nvPr/>
        </p:nvGrpSpPr>
        <p:grpSpPr>
          <a:xfrm>
            <a:off x="996777" y="5272559"/>
            <a:ext cx="4151871" cy="864973"/>
            <a:chOff x="3587477" y="5660371"/>
            <a:chExt cx="4151871" cy="864973"/>
          </a:xfrm>
          <a:solidFill>
            <a:srgbClr val="FF0000"/>
          </a:solidFill>
          <a:effectLst>
            <a:outerShdw blurRad="50800" dist="38100" dir="5400000" algn="t" rotWithShape="0">
              <a:prstClr val="black">
                <a:alpha val="40000"/>
              </a:prstClr>
            </a:outerShdw>
          </a:effectLst>
        </p:grpSpPr>
        <p:sp>
          <p:nvSpPr>
            <p:cNvPr id="8" name="Down Arrow 7"/>
            <p:cNvSpPr/>
            <p:nvPr/>
          </p:nvSpPr>
          <p:spPr>
            <a:xfrm flipV="1">
              <a:off x="5486467" y="5660371"/>
              <a:ext cx="288032" cy="635800"/>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7477" y="6093296"/>
              <a:ext cx="4151871"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Launch Limited Waves </a:t>
              </a:r>
              <a:r>
                <a:rPr lang="en-US" dirty="0" err="1" smtClean="0">
                  <a:solidFill>
                    <a:schemeClr val="tx1"/>
                  </a:solidFill>
                </a:rPr>
                <a:t>Depipelines</a:t>
              </a:r>
              <a:r>
                <a:rPr lang="en-US" dirty="0" smtClean="0">
                  <a:solidFill>
                    <a:schemeClr val="tx1"/>
                  </a:solidFill>
                </a:rPr>
                <a:t> GPU</a:t>
              </a:r>
              <a:endParaRPr lang="en-US" dirty="0">
                <a:solidFill>
                  <a:schemeClr val="tx1"/>
                </a:solidFill>
              </a:endParaRPr>
            </a:p>
          </p:txBody>
        </p:sp>
      </p:grpSp>
      <p:grpSp>
        <p:nvGrpSpPr>
          <p:cNvPr id="10" name="Group 9"/>
          <p:cNvGrpSpPr/>
          <p:nvPr/>
        </p:nvGrpSpPr>
        <p:grpSpPr>
          <a:xfrm>
            <a:off x="5556420" y="5346357"/>
            <a:ext cx="6091883" cy="1360783"/>
            <a:chOff x="3587477" y="5164561"/>
            <a:chExt cx="6091883" cy="1360783"/>
          </a:xfrm>
          <a:solidFill>
            <a:srgbClr val="FF0000"/>
          </a:solidFill>
          <a:effectLst>
            <a:outerShdw blurRad="50800" dist="38100" dir="5400000" algn="t" rotWithShape="0">
              <a:prstClr val="black">
                <a:alpha val="40000"/>
              </a:prstClr>
            </a:outerShdw>
          </a:effectLst>
        </p:grpSpPr>
        <p:sp>
          <p:nvSpPr>
            <p:cNvPr id="11" name="Down Arrow 10"/>
            <p:cNvSpPr/>
            <p:nvPr/>
          </p:nvSpPr>
          <p:spPr>
            <a:xfrm flipV="1">
              <a:off x="5486467" y="5164561"/>
              <a:ext cx="288032" cy="1131610"/>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87477" y="6093296"/>
              <a:ext cx="6091883"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Long Running Waves Are Good (Hides Wait Fetch Fine)</a:t>
              </a:r>
              <a:endParaRPr lang="en-US" dirty="0">
                <a:solidFill>
                  <a:schemeClr val="tx1"/>
                </a:solidFill>
              </a:endParaRPr>
            </a:p>
          </p:txBody>
        </p:sp>
      </p:grpSp>
      <p:grpSp>
        <p:nvGrpSpPr>
          <p:cNvPr id="13" name="Group 12"/>
          <p:cNvGrpSpPr/>
          <p:nvPr/>
        </p:nvGrpSpPr>
        <p:grpSpPr>
          <a:xfrm>
            <a:off x="1655805" y="4312947"/>
            <a:ext cx="8701167" cy="753860"/>
            <a:chOff x="2263750" y="6407284"/>
            <a:chExt cx="8701167" cy="753860"/>
          </a:xfrm>
          <a:solidFill>
            <a:srgbClr val="FF0000"/>
          </a:solidFill>
          <a:effectLst>
            <a:outerShdw blurRad="50800" dist="38100" dir="5400000" algn="t" rotWithShape="0">
              <a:prstClr val="black">
                <a:alpha val="40000"/>
              </a:prstClr>
            </a:outerShdw>
          </a:effectLst>
        </p:grpSpPr>
        <p:sp>
          <p:nvSpPr>
            <p:cNvPr id="14" name="Down Arrow 13"/>
            <p:cNvSpPr/>
            <p:nvPr/>
          </p:nvSpPr>
          <p:spPr>
            <a:xfrm>
              <a:off x="5486467" y="6839332"/>
              <a:ext cx="288032" cy="32181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63750" y="6407284"/>
              <a:ext cx="8701167"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Waiting on Signaled </a:t>
              </a:r>
              <a:r>
                <a:rPr lang="en-US" dirty="0" err="1" smtClean="0">
                  <a:solidFill>
                    <a:schemeClr val="tx1"/>
                  </a:solidFill>
                </a:rPr>
                <a:t>vkEvent</a:t>
              </a:r>
              <a:r>
                <a:rPr lang="en-US" dirty="0" smtClean="0">
                  <a:solidFill>
                    <a:schemeClr val="tx1"/>
                  </a:solidFill>
                </a:rPr>
                <a:t> Needs to Fetch Memory (Need Longer Waves to Hide)</a:t>
              </a:r>
              <a:endParaRPr lang="en-US" dirty="0">
                <a:solidFill>
                  <a:schemeClr val="tx1"/>
                </a:solidFill>
              </a:endParaRPr>
            </a:p>
          </p:txBody>
        </p:sp>
      </p:grpSp>
    </p:spTree>
    <p:extLst>
      <p:ext uri="{BB962C8B-B14F-4D97-AF65-F5344CB8AC3E}">
        <p14:creationId xmlns:p14="http://schemas.microsoft.com/office/powerpoint/2010/main" val="2372185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SIMD (VALU) = 16-wide vector ALU executes a 64-wide wave across 4 clocks</a:t>
            </a:r>
          </a:p>
          <a:p>
            <a:pPr lvl="1"/>
            <a:r>
              <a:rPr lang="en-US" dirty="0" smtClean="0"/>
              <a:t>Maximum occupancy 8 waves/SIMD (Polaris) or typically 10 waves/SIMD (non-Polaris)</a:t>
            </a:r>
          </a:p>
          <a:p>
            <a:r>
              <a:rPr lang="en-US" dirty="0" smtClean="0"/>
              <a:t>CU = Compute Unit includes 4 SIMDs (peak VALU execution throughput of 1 wave/clock)</a:t>
            </a:r>
          </a:p>
          <a:p>
            <a:r>
              <a:rPr lang="en-US" dirty="0" smtClean="0"/>
              <a:t>SALU = Scalar ALU</a:t>
            </a:r>
          </a:p>
          <a:p>
            <a:r>
              <a:rPr lang="en-US" dirty="0" smtClean="0"/>
              <a:t>LDS = Local Data Store</a:t>
            </a:r>
          </a:p>
          <a:p>
            <a:r>
              <a:rPr lang="en-US" dirty="0" smtClean="0"/>
              <a:t>V$ = Vector L1 Cache (VMEM)</a:t>
            </a:r>
          </a:p>
          <a:p>
            <a:r>
              <a:rPr lang="en-US" dirty="0" smtClean="0"/>
              <a:t>I$ = Instruction L1 Cache</a:t>
            </a:r>
          </a:p>
          <a:p>
            <a:r>
              <a:rPr lang="en-US" dirty="0" smtClean="0"/>
              <a:t>K$ = Scalar L1 Cache (SMEM)</a:t>
            </a:r>
          </a:p>
          <a:p>
            <a:pPr marL="0" indent="0">
              <a:buNone/>
            </a:pPr>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This talk is a follow-up to </a:t>
            </a:r>
            <a:r>
              <a:rPr lang="en-US" b="1" dirty="0" smtClean="0">
                <a:solidFill>
                  <a:srgbClr val="FF0000"/>
                </a:solidFill>
              </a:rPr>
              <a:t>ADVANCED </a:t>
            </a:r>
            <a:r>
              <a:rPr lang="en-US" b="1" dirty="0">
                <a:solidFill>
                  <a:srgbClr val="FF0000"/>
                </a:solidFill>
              </a:rPr>
              <a:t>SHADER PROGRAMMING ON </a:t>
            </a:r>
            <a:r>
              <a:rPr lang="en-US" b="1" dirty="0" smtClean="0">
                <a:solidFill>
                  <a:srgbClr val="FF0000"/>
                </a:solidFill>
              </a:rPr>
              <a:t>GCN</a:t>
            </a:r>
            <a:r>
              <a:rPr lang="en-US" b="1" dirty="0" smtClean="0"/>
              <a:t> </a:t>
            </a:r>
            <a:r>
              <a:rPr lang="en-US" dirty="0" smtClean="0"/>
              <a:t>from </a:t>
            </a:r>
            <a:r>
              <a:rPr lang="en-US" dirty="0" err="1" smtClean="0"/>
              <a:t>gdc</a:t>
            </a:r>
            <a:r>
              <a:rPr lang="en-US" dirty="0" smtClean="0"/>
              <a:t> 2017</a:t>
            </a:r>
            <a:endParaRPr lang="en-US" dirty="0"/>
          </a:p>
        </p:txBody>
      </p:sp>
      <p:sp>
        <p:nvSpPr>
          <p:cNvPr id="4" name="Title 3"/>
          <p:cNvSpPr>
            <a:spLocks noGrp="1"/>
          </p:cNvSpPr>
          <p:nvPr>
            <p:ph type="title"/>
          </p:nvPr>
        </p:nvSpPr>
        <p:spPr/>
        <p:txBody>
          <a:bodyPr/>
          <a:lstStyle/>
          <a:p>
            <a:r>
              <a:rPr lang="en-US" dirty="0" smtClean="0"/>
              <a:t>GCN review</a:t>
            </a:r>
            <a:endParaRPr lang="en-US" dirty="0"/>
          </a:p>
        </p:txBody>
      </p:sp>
      <p:grpSp>
        <p:nvGrpSpPr>
          <p:cNvPr id="5" name="Group 4"/>
          <p:cNvGrpSpPr/>
          <p:nvPr/>
        </p:nvGrpSpPr>
        <p:grpSpPr>
          <a:xfrm>
            <a:off x="4874747" y="2744924"/>
            <a:ext cx="5508612" cy="3816424"/>
            <a:chOff x="299356" y="2060848"/>
            <a:chExt cx="5508612" cy="3816424"/>
          </a:xfrm>
          <a:solidFill>
            <a:schemeClr val="bg1"/>
          </a:solidFill>
        </p:grpSpPr>
        <p:sp>
          <p:nvSpPr>
            <p:cNvPr id="6" name="Rectangle 5"/>
            <p:cNvSpPr/>
            <p:nvPr/>
          </p:nvSpPr>
          <p:spPr>
            <a:xfrm>
              <a:off x="299356" y="2060848"/>
              <a:ext cx="5508612" cy="3816424"/>
            </a:xfrm>
            <a:prstGeom prst="rect">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1"/>
                  </a:solidFill>
                </a:rPr>
                <a:t>Example Cluster of 4 CUs</a:t>
              </a:r>
              <a:endParaRPr lang="en-US" sz="1400" b="1" dirty="0">
                <a:solidFill>
                  <a:schemeClr val="tx1"/>
                </a:solidFill>
              </a:endParaRPr>
            </a:p>
          </p:txBody>
        </p:sp>
        <p:sp>
          <p:nvSpPr>
            <p:cNvPr id="7" name="Rectangle 6"/>
            <p:cNvSpPr/>
            <p:nvPr/>
          </p:nvSpPr>
          <p:spPr>
            <a:xfrm>
              <a:off x="3791744" y="2384884"/>
              <a:ext cx="1332148" cy="252028"/>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K$</a:t>
              </a:r>
              <a:endParaRPr lang="en-US" sz="1400" dirty="0">
                <a:solidFill>
                  <a:schemeClr val="tx1"/>
                </a:solidFill>
              </a:endParaRPr>
            </a:p>
          </p:txBody>
        </p:sp>
        <p:sp>
          <p:nvSpPr>
            <p:cNvPr id="8" name="Rectangle 7"/>
            <p:cNvSpPr/>
            <p:nvPr/>
          </p:nvSpPr>
          <p:spPr>
            <a:xfrm>
              <a:off x="983432" y="2384884"/>
              <a:ext cx="2736304" cy="252028"/>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a:t>
              </a:r>
              <a:endParaRPr lang="en-US" sz="1400" dirty="0">
                <a:solidFill>
                  <a:schemeClr val="tx1"/>
                </a:solidFill>
              </a:endParaRPr>
            </a:p>
          </p:txBody>
        </p:sp>
        <p:grpSp>
          <p:nvGrpSpPr>
            <p:cNvPr id="9" name="Group 8"/>
            <p:cNvGrpSpPr/>
            <p:nvPr/>
          </p:nvGrpSpPr>
          <p:grpSpPr>
            <a:xfrm>
              <a:off x="371364" y="2708920"/>
              <a:ext cx="5364596" cy="3096344"/>
              <a:chOff x="299356" y="1880828"/>
              <a:chExt cx="5364596" cy="3096344"/>
            </a:xfrm>
            <a:grpFill/>
            <a:effectLst>
              <a:outerShdw blurRad="50800" dist="38100" dir="5400000" algn="t" rotWithShape="0">
                <a:prstClr val="black">
                  <a:alpha val="40000"/>
                </a:prstClr>
              </a:outerShdw>
            </a:effectLst>
          </p:grpSpPr>
          <p:grpSp>
            <p:nvGrpSpPr>
              <p:cNvPr id="10" name="Group 9"/>
              <p:cNvGrpSpPr/>
              <p:nvPr/>
            </p:nvGrpSpPr>
            <p:grpSpPr>
              <a:xfrm>
                <a:off x="299356" y="1880828"/>
                <a:ext cx="5364596" cy="720080"/>
                <a:chOff x="2927648" y="4725144"/>
                <a:chExt cx="5364596" cy="720080"/>
              </a:xfrm>
              <a:grpFill/>
            </p:grpSpPr>
            <p:sp>
              <p:nvSpPr>
                <p:cNvPr id="41" name="Rectangle 40"/>
                <p:cNvSpPr/>
                <p:nvPr/>
              </p:nvSpPr>
              <p:spPr>
                <a:xfrm>
                  <a:off x="2927648" y="4725144"/>
                  <a:ext cx="5364596"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tx1"/>
                      </a:solidFill>
                    </a:rPr>
                    <a:t>CU</a:t>
                  </a:r>
                  <a:endParaRPr lang="en-US" sz="1400" dirty="0">
                    <a:solidFill>
                      <a:schemeClr val="tx1"/>
                    </a:solidFill>
                  </a:endParaRPr>
                </a:p>
              </p:txBody>
            </p:sp>
            <p:grpSp>
              <p:nvGrpSpPr>
                <p:cNvPr id="42" name="Group 41"/>
                <p:cNvGrpSpPr/>
                <p:nvPr/>
              </p:nvGrpSpPr>
              <p:grpSpPr>
                <a:xfrm>
                  <a:off x="2999656" y="4797152"/>
                  <a:ext cx="4896544" cy="576064"/>
                  <a:chOff x="2999656" y="4797152"/>
                  <a:chExt cx="4896544" cy="576064"/>
                </a:xfrm>
                <a:grpFill/>
                <a:effectLst>
                  <a:outerShdw blurRad="50800" dist="38100" dir="5400000" algn="t" rotWithShape="0">
                    <a:prstClr val="black">
                      <a:alpha val="40000"/>
                    </a:prstClr>
                  </a:outerShdw>
                </a:effectLst>
              </p:grpSpPr>
              <p:sp>
                <p:nvSpPr>
                  <p:cNvPr id="43" name="Rectangle 42"/>
                  <p:cNvSpPr/>
                  <p:nvPr/>
                </p:nvSpPr>
                <p:spPr>
                  <a:xfrm>
                    <a:off x="2999656"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44" name="Rectangle 43"/>
                  <p:cNvSpPr/>
                  <p:nvPr/>
                </p:nvSpPr>
                <p:spPr>
                  <a:xfrm>
                    <a:off x="7176120" y="4797152"/>
                    <a:ext cx="720080"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a:t>
                    </a:r>
                  </a:p>
                </p:txBody>
              </p:sp>
              <p:sp>
                <p:nvSpPr>
                  <p:cNvPr id="45" name="Rectangle 44"/>
                  <p:cNvSpPr/>
                  <p:nvPr/>
                </p:nvSpPr>
                <p:spPr>
                  <a:xfrm>
                    <a:off x="4367808"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46" name="Rectangle 45"/>
                  <p:cNvSpPr/>
                  <p:nvPr/>
                </p:nvSpPr>
                <p:spPr>
                  <a:xfrm>
                    <a:off x="2999656"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47" name="Rectangle 46"/>
                  <p:cNvSpPr/>
                  <p:nvPr/>
                </p:nvSpPr>
                <p:spPr>
                  <a:xfrm>
                    <a:off x="4367808"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48" name="Rectangle 47"/>
                  <p:cNvSpPr/>
                  <p:nvPr/>
                </p:nvSpPr>
                <p:spPr>
                  <a:xfrm>
                    <a:off x="573596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SALU</a:t>
                    </a:r>
                  </a:p>
                </p:txBody>
              </p:sp>
              <p:sp>
                <p:nvSpPr>
                  <p:cNvPr id="49" name="Rectangle 48"/>
                  <p:cNvSpPr/>
                  <p:nvPr/>
                </p:nvSpPr>
                <p:spPr>
                  <a:xfrm>
                    <a:off x="645604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LDS</a:t>
                    </a:r>
                  </a:p>
                </p:txBody>
              </p:sp>
            </p:grpSp>
          </p:grpSp>
          <p:grpSp>
            <p:nvGrpSpPr>
              <p:cNvPr id="11" name="Group 10"/>
              <p:cNvGrpSpPr/>
              <p:nvPr/>
            </p:nvGrpSpPr>
            <p:grpSpPr>
              <a:xfrm>
                <a:off x="299356" y="2672916"/>
                <a:ext cx="5364596" cy="720080"/>
                <a:chOff x="2927648" y="4725144"/>
                <a:chExt cx="5364596" cy="720080"/>
              </a:xfrm>
              <a:grpFill/>
            </p:grpSpPr>
            <p:sp>
              <p:nvSpPr>
                <p:cNvPr id="32" name="Rectangle 31"/>
                <p:cNvSpPr/>
                <p:nvPr/>
              </p:nvSpPr>
              <p:spPr>
                <a:xfrm>
                  <a:off x="2927648" y="4725144"/>
                  <a:ext cx="5364596"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tx1"/>
                      </a:solidFill>
                    </a:rPr>
                    <a:t>CU</a:t>
                  </a:r>
                  <a:endParaRPr lang="en-US" sz="1400" dirty="0">
                    <a:solidFill>
                      <a:schemeClr val="tx1"/>
                    </a:solidFill>
                  </a:endParaRPr>
                </a:p>
              </p:txBody>
            </p:sp>
            <p:grpSp>
              <p:nvGrpSpPr>
                <p:cNvPr id="33" name="Group 32"/>
                <p:cNvGrpSpPr/>
                <p:nvPr/>
              </p:nvGrpSpPr>
              <p:grpSpPr>
                <a:xfrm>
                  <a:off x="2999656" y="4797152"/>
                  <a:ext cx="4896544" cy="576064"/>
                  <a:chOff x="2999656" y="4797152"/>
                  <a:chExt cx="4896544" cy="576064"/>
                </a:xfrm>
                <a:grpFill/>
                <a:effectLst>
                  <a:outerShdw blurRad="50800" dist="38100" dir="5400000" algn="t" rotWithShape="0">
                    <a:prstClr val="black">
                      <a:alpha val="40000"/>
                    </a:prstClr>
                  </a:outerShdw>
                </a:effectLst>
              </p:grpSpPr>
              <p:sp>
                <p:nvSpPr>
                  <p:cNvPr id="34" name="Rectangle 33"/>
                  <p:cNvSpPr/>
                  <p:nvPr/>
                </p:nvSpPr>
                <p:spPr>
                  <a:xfrm>
                    <a:off x="2999656"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35" name="Rectangle 34"/>
                  <p:cNvSpPr/>
                  <p:nvPr/>
                </p:nvSpPr>
                <p:spPr>
                  <a:xfrm>
                    <a:off x="7176120" y="4797152"/>
                    <a:ext cx="720080"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a:t>
                    </a:r>
                  </a:p>
                </p:txBody>
              </p:sp>
              <p:sp>
                <p:nvSpPr>
                  <p:cNvPr id="36" name="Rectangle 35"/>
                  <p:cNvSpPr/>
                  <p:nvPr/>
                </p:nvSpPr>
                <p:spPr>
                  <a:xfrm>
                    <a:off x="4367808"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37" name="Rectangle 36"/>
                  <p:cNvSpPr/>
                  <p:nvPr/>
                </p:nvSpPr>
                <p:spPr>
                  <a:xfrm>
                    <a:off x="2999656"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38" name="Rectangle 37"/>
                  <p:cNvSpPr/>
                  <p:nvPr/>
                </p:nvSpPr>
                <p:spPr>
                  <a:xfrm>
                    <a:off x="4367808"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39" name="Rectangle 38"/>
                  <p:cNvSpPr/>
                  <p:nvPr/>
                </p:nvSpPr>
                <p:spPr>
                  <a:xfrm>
                    <a:off x="573596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SALU</a:t>
                    </a:r>
                  </a:p>
                </p:txBody>
              </p:sp>
              <p:sp>
                <p:nvSpPr>
                  <p:cNvPr id="40" name="Rectangle 39"/>
                  <p:cNvSpPr/>
                  <p:nvPr/>
                </p:nvSpPr>
                <p:spPr>
                  <a:xfrm>
                    <a:off x="645604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LDS</a:t>
                    </a:r>
                  </a:p>
                </p:txBody>
              </p:sp>
            </p:grpSp>
          </p:grpSp>
          <p:grpSp>
            <p:nvGrpSpPr>
              <p:cNvPr id="12" name="Group 11"/>
              <p:cNvGrpSpPr/>
              <p:nvPr/>
            </p:nvGrpSpPr>
            <p:grpSpPr>
              <a:xfrm>
                <a:off x="299356" y="3465004"/>
                <a:ext cx="5364596" cy="720080"/>
                <a:chOff x="2927648" y="4725144"/>
                <a:chExt cx="5364596" cy="720080"/>
              </a:xfrm>
              <a:grpFill/>
            </p:grpSpPr>
            <p:sp>
              <p:nvSpPr>
                <p:cNvPr id="23" name="Rectangle 22"/>
                <p:cNvSpPr/>
                <p:nvPr/>
              </p:nvSpPr>
              <p:spPr>
                <a:xfrm>
                  <a:off x="2927648" y="4725144"/>
                  <a:ext cx="5364596"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tx1"/>
                      </a:solidFill>
                    </a:rPr>
                    <a:t>CU</a:t>
                  </a:r>
                  <a:endParaRPr lang="en-US" sz="1400" dirty="0">
                    <a:solidFill>
                      <a:schemeClr val="tx1"/>
                    </a:solidFill>
                  </a:endParaRPr>
                </a:p>
              </p:txBody>
            </p:sp>
            <p:grpSp>
              <p:nvGrpSpPr>
                <p:cNvPr id="24" name="Group 23"/>
                <p:cNvGrpSpPr/>
                <p:nvPr/>
              </p:nvGrpSpPr>
              <p:grpSpPr>
                <a:xfrm>
                  <a:off x="2999656" y="4797152"/>
                  <a:ext cx="4896544" cy="576064"/>
                  <a:chOff x="2999656" y="4797152"/>
                  <a:chExt cx="4896544" cy="576064"/>
                </a:xfrm>
                <a:grpFill/>
                <a:effectLst>
                  <a:outerShdw blurRad="50800" dist="38100" dir="5400000" algn="t" rotWithShape="0">
                    <a:prstClr val="black">
                      <a:alpha val="40000"/>
                    </a:prstClr>
                  </a:outerShdw>
                </a:effectLst>
              </p:grpSpPr>
              <p:sp>
                <p:nvSpPr>
                  <p:cNvPr id="25" name="Rectangle 24"/>
                  <p:cNvSpPr/>
                  <p:nvPr/>
                </p:nvSpPr>
                <p:spPr>
                  <a:xfrm>
                    <a:off x="2999656"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26" name="Rectangle 25"/>
                  <p:cNvSpPr/>
                  <p:nvPr/>
                </p:nvSpPr>
                <p:spPr>
                  <a:xfrm>
                    <a:off x="7176120" y="4797152"/>
                    <a:ext cx="720080"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a:t>
                    </a:r>
                  </a:p>
                </p:txBody>
              </p:sp>
              <p:sp>
                <p:nvSpPr>
                  <p:cNvPr id="27" name="Rectangle 26"/>
                  <p:cNvSpPr/>
                  <p:nvPr/>
                </p:nvSpPr>
                <p:spPr>
                  <a:xfrm>
                    <a:off x="4367808"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28" name="Rectangle 27"/>
                  <p:cNvSpPr/>
                  <p:nvPr/>
                </p:nvSpPr>
                <p:spPr>
                  <a:xfrm>
                    <a:off x="2999656"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29" name="Rectangle 28"/>
                  <p:cNvSpPr/>
                  <p:nvPr/>
                </p:nvSpPr>
                <p:spPr>
                  <a:xfrm>
                    <a:off x="4367808"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30" name="Rectangle 29"/>
                  <p:cNvSpPr/>
                  <p:nvPr/>
                </p:nvSpPr>
                <p:spPr>
                  <a:xfrm>
                    <a:off x="573596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SALU</a:t>
                    </a:r>
                  </a:p>
                </p:txBody>
              </p:sp>
              <p:sp>
                <p:nvSpPr>
                  <p:cNvPr id="31" name="Rectangle 30"/>
                  <p:cNvSpPr/>
                  <p:nvPr/>
                </p:nvSpPr>
                <p:spPr>
                  <a:xfrm>
                    <a:off x="645604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LDS</a:t>
                    </a:r>
                  </a:p>
                </p:txBody>
              </p:sp>
            </p:grpSp>
          </p:grpSp>
          <p:grpSp>
            <p:nvGrpSpPr>
              <p:cNvPr id="13" name="Group 12"/>
              <p:cNvGrpSpPr/>
              <p:nvPr/>
            </p:nvGrpSpPr>
            <p:grpSpPr>
              <a:xfrm>
                <a:off x="299356" y="4257092"/>
                <a:ext cx="5364596" cy="720080"/>
                <a:chOff x="2927648" y="4725144"/>
                <a:chExt cx="5364596" cy="720080"/>
              </a:xfrm>
              <a:grpFill/>
            </p:grpSpPr>
            <p:sp>
              <p:nvSpPr>
                <p:cNvPr id="14" name="Rectangle 13"/>
                <p:cNvSpPr/>
                <p:nvPr/>
              </p:nvSpPr>
              <p:spPr>
                <a:xfrm>
                  <a:off x="2927648" y="4725144"/>
                  <a:ext cx="5364596"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tx1"/>
                      </a:solidFill>
                    </a:rPr>
                    <a:t>CU</a:t>
                  </a:r>
                  <a:endParaRPr lang="en-US" sz="1400" dirty="0">
                    <a:solidFill>
                      <a:schemeClr val="tx1"/>
                    </a:solidFill>
                  </a:endParaRPr>
                </a:p>
              </p:txBody>
            </p:sp>
            <p:grpSp>
              <p:nvGrpSpPr>
                <p:cNvPr id="15" name="Group 14"/>
                <p:cNvGrpSpPr/>
                <p:nvPr/>
              </p:nvGrpSpPr>
              <p:grpSpPr>
                <a:xfrm>
                  <a:off x="2999656" y="4797152"/>
                  <a:ext cx="4896544" cy="576064"/>
                  <a:chOff x="2999656" y="4797152"/>
                  <a:chExt cx="4896544" cy="576064"/>
                </a:xfrm>
                <a:grpFill/>
                <a:effectLst>
                  <a:outerShdw blurRad="50800" dist="38100" dir="5400000" algn="t" rotWithShape="0">
                    <a:prstClr val="black">
                      <a:alpha val="40000"/>
                    </a:prstClr>
                  </a:outerShdw>
                </a:effectLst>
              </p:grpSpPr>
              <p:sp>
                <p:nvSpPr>
                  <p:cNvPr id="16" name="Rectangle 15"/>
                  <p:cNvSpPr/>
                  <p:nvPr/>
                </p:nvSpPr>
                <p:spPr>
                  <a:xfrm>
                    <a:off x="2999656"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17" name="Rectangle 16"/>
                  <p:cNvSpPr/>
                  <p:nvPr/>
                </p:nvSpPr>
                <p:spPr>
                  <a:xfrm>
                    <a:off x="7176120" y="4797152"/>
                    <a:ext cx="720080"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a:t>
                    </a:r>
                  </a:p>
                </p:txBody>
              </p:sp>
              <p:sp>
                <p:nvSpPr>
                  <p:cNvPr id="18" name="Rectangle 17"/>
                  <p:cNvSpPr/>
                  <p:nvPr/>
                </p:nvSpPr>
                <p:spPr>
                  <a:xfrm>
                    <a:off x="4367808" y="4797152"/>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19" name="Rectangle 18"/>
                  <p:cNvSpPr/>
                  <p:nvPr/>
                </p:nvSpPr>
                <p:spPr>
                  <a:xfrm>
                    <a:off x="2999656"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20" name="Rectangle 19"/>
                  <p:cNvSpPr/>
                  <p:nvPr/>
                </p:nvSpPr>
                <p:spPr>
                  <a:xfrm>
                    <a:off x="4367808" y="5121188"/>
                    <a:ext cx="1296144"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SIMD16</a:t>
                    </a:r>
                    <a:endParaRPr lang="en-US" sz="1400" dirty="0">
                      <a:solidFill>
                        <a:schemeClr val="tx1"/>
                      </a:solidFill>
                    </a:endParaRPr>
                  </a:p>
                </p:txBody>
              </p:sp>
              <p:sp>
                <p:nvSpPr>
                  <p:cNvPr id="21" name="Rectangle 20"/>
                  <p:cNvSpPr/>
                  <p:nvPr/>
                </p:nvSpPr>
                <p:spPr>
                  <a:xfrm>
                    <a:off x="573596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SALU</a:t>
                    </a:r>
                  </a:p>
                </p:txBody>
              </p:sp>
              <p:sp>
                <p:nvSpPr>
                  <p:cNvPr id="22" name="Rectangle 21"/>
                  <p:cNvSpPr/>
                  <p:nvPr/>
                </p:nvSpPr>
                <p:spPr>
                  <a:xfrm>
                    <a:off x="6456040" y="4797152"/>
                    <a:ext cx="64807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LDS</a:t>
                    </a:r>
                  </a:p>
                </p:txBody>
              </p:sp>
            </p:grpSp>
          </p:grpSp>
        </p:grpSp>
      </p:grpSp>
      <p:pic>
        <p:nvPicPr>
          <p:cNvPr id="50" name="Picture 49"/>
          <p:cNvPicPr>
            <a:picLocks noChangeAspect="1"/>
          </p:cNvPicPr>
          <p:nvPr/>
        </p:nvPicPr>
        <p:blipFill>
          <a:blip r:embed="rId2"/>
          <a:stretch>
            <a:fillRect/>
          </a:stretch>
        </p:blipFill>
        <p:spPr>
          <a:xfrm>
            <a:off x="9260317" y="176678"/>
            <a:ext cx="2742214" cy="1532287"/>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6905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solidFill>
                  <a:srgbClr val="FF0000"/>
                </a:solidFill>
              </a:rPr>
              <a:t>Old non-pipelined world focuses on minimizing first wave launch to last wave exit time</a:t>
            </a:r>
          </a:p>
          <a:p>
            <a:pPr lvl="1"/>
            <a:r>
              <a:rPr lang="en-US" dirty="0" smtClean="0">
                <a:solidFill>
                  <a:srgbClr val="FF0000"/>
                </a:solidFill>
              </a:rPr>
              <a:t>Which implies minimizing fill and drain time, which implies avoiding long running waves (due to long drain)!</a:t>
            </a:r>
          </a:p>
          <a:p>
            <a:r>
              <a:rPr lang="en-US" b="1" dirty="0" smtClean="0">
                <a:solidFill>
                  <a:srgbClr val="00A600"/>
                </a:solidFill>
              </a:rPr>
              <a:t>New pipelined world focuses on minimizing average “wave run-time / wave occupancy”</a:t>
            </a:r>
          </a:p>
          <a:p>
            <a:pPr lvl="1"/>
            <a:r>
              <a:rPr lang="en-US" dirty="0" smtClean="0">
                <a:solidFill>
                  <a:srgbClr val="00A600"/>
                </a:solidFill>
              </a:rPr>
              <a:t>Changes what to optimize for (</a:t>
            </a:r>
            <a:r>
              <a:rPr lang="en-US" dirty="0">
                <a:solidFill>
                  <a:srgbClr val="00A600"/>
                </a:solidFill>
              </a:rPr>
              <a:t>not interested in minimizing drain </a:t>
            </a:r>
            <a:r>
              <a:rPr lang="en-US" dirty="0" smtClean="0">
                <a:solidFill>
                  <a:srgbClr val="00A600"/>
                </a:solidFill>
              </a:rPr>
              <a:t>time)</a:t>
            </a:r>
          </a:p>
          <a:p>
            <a:pPr lvl="1"/>
            <a:r>
              <a:rPr lang="en-US" dirty="0" smtClean="0">
                <a:solidFill>
                  <a:srgbClr val="00A600"/>
                </a:solidFill>
              </a:rPr>
              <a:t>Changes what to measure for </a:t>
            </a:r>
            <a:r>
              <a:rPr lang="en-US" dirty="0" err="1" smtClean="0">
                <a:solidFill>
                  <a:srgbClr val="00A600"/>
                </a:solidFill>
              </a:rPr>
              <a:t>shader</a:t>
            </a:r>
            <a:r>
              <a:rPr lang="en-US" dirty="0" smtClean="0">
                <a:solidFill>
                  <a:srgbClr val="00A600"/>
                </a:solidFill>
              </a:rPr>
              <a:t> timed in isolation (take drain and fill into account)</a:t>
            </a:r>
            <a:endParaRPr lang="en-US" dirty="0">
              <a:solidFill>
                <a:srgbClr val="00A600"/>
              </a:solidFill>
            </a:endParaRPr>
          </a:p>
          <a:p>
            <a:endParaRPr lang="en-US" dirty="0" smtClean="0"/>
          </a:p>
          <a:p>
            <a:r>
              <a:rPr lang="en-US" dirty="0" smtClean="0"/>
              <a:t>Which </a:t>
            </a:r>
            <a:r>
              <a:rPr lang="en-US" dirty="0" err="1" smtClean="0"/>
              <a:t>shader</a:t>
            </a:r>
            <a:r>
              <a:rPr lang="en-US" dirty="0" smtClean="0"/>
              <a:t> is </a:t>
            </a:r>
            <a:r>
              <a:rPr lang="en-US" b="1" dirty="0" smtClean="0"/>
              <a:t>faster</a:t>
            </a:r>
            <a:r>
              <a:rPr lang="en-US" dirty="0" smtClean="0"/>
              <a:t>? (depends on if dispatch is to be pipelined or not)</a:t>
            </a:r>
            <a:endParaRPr lang="en-US" dirty="0"/>
          </a:p>
        </p:txBody>
      </p:sp>
      <p:sp>
        <p:nvSpPr>
          <p:cNvPr id="3" name="Text Placeholder 2"/>
          <p:cNvSpPr>
            <a:spLocks noGrp="1"/>
          </p:cNvSpPr>
          <p:nvPr>
            <p:ph type="body" sz="quarter" idx="10"/>
          </p:nvPr>
        </p:nvSpPr>
        <p:spPr/>
        <p:txBody>
          <a:bodyPr/>
          <a:lstStyle/>
          <a:p>
            <a:r>
              <a:rPr lang="en-US" dirty="0" smtClean="0"/>
              <a:t>The challenges of short dispatches, long running waves, and large </a:t>
            </a:r>
            <a:r>
              <a:rPr lang="en-US" dirty="0" err="1" smtClean="0"/>
              <a:t>gpus</a:t>
            </a:r>
            <a:endParaRPr lang="en-US" dirty="0"/>
          </a:p>
        </p:txBody>
      </p:sp>
      <p:sp>
        <p:nvSpPr>
          <p:cNvPr id="4" name="Title 3"/>
          <p:cNvSpPr>
            <a:spLocks noGrp="1"/>
          </p:cNvSpPr>
          <p:nvPr>
            <p:ph type="title"/>
          </p:nvPr>
        </p:nvSpPr>
        <p:spPr/>
        <p:txBody>
          <a:bodyPr/>
          <a:lstStyle/>
          <a:p>
            <a:r>
              <a:rPr lang="en-US" dirty="0" smtClean="0"/>
              <a:t>Measuring isolated timing in a pipelined world</a:t>
            </a:r>
            <a:endParaRPr lang="en-US" dirty="0"/>
          </a:p>
        </p:txBody>
      </p:sp>
      <p:grpSp>
        <p:nvGrpSpPr>
          <p:cNvPr id="30" name="Group 29"/>
          <p:cNvGrpSpPr/>
          <p:nvPr/>
        </p:nvGrpSpPr>
        <p:grpSpPr>
          <a:xfrm>
            <a:off x="500928" y="4204044"/>
            <a:ext cx="11235911" cy="1872731"/>
            <a:chOff x="489327" y="3776135"/>
            <a:chExt cx="11235911" cy="1872731"/>
          </a:xfrm>
        </p:grpSpPr>
        <p:pic>
          <p:nvPicPr>
            <p:cNvPr id="5" name="Picture 4"/>
            <p:cNvPicPr>
              <a:picLocks noChangeAspect="1"/>
            </p:cNvPicPr>
            <p:nvPr/>
          </p:nvPicPr>
          <p:blipFill>
            <a:blip r:embed="rId2"/>
            <a:stretch>
              <a:fillRect/>
            </a:stretch>
          </p:blipFill>
          <p:spPr>
            <a:xfrm>
              <a:off x="489327" y="4327181"/>
              <a:ext cx="5078695" cy="813229"/>
            </a:xfrm>
            <a:prstGeom prst="rect">
              <a:avLst/>
            </a:prstGeom>
            <a:ln>
              <a:solidFill>
                <a:schemeClr val="tx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3"/>
            <a:stretch>
              <a:fillRect/>
            </a:stretch>
          </p:blipFill>
          <p:spPr>
            <a:xfrm>
              <a:off x="6326660" y="4310492"/>
              <a:ext cx="5398578" cy="829918"/>
            </a:xfrm>
            <a:prstGeom prst="rect">
              <a:avLst/>
            </a:prstGeom>
            <a:ln>
              <a:solidFill>
                <a:schemeClr val="tx1"/>
              </a:solidFill>
            </a:ln>
            <a:effectLst>
              <a:outerShdw blurRad="50800" dist="38100" dir="5400000" algn="t" rotWithShape="0">
                <a:prstClr val="black">
                  <a:alpha val="40000"/>
                </a:prstClr>
              </a:outerShdw>
            </a:effectLst>
          </p:spPr>
        </p:pic>
        <p:grpSp>
          <p:nvGrpSpPr>
            <p:cNvPr id="8" name="Group 7"/>
            <p:cNvGrpSpPr/>
            <p:nvPr/>
          </p:nvGrpSpPr>
          <p:grpSpPr>
            <a:xfrm>
              <a:off x="489327" y="3794768"/>
              <a:ext cx="5078695" cy="551046"/>
              <a:chOff x="1033025" y="4471977"/>
              <a:chExt cx="5078695" cy="551046"/>
            </a:xfrm>
            <a:solidFill>
              <a:srgbClr val="FF0000"/>
            </a:solidFill>
            <a:effectLst>
              <a:outerShdw blurRad="50800" dist="38100" dir="5400000" algn="t" rotWithShape="0">
                <a:prstClr val="black">
                  <a:alpha val="40000"/>
                </a:prstClr>
              </a:outerShdw>
            </a:effectLst>
          </p:grpSpPr>
          <p:sp>
            <p:nvSpPr>
              <p:cNvPr id="9" name="Rectangle 8"/>
              <p:cNvSpPr/>
              <p:nvPr/>
            </p:nvSpPr>
            <p:spPr>
              <a:xfrm>
                <a:off x="1033025" y="4471977"/>
                <a:ext cx="5078695" cy="338921"/>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61447 </a:t>
                </a:r>
                <a:r>
                  <a:rPr lang="en-US" b="1" dirty="0" err="1" smtClean="0">
                    <a:solidFill>
                      <a:schemeClr val="tx1"/>
                    </a:solidFill>
                  </a:rPr>
                  <a:t>clk</a:t>
                </a:r>
                <a:r>
                  <a:rPr lang="en-US" b="1" dirty="0" smtClean="0">
                    <a:solidFill>
                      <a:schemeClr val="tx1"/>
                    </a:solidFill>
                  </a:rPr>
                  <a:t> (non-pipelined timing)</a:t>
                </a:r>
              </a:p>
            </p:txBody>
          </p:sp>
          <p:sp>
            <p:nvSpPr>
              <p:cNvPr id="10" name="Down Arrow 9"/>
              <p:cNvSpPr/>
              <p:nvPr/>
            </p:nvSpPr>
            <p:spPr>
              <a:xfrm>
                <a:off x="5889299" y="4598774"/>
                <a:ext cx="222421" cy="424249"/>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1" name="Down Arrow 10"/>
              <p:cNvSpPr/>
              <p:nvPr/>
            </p:nvSpPr>
            <p:spPr>
              <a:xfrm>
                <a:off x="1033025" y="4810899"/>
                <a:ext cx="222421" cy="2121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cxnSp>
          <p:nvCxnSpPr>
            <p:cNvPr id="17" name="Straight Connector 16"/>
            <p:cNvCxnSpPr/>
            <p:nvPr/>
          </p:nvCxnSpPr>
          <p:spPr>
            <a:xfrm>
              <a:off x="5345601" y="4345814"/>
              <a:ext cx="0" cy="794596"/>
            </a:xfrm>
            <a:prstGeom prst="line">
              <a:avLst/>
            </a:prstGeom>
            <a:ln w="38100">
              <a:solidFill>
                <a:schemeClr val="tx1"/>
              </a:solidFill>
              <a:prstDash val="sys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5915" y="4345814"/>
              <a:ext cx="0" cy="794596"/>
            </a:xfrm>
            <a:prstGeom prst="line">
              <a:avLst/>
            </a:prstGeom>
            <a:ln w="38100">
              <a:solidFill>
                <a:schemeClr val="tx1"/>
              </a:solidFill>
              <a:prstDash val="sys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25710" y="4928285"/>
              <a:ext cx="4931101" cy="720581"/>
              <a:chOff x="999386" y="3920856"/>
              <a:chExt cx="4931101" cy="720581"/>
            </a:xfrm>
            <a:solidFill>
              <a:srgbClr val="FF0000"/>
            </a:solidFill>
            <a:effectLst>
              <a:outerShdw blurRad="50800" dist="38100" dir="5400000" algn="t" rotWithShape="0">
                <a:prstClr val="black">
                  <a:alpha val="40000"/>
                </a:prstClr>
              </a:outerShdw>
            </a:effectLst>
          </p:grpSpPr>
          <p:sp>
            <p:nvSpPr>
              <p:cNvPr id="13" name="Rectangle 12"/>
              <p:cNvSpPr/>
              <p:nvPr/>
            </p:nvSpPr>
            <p:spPr>
              <a:xfrm>
                <a:off x="999386" y="4302516"/>
                <a:ext cx="4931101" cy="338921"/>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58254 </a:t>
                </a:r>
                <a:r>
                  <a:rPr lang="en-US" dirty="0" err="1" smtClean="0">
                    <a:solidFill>
                      <a:schemeClr val="tx1"/>
                    </a:solidFill>
                  </a:rPr>
                  <a:t>clk</a:t>
                </a:r>
                <a:r>
                  <a:rPr lang="en-US" dirty="0" smtClean="0">
                    <a:solidFill>
                      <a:schemeClr val="tx1"/>
                    </a:solidFill>
                  </a:rPr>
                  <a:t> (pipelined timing)</a:t>
                </a:r>
              </a:p>
            </p:txBody>
          </p:sp>
          <p:sp>
            <p:nvSpPr>
              <p:cNvPr id="14" name="Down Arrow 13"/>
              <p:cNvSpPr/>
              <p:nvPr/>
            </p:nvSpPr>
            <p:spPr>
              <a:xfrm flipV="1">
                <a:off x="5708066" y="3920856"/>
                <a:ext cx="222421" cy="424249"/>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5" name="Down Arrow 14"/>
              <p:cNvSpPr/>
              <p:nvPr/>
            </p:nvSpPr>
            <p:spPr>
              <a:xfrm flipV="1">
                <a:off x="1008380" y="3938577"/>
                <a:ext cx="222421" cy="406528"/>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20" name="Group 19"/>
            <p:cNvGrpSpPr/>
            <p:nvPr/>
          </p:nvGrpSpPr>
          <p:grpSpPr>
            <a:xfrm>
              <a:off x="6326660" y="3776135"/>
              <a:ext cx="5398578" cy="551046"/>
              <a:chOff x="1033025" y="4471977"/>
              <a:chExt cx="5398578" cy="551046"/>
            </a:xfrm>
            <a:solidFill>
              <a:srgbClr val="FF0000"/>
            </a:solidFill>
            <a:effectLst>
              <a:outerShdw blurRad="50800" dist="38100" dir="5400000" algn="t" rotWithShape="0">
                <a:prstClr val="black">
                  <a:alpha val="40000"/>
                </a:prstClr>
              </a:outerShdw>
            </a:effectLst>
          </p:grpSpPr>
          <p:sp>
            <p:nvSpPr>
              <p:cNvPr id="21" name="Rectangle 20"/>
              <p:cNvSpPr/>
              <p:nvPr/>
            </p:nvSpPr>
            <p:spPr>
              <a:xfrm>
                <a:off x="1033025" y="4471977"/>
                <a:ext cx="5398578" cy="338921"/>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62643 </a:t>
                </a:r>
                <a:r>
                  <a:rPr lang="en-US" dirty="0" err="1" smtClean="0">
                    <a:solidFill>
                      <a:schemeClr val="tx1"/>
                    </a:solidFill>
                  </a:rPr>
                  <a:t>clk</a:t>
                </a:r>
                <a:r>
                  <a:rPr lang="en-US" dirty="0" smtClean="0">
                    <a:solidFill>
                      <a:schemeClr val="tx1"/>
                    </a:solidFill>
                  </a:rPr>
                  <a:t> (non-pipelined timing)</a:t>
                </a:r>
              </a:p>
            </p:txBody>
          </p:sp>
          <p:sp>
            <p:nvSpPr>
              <p:cNvPr id="22" name="Down Arrow 21"/>
              <p:cNvSpPr/>
              <p:nvPr/>
            </p:nvSpPr>
            <p:spPr>
              <a:xfrm>
                <a:off x="6209182" y="4598774"/>
                <a:ext cx="222421" cy="424249"/>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3" name="Down Arrow 22"/>
              <p:cNvSpPr/>
              <p:nvPr/>
            </p:nvSpPr>
            <p:spPr>
              <a:xfrm>
                <a:off x="1033025" y="4810899"/>
                <a:ext cx="222421" cy="2121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cxnSp>
          <p:nvCxnSpPr>
            <p:cNvPr id="24" name="Straight Connector 23"/>
            <p:cNvCxnSpPr/>
            <p:nvPr/>
          </p:nvCxnSpPr>
          <p:spPr>
            <a:xfrm>
              <a:off x="6498899" y="4327181"/>
              <a:ext cx="0" cy="794596"/>
            </a:xfrm>
            <a:prstGeom prst="line">
              <a:avLst/>
            </a:prstGeom>
            <a:ln w="38100">
              <a:solidFill>
                <a:schemeClr val="tx1"/>
              </a:solidFill>
              <a:prstDash val="sys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976163" y="4310492"/>
              <a:ext cx="0" cy="794596"/>
            </a:xfrm>
            <a:prstGeom prst="line">
              <a:avLst/>
            </a:prstGeom>
            <a:ln w="38100">
              <a:solidFill>
                <a:schemeClr val="tx1"/>
              </a:solidFill>
              <a:prstDash val="sys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386931" y="4891215"/>
              <a:ext cx="4700441" cy="720581"/>
              <a:chOff x="999386" y="3920856"/>
              <a:chExt cx="4700441" cy="720581"/>
            </a:xfrm>
            <a:solidFill>
              <a:srgbClr val="FF0000"/>
            </a:solidFill>
            <a:effectLst>
              <a:outerShdw blurRad="50800" dist="38100" dir="5400000" algn="t" rotWithShape="0">
                <a:prstClr val="black">
                  <a:alpha val="40000"/>
                </a:prstClr>
              </a:outerShdw>
            </a:effectLst>
          </p:grpSpPr>
          <p:sp>
            <p:nvSpPr>
              <p:cNvPr id="27" name="Rectangle 26"/>
              <p:cNvSpPr/>
              <p:nvPr/>
            </p:nvSpPr>
            <p:spPr>
              <a:xfrm>
                <a:off x="999386" y="4302516"/>
                <a:ext cx="4700441" cy="338921"/>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54264 </a:t>
                </a:r>
                <a:r>
                  <a:rPr lang="en-US" b="1" dirty="0" err="1" smtClean="0">
                    <a:solidFill>
                      <a:schemeClr val="tx1"/>
                    </a:solidFill>
                  </a:rPr>
                  <a:t>clk</a:t>
                </a:r>
                <a:r>
                  <a:rPr lang="en-US" b="1" dirty="0" smtClean="0">
                    <a:solidFill>
                      <a:schemeClr val="tx1"/>
                    </a:solidFill>
                  </a:rPr>
                  <a:t> (pipelined timing)</a:t>
                </a:r>
              </a:p>
            </p:txBody>
          </p:sp>
          <p:sp>
            <p:nvSpPr>
              <p:cNvPr id="28" name="Down Arrow 27"/>
              <p:cNvSpPr/>
              <p:nvPr/>
            </p:nvSpPr>
            <p:spPr>
              <a:xfrm flipV="1">
                <a:off x="5477406" y="3920856"/>
                <a:ext cx="222421" cy="424249"/>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9" name="Down Arrow 28"/>
              <p:cNvSpPr/>
              <p:nvPr/>
            </p:nvSpPr>
            <p:spPr>
              <a:xfrm flipV="1">
                <a:off x="1008380" y="3938577"/>
                <a:ext cx="222421" cy="406528"/>
              </a:xfrm>
              <a:prstGeom prst="down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spTree>
    <p:extLst>
      <p:ext uri="{BB962C8B-B14F-4D97-AF65-F5344CB8AC3E}">
        <p14:creationId xmlns:p14="http://schemas.microsoft.com/office/powerpoint/2010/main" val="2617160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Motivation of 50% utilization estimate in drain and fill from ramp of utilization see in instruction traces</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Using ballpark estimate of 50% utilization in drain and fill regions</a:t>
            </a:r>
            <a:endParaRPr lang="en-US" dirty="0"/>
          </a:p>
        </p:txBody>
      </p:sp>
      <p:sp>
        <p:nvSpPr>
          <p:cNvPr id="4" name="Title 3"/>
          <p:cNvSpPr>
            <a:spLocks noGrp="1"/>
          </p:cNvSpPr>
          <p:nvPr>
            <p:ph type="title"/>
          </p:nvPr>
        </p:nvSpPr>
        <p:spPr/>
        <p:txBody>
          <a:bodyPr/>
          <a:lstStyle/>
          <a:p>
            <a:r>
              <a:rPr lang="en-US" dirty="0" smtClean="0"/>
              <a:t>Estimating </a:t>
            </a:r>
            <a:r>
              <a:rPr lang="en-US" dirty="0" err="1" smtClean="0"/>
              <a:t>PipelineD</a:t>
            </a:r>
            <a:r>
              <a:rPr lang="en-US" dirty="0" smtClean="0"/>
              <a:t> timing in RGP – Rough but useful</a:t>
            </a:r>
            <a:endParaRPr lang="en-US" dirty="0"/>
          </a:p>
        </p:txBody>
      </p:sp>
      <p:grpSp>
        <p:nvGrpSpPr>
          <p:cNvPr id="14" name="Group 13"/>
          <p:cNvGrpSpPr/>
          <p:nvPr/>
        </p:nvGrpSpPr>
        <p:grpSpPr>
          <a:xfrm>
            <a:off x="2005540" y="1148367"/>
            <a:ext cx="8152614" cy="2548367"/>
            <a:chOff x="742005" y="1381123"/>
            <a:chExt cx="8152614" cy="2548367"/>
          </a:xfrm>
        </p:grpSpPr>
        <p:pic>
          <p:nvPicPr>
            <p:cNvPr id="5" name="Picture 4"/>
            <p:cNvPicPr>
              <a:picLocks noChangeAspect="1"/>
            </p:cNvPicPr>
            <p:nvPr/>
          </p:nvPicPr>
          <p:blipFill>
            <a:blip r:embed="rId2"/>
            <a:stretch>
              <a:fillRect/>
            </a:stretch>
          </p:blipFill>
          <p:spPr>
            <a:xfrm>
              <a:off x="742005" y="1381123"/>
              <a:ext cx="8152614" cy="2548367"/>
            </a:xfrm>
            <a:prstGeom prst="rect">
              <a:avLst/>
            </a:prstGeom>
            <a:ln w="28575">
              <a:solidFill>
                <a:schemeClr val="tx1"/>
              </a:solidFill>
            </a:ln>
            <a:effectLst>
              <a:outerShdw blurRad="50800" dist="38100" dir="5400000" algn="t" rotWithShape="0">
                <a:prstClr val="black">
                  <a:alpha val="40000"/>
                </a:prstClr>
              </a:outerShdw>
            </a:effectLst>
          </p:spPr>
        </p:pic>
        <p:grpSp>
          <p:nvGrpSpPr>
            <p:cNvPr id="6" name="Group 5"/>
            <p:cNvGrpSpPr/>
            <p:nvPr/>
          </p:nvGrpSpPr>
          <p:grpSpPr>
            <a:xfrm>
              <a:off x="1837113" y="1552981"/>
              <a:ext cx="5128952" cy="832772"/>
              <a:chOff x="1811123" y="5970865"/>
              <a:chExt cx="5128952" cy="832772"/>
            </a:xfrm>
            <a:solidFill>
              <a:srgbClr val="FF0000"/>
            </a:solidFill>
            <a:effectLst>
              <a:outerShdw blurRad="50800" dist="38100" dir="5400000" algn="t" rotWithShape="0">
                <a:prstClr val="black">
                  <a:alpha val="40000"/>
                </a:prstClr>
              </a:outerShdw>
            </a:effectLst>
          </p:grpSpPr>
          <p:sp>
            <p:nvSpPr>
              <p:cNvPr id="7" name="Down Arrow 6"/>
              <p:cNvSpPr/>
              <p:nvPr/>
            </p:nvSpPr>
            <p:spPr>
              <a:xfrm flipV="1">
                <a:off x="5403340" y="5970865"/>
                <a:ext cx="288032" cy="244862"/>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1123" y="6151485"/>
                <a:ext cx="5128952" cy="65215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0.5 * Duration For Selected (Blue) Filled Region +</a:t>
                </a:r>
              </a:p>
              <a:p>
                <a:pPr algn="ctr"/>
                <a:r>
                  <a:rPr lang="en-US" dirty="0" smtClean="0">
                    <a:solidFill>
                      <a:schemeClr val="tx1"/>
                    </a:solidFill>
                  </a:rPr>
                  <a:t>0.5 * Duration of The Full Draw </a:t>
                </a:r>
                <a:endParaRPr lang="en-US" dirty="0">
                  <a:solidFill>
                    <a:schemeClr val="tx1"/>
                  </a:solidFill>
                </a:endParaRPr>
              </a:p>
            </p:txBody>
          </p:sp>
        </p:grpSp>
        <p:cxnSp>
          <p:nvCxnSpPr>
            <p:cNvPr id="11" name="Straight Connector 10"/>
            <p:cNvCxnSpPr/>
            <p:nvPr/>
          </p:nvCxnSpPr>
          <p:spPr>
            <a:xfrm>
              <a:off x="8229600" y="1986742"/>
              <a:ext cx="0" cy="939338"/>
            </a:xfrm>
            <a:prstGeom prst="line">
              <a:avLst/>
            </a:prstGeom>
            <a:ln w="381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rot="16200000">
              <a:off x="7963153" y="2140891"/>
              <a:ext cx="288032" cy="244862"/>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377142" y="1986742"/>
              <a:ext cx="0" cy="939338"/>
            </a:xfrm>
            <a:prstGeom prst="line">
              <a:avLst/>
            </a:prstGeom>
            <a:ln w="381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rot="5400000" flipH="1">
              <a:off x="1355557" y="2130758"/>
              <a:ext cx="288032" cy="244862"/>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a:stretch>
            <a:fillRect/>
          </a:stretch>
        </p:blipFill>
        <p:spPr>
          <a:xfrm>
            <a:off x="3758473" y="4408950"/>
            <a:ext cx="8363086" cy="1624420"/>
          </a:xfrm>
          <a:prstGeom prst="rect">
            <a:avLst/>
          </a:prstGeom>
          <a:ln w="28575">
            <a:solidFill>
              <a:schemeClr val="tx1"/>
            </a:solidFill>
          </a:ln>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4"/>
          <a:stretch>
            <a:fillRect/>
          </a:stretch>
        </p:blipFill>
        <p:spPr>
          <a:xfrm>
            <a:off x="65903" y="4408950"/>
            <a:ext cx="3582625" cy="1624420"/>
          </a:xfrm>
          <a:prstGeom prst="rect">
            <a:avLst/>
          </a:prstGeom>
          <a:ln w="28575">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11399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Vulkan®</a:t>
            </a:r>
          </a:p>
          <a:p>
            <a:pPr lvl="1"/>
            <a:r>
              <a:rPr lang="en-US" b="1" dirty="0" smtClean="0"/>
              <a:t>Pipelined CS works great now via </a:t>
            </a:r>
            <a:r>
              <a:rPr lang="en-US" b="1" dirty="0" err="1" smtClean="0"/>
              <a:t>vkEvents</a:t>
            </a:r>
            <a:r>
              <a:rPr lang="en-US" b="1" dirty="0" smtClean="0"/>
              <a:t> and “coherent” keyword</a:t>
            </a:r>
          </a:p>
          <a:p>
            <a:pPr lvl="1"/>
            <a:r>
              <a:rPr lang="en-US" dirty="0" smtClean="0"/>
              <a:t>Good gains possible from avoiding cache flushes</a:t>
            </a:r>
          </a:p>
          <a:p>
            <a:pPr lvl="1"/>
            <a:r>
              <a:rPr lang="en-US" dirty="0" smtClean="0"/>
              <a:t>Good gains possible from avoiding draining the GPU</a:t>
            </a:r>
          </a:p>
          <a:p>
            <a:pPr lvl="1"/>
            <a:r>
              <a:rPr lang="en-US" dirty="0" smtClean="0"/>
              <a:t> </a:t>
            </a:r>
            <a:r>
              <a:rPr lang="en-US" dirty="0"/>
              <a:t>A</a:t>
            </a:r>
            <a:r>
              <a:rPr lang="en-US" dirty="0" smtClean="0"/>
              <a:t>s of this talk (March 2018)</a:t>
            </a:r>
          </a:p>
          <a:p>
            <a:pPr lvl="2"/>
            <a:r>
              <a:rPr lang="en-US" dirty="0" smtClean="0"/>
              <a:t>Barriers : Possibly overly conservative cache flushes in the driver, we are looking to improve</a:t>
            </a:r>
            <a:endParaRPr lang="en-US" dirty="0"/>
          </a:p>
          <a:p>
            <a:endParaRPr lang="en-US" dirty="0" smtClean="0"/>
          </a:p>
          <a:p>
            <a:endParaRPr lang="en-US" dirty="0" smtClean="0"/>
          </a:p>
          <a:p>
            <a:r>
              <a:rPr lang="en-US" dirty="0" smtClean="0"/>
              <a:t>Direct3D® 12</a:t>
            </a:r>
          </a:p>
          <a:p>
            <a:pPr lvl="1"/>
            <a:r>
              <a:rPr lang="en-US" dirty="0" smtClean="0"/>
              <a:t>Pair independent work to avoid barriers and leverage </a:t>
            </a:r>
            <a:r>
              <a:rPr lang="en-US" dirty="0" err="1" smtClean="0"/>
              <a:t>Async</a:t>
            </a:r>
            <a:r>
              <a:rPr lang="en-US" dirty="0" smtClean="0"/>
              <a:t>-CS to fill graphics </a:t>
            </a:r>
            <a:r>
              <a:rPr lang="en-US" dirty="0" smtClean="0"/>
              <a:t>drains</a:t>
            </a:r>
          </a:p>
          <a:p>
            <a:pPr lvl="1"/>
            <a:r>
              <a:rPr lang="en-US" dirty="0" smtClean="0"/>
              <a:t>The HLSL version of “coherent” is “</a:t>
            </a:r>
            <a:r>
              <a:rPr lang="en-US" dirty="0" err="1" smtClean="0"/>
              <a:t>globallycoherent</a:t>
            </a:r>
            <a:r>
              <a:rPr lang="en-US" dirty="0" smtClean="0"/>
              <a:t>”</a:t>
            </a:r>
            <a:endParaRPr lang="en-US" dirty="0" smtClean="0"/>
          </a:p>
          <a:p>
            <a:pPr lvl="1"/>
            <a:r>
              <a:rPr lang="en-US" dirty="0" smtClean="0"/>
              <a:t>As of this talk (March 2018</a:t>
            </a:r>
            <a:r>
              <a:rPr lang="en-US" dirty="0" smtClean="0"/>
              <a:t>)</a:t>
            </a:r>
            <a:endParaRPr lang="en-US" dirty="0" smtClean="0"/>
          </a:p>
          <a:p>
            <a:pPr lvl="2"/>
            <a:r>
              <a:rPr lang="en-US" dirty="0" smtClean="0"/>
              <a:t>Split Barriers : Possibly overly conservative, we are looking at options to improve</a:t>
            </a:r>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Pipelining With </a:t>
            </a:r>
            <a:r>
              <a:rPr lang="en-US" dirty="0" smtClean="0"/>
              <a:t>Events – takeaway</a:t>
            </a:r>
            <a:endParaRPr lang="en-US" dirty="0"/>
          </a:p>
        </p:txBody>
      </p:sp>
    </p:spTree>
    <p:extLst>
      <p:ext uri="{BB962C8B-B14F-4D97-AF65-F5344CB8AC3E}">
        <p14:creationId xmlns:p14="http://schemas.microsoft.com/office/powerpoint/2010/main" val="1488685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GPU Utilization</a:t>
            </a:r>
            <a:endParaRPr lang="en-US" dirty="0"/>
          </a:p>
        </p:txBody>
      </p:sp>
      <p:sp>
        <p:nvSpPr>
          <p:cNvPr id="11" name="Text Placeholder 10"/>
          <p:cNvSpPr>
            <a:spLocks noGrp="1"/>
          </p:cNvSpPr>
          <p:nvPr>
            <p:ph type="body" sz="quarter" idx="10"/>
          </p:nvPr>
        </p:nvSpPr>
        <p:spPr/>
        <p:txBody>
          <a:bodyPr/>
          <a:lstStyle/>
          <a:p>
            <a:r>
              <a:rPr lang="en-US" dirty="0" smtClean="0"/>
              <a:t>Visual Review of Instruction Traces</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0640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One important trend – </a:t>
            </a:r>
            <a:r>
              <a:rPr lang="en-US" b="1" dirty="0" smtClean="0">
                <a:solidFill>
                  <a:srgbClr val="00A600"/>
                </a:solidFill>
              </a:rPr>
              <a:t>none of these are fully </a:t>
            </a:r>
            <a:r>
              <a:rPr lang="en-US" b="1" dirty="0" err="1" smtClean="0">
                <a:solidFill>
                  <a:srgbClr val="00A600"/>
                </a:solidFill>
              </a:rPr>
              <a:t>valu</a:t>
            </a:r>
            <a:r>
              <a:rPr lang="en-US" b="1" dirty="0" smtClean="0">
                <a:solidFill>
                  <a:srgbClr val="00A600"/>
                </a:solidFill>
              </a:rPr>
              <a:t> bound, most have a lot of </a:t>
            </a:r>
            <a:r>
              <a:rPr lang="en-US" b="1" dirty="0" err="1" smtClean="0">
                <a:solidFill>
                  <a:srgbClr val="00A600"/>
                </a:solidFill>
              </a:rPr>
              <a:t>valu</a:t>
            </a:r>
            <a:r>
              <a:rPr lang="en-US" b="1" dirty="0" smtClean="0">
                <a:solidFill>
                  <a:srgbClr val="00A600"/>
                </a:solidFill>
              </a:rPr>
              <a:t> idle time</a:t>
            </a:r>
            <a:endParaRPr lang="en-US" b="1" dirty="0">
              <a:solidFill>
                <a:srgbClr val="00A600"/>
              </a:solidFill>
            </a:endParaRPr>
          </a:p>
        </p:txBody>
      </p:sp>
      <p:sp>
        <p:nvSpPr>
          <p:cNvPr id="4" name="Title 3"/>
          <p:cNvSpPr>
            <a:spLocks noGrp="1"/>
          </p:cNvSpPr>
          <p:nvPr>
            <p:ph type="title"/>
          </p:nvPr>
        </p:nvSpPr>
        <p:spPr/>
        <p:txBody>
          <a:bodyPr/>
          <a:lstStyle/>
          <a:p>
            <a:r>
              <a:rPr lang="en-US" dirty="0" smtClean="0"/>
              <a:t>Collection of instruction traces from various workloads</a:t>
            </a:r>
            <a:endParaRPr lang="en-US" dirty="0"/>
          </a:p>
        </p:txBody>
      </p:sp>
      <p:grpSp>
        <p:nvGrpSpPr>
          <p:cNvPr id="21" name="Group 20"/>
          <p:cNvGrpSpPr/>
          <p:nvPr/>
        </p:nvGrpSpPr>
        <p:grpSpPr>
          <a:xfrm>
            <a:off x="1840084" y="1292282"/>
            <a:ext cx="5949864" cy="5137288"/>
            <a:chOff x="3224040" y="1381123"/>
            <a:chExt cx="5949864" cy="5137288"/>
          </a:xfrm>
        </p:grpSpPr>
        <p:pic>
          <p:nvPicPr>
            <p:cNvPr id="6" name="Picture 5"/>
            <p:cNvPicPr>
              <a:picLocks noChangeAspect="1"/>
            </p:cNvPicPr>
            <p:nvPr/>
          </p:nvPicPr>
          <p:blipFill>
            <a:blip r:embed="rId2"/>
            <a:stretch>
              <a:fillRect/>
            </a:stretch>
          </p:blipFill>
          <p:spPr>
            <a:xfrm>
              <a:off x="3232836" y="2796974"/>
              <a:ext cx="5554277" cy="383384"/>
            </a:xfrm>
            <a:prstGeom prst="rect">
              <a:avLst/>
            </a:prstGeom>
            <a:ln w="28575">
              <a:solidFill>
                <a:schemeClr val="tx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3"/>
            <a:stretch>
              <a:fillRect/>
            </a:stretch>
          </p:blipFill>
          <p:spPr>
            <a:xfrm>
              <a:off x="3236139" y="6119355"/>
              <a:ext cx="5937765" cy="399056"/>
            </a:xfrm>
            <a:prstGeom prst="rect">
              <a:avLst/>
            </a:prstGeom>
            <a:ln w="28575">
              <a:solidFill>
                <a:schemeClr val="tx1"/>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4"/>
            <a:stretch>
              <a:fillRect/>
            </a:stretch>
          </p:blipFill>
          <p:spPr>
            <a:xfrm>
              <a:off x="3236139" y="1381123"/>
              <a:ext cx="5857059" cy="397190"/>
            </a:xfrm>
            <a:prstGeom prst="rect">
              <a:avLst/>
            </a:prstGeom>
            <a:ln w="28575">
              <a:solidFill>
                <a:schemeClr val="tx1"/>
              </a:solidFill>
            </a:ln>
            <a:effectLst>
              <a:outerShdw blurRad="50800" dist="38100" dir="5400000" algn="t" rotWithShape="0">
                <a:prstClr val="black">
                  <a:alpha val="40000"/>
                </a:prstClr>
              </a:outerShdw>
            </a:effectLst>
          </p:spPr>
        </p:pic>
        <p:pic>
          <p:nvPicPr>
            <p:cNvPr id="10" name="Picture 9"/>
            <p:cNvPicPr>
              <a:picLocks noChangeAspect="1"/>
            </p:cNvPicPr>
            <p:nvPr/>
          </p:nvPicPr>
          <p:blipFill>
            <a:blip r:embed="rId5"/>
            <a:stretch>
              <a:fillRect/>
            </a:stretch>
          </p:blipFill>
          <p:spPr>
            <a:xfrm>
              <a:off x="3232836" y="1861019"/>
              <a:ext cx="5468336" cy="373210"/>
            </a:xfrm>
            <a:prstGeom prst="rect">
              <a:avLst/>
            </a:prstGeom>
            <a:ln w="28575">
              <a:solidFill>
                <a:schemeClr val="tx1"/>
              </a:solidFill>
            </a:ln>
            <a:effectLst>
              <a:outerShdw blurRad="50800" dist="38100" dir="5400000" algn="t" rotWithShape="0">
                <a:prstClr val="black">
                  <a:alpha val="40000"/>
                </a:prstClr>
              </a:outerShdw>
            </a:effectLst>
          </p:spPr>
        </p:pic>
        <p:pic>
          <p:nvPicPr>
            <p:cNvPr id="11" name="Picture 10"/>
            <p:cNvPicPr>
              <a:picLocks noChangeAspect="1"/>
            </p:cNvPicPr>
            <p:nvPr/>
          </p:nvPicPr>
          <p:blipFill>
            <a:blip r:embed="rId6"/>
            <a:stretch>
              <a:fillRect/>
            </a:stretch>
          </p:blipFill>
          <p:spPr>
            <a:xfrm>
              <a:off x="3232836" y="5625995"/>
              <a:ext cx="5880225" cy="403748"/>
            </a:xfrm>
            <a:prstGeom prst="rect">
              <a:avLst/>
            </a:prstGeom>
            <a:ln w="28575">
              <a:solidFill>
                <a:schemeClr val="tx1"/>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7"/>
            <a:stretch>
              <a:fillRect/>
            </a:stretch>
          </p:blipFill>
          <p:spPr>
            <a:xfrm>
              <a:off x="3236139" y="2316608"/>
              <a:ext cx="5505749" cy="382559"/>
            </a:xfrm>
            <a:prstGeom prst="rect">
              <a:avLst/>
            </a:prstGeom>
            <a:ln w="28575">
              <a:solidFill>
                <a:schemeClr val="tx1"/>
              </a:solidFill>
            </a:ln>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8"/>
            <a:stretch>
              <a:fillRect/>
            </a:stretch>
          </p:blipFill>
          <p:spPr>
            <a:xfrm>
              <a:off x="3236139" y="3253272"/>
              <a:ext cx="5509739" cy="382964"/>
            </a:xfrm>
            <a:prstGeom prst="rect">
              <a:avLst/>
            </a:prstGeom>
            <a:ln w="28575">
              <a:solidFill>
                <a:schemeClr val="tx1"/>
              </a:solidFill>
            </a:ln>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9"/>
            <a:stretch>
              <a:fillRect/>
            </a:stretch>
          </p:blipFill>
          <p:spPr>
            <a:xfrm>
              <a:off x="3232836" y="3703681"/>
              <a:ext cx="5851995" cy="393653"/>
            </a:xfrm>
            <a:prstGeom prst="rect">
              <a:avLst/>
            </a:prstGeom>
            <a:ln w="28575">
              <a:solidFill>
                <a:schemeClr val="tx1"/>
              </a:solidFill>
            </a:ln>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10"/>
            <a:stretch>
              <a:fillRect/>
            </a:stretch>
          </p:blipFill>
          <p:spPr>
            <a:xfrm>
              <a:off x="3224040" y="5136520"/>
              <a:ext cx="5690971" cy="384141"/>
            </a:xfrm>
            <a:prstGeom prst="rect">
              <a:avLst/>
            </a:prstGeom>
            <a:ln w="28575">
              <a:solidFill>
                <a:schemeClr val="tx1"/>
              </a:solidFill>
            </a:ln>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11"/>
            <a:stretch>
              <a:fillRect/>
            </a:stretch>
          </p:blipFill>
          <p:spPr>
            <a:xfrm>
              <a:off x="3232836" y="4171768"/>
              <a:ext cx="5682733" cy="390417"/>
            </a:xfrm>
            <a:prstGeom prst="rect">
              <a:avLst/>
            </a:prstGeom>
            <a:ln w="28575">
              <a:solidFill>
                <a:schemeClr val="tx1"/>
              </a:solidFill>
            </a:ln>
            <a:effectLst>
              <a:outerShdw blurRad="50800" dist="38100" dir="5400000" algn="t" rotWithShape="0">
                <a:prstClr val="black">
                  <a:alpha val="40000"/>
                </a:prstClr>
              </a:outerShdw>
            </a:effectLst>
          </p:spPr>
        </p:pic>
        <p:pic>
          <p:nvPicPr>
            <p:cNvPr id="17" name="Picture 16"/>
            <p:cNvPicPr>
              <a:picLocks noChangeAspect="1"/>
            </p:cNvPicPr>
            <p:nvPr/>
          </p:nvPicPr>
          <p:blipFill>
            <a:blip r:embed="rId12"/>
            <a:stretch>
              <a:fillRect/>
            </a:stretch>
          </p:blipFill>
          <p:spPr>
            <a:xfrm>
              <a:off x="3224040" y="4644487"/>
              <a:ext cx="5860791" cy="386012"/>
            </a:xfrm>
            <a:prstGeom prst="rect">
              <a:avLst/>
            </a:prstGeom>
            <a:ln w="28575">
              <a:solidFill>
                <a:schemeClr val="tx1"/>
              </a:solidFill>
            </a:ln>
            <a:effectLst>
              <a:outerShdw blurRad="50800" dist="38100" dir="5400000" algn="t" rotWithShape="0">
                <a:prstClr val="black">
                  <a:alpha val="40000"/>
                </a:prstClr>
              </a:outerShdw>
            </a:effectLst>
          </p:spPr>
        </p:pic>
      </p:grpSp>
      <p:grpSp>
        <p:nvGrpSpPr>
          <p:cNvPr id="18" name="Group 17"/>
          <p:cNvGrpSpPr/>
          <p:nvPr/>
        </p:nvGrpSpPr>
        <p:grpSpPr>
          <a:xfrm>
            <a:off x="7361922" y="3357912"/>
            <a:ext cx="2835020" cy="718242"/>
            <a:chOff x="-557394" y="4015948"/>
            <a:chExt cx="2870620" cy="718242"/>
          </a:xfrm>
          <a:solidFill>
            <a:srgbClr val="FF0000"/>
          </a:solidFill>
          <a:effectLst>
            <a:outerShdw blurRad="50800" dist="38100" dir="5400000" algn="t" rotWithShape="0">
              <a:prstClr val="black">
                <a:alpha val="40000"/>
              </a:prstClr>
            </a:outerShdw>
          </a:effectLst>
        </p:grpSpPr>
        <p:sp>
          <p:nvSpPr>
            <p:cNvPr id="19" name="Right Arrow 18"/>
            <p:cNvSpPr/>
            <p:nvPr/>
          </p:nvSpPr>
          <p:spPr>
            <a:xfrm flipH="1">
              <a:off x="-557394" y="4044780"/>
              <a:ext cx="935144" cy="191245"/>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 name="Rectangle 19"/>
            <p:cNvSpPr/>
            <p:nvPr/>
          </p:nvSpPr>
          <p:spPr>
            <a:xfrm>
              <a:off x="11031" y="4015948"/>
              <a:ext cx="2302195" cy="7182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Red Arrows</a:t>
              </a:r>
            </a:p>
            <a:p>
              <a:pPr algn="ctr"/>
              <a:r>
                <a:rPr lang="en-US" sz="1600" b="1" dirty="0" smtClean="0">
                  <a:solidFill>
                    <a:schemeClr val="tx1"/>
                  </a:solidFill>
                </a:rPr>
                <a:t>Fully Memory Bound</a:t>
              </a:r>
            </a:p>
          </p:txBody>
        </p:sp>
      </p:grpSp>
      <p:grpSp>
        <p:nvGrpSpPr>
          <p:cNvPr id="34" name="Group 33"/>
          <p:cNvGrpSpPr/>
          <p:nvPr/>
        </p:nvGrpSpPr>
        <p:grpSpPr>
          <a:xfrm>
            <a:off x="-300943" y="1292282"/>
            <a:ext cx="2062509" cy="5049494"/>
            <a:chOff x="1173630" y="1424087"/>
            <a:chExt cx="2062509" cy="5049494"/>
          </a:xfrm>
          <a:noFill/>
        </p:grpSpPr>
        <p:sp>
          <p:nvSpPr>
            <p:cNvPr id="22" name="Rectangle 21"/>
            <p:cNvSpPr/>
            <p:nvPr/>
          </p:nvSpPr>
          <p:spPr>
            <a:xfrm>
              <a:off x="1173630" y="1424087"/>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Down Sample</a:t>
              </a:r>
            </a:p>
          </p:txBody>
        </p:sp>
        <p:sp>
          <p:nvSpPr>
            <p:cNvPr id="23" name="Rectangle 22"/>
            <p:cNvSpPr/>
            <p:nvPr/>
          </p:nvSpPr>
          <p:spPr>
            <a:xfrm>
              <a:off x="1173630" y="1861019"/>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Motion Blur</a:t>
              </a:r>
            </a:p>
          </p:txBody>
        </p:sp>
        <p:sp>
          <p:nvSpPr>
            <p:cNvPr id="24" name="Rectangle 23"/>
            <p:cNvSpPr/>
            <p:nvPr/>
          </p:nvSpPr>
          <p:spPr>
            <a:xfrm>
              <a:off x="1185729" y="2344941"/>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Draw GUI</a:t>
              </a:r>
            </a:p>
          </p:txBody>
        </p:sp>
        <p:sp>
          <p:nvSpPr>
            <p:cNvPr id="25" name="Rectangle 24"/>
            <p:cNvSpPr/>
            <p:nvPr/>
          </p:nvSpPr>
          <p:spPr>
            <a:xfrm>
              <a:off x="1185729" y="2796974"/>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Light Occlusion</a:t>
              </a:r>
            </a:p>
          </p:txBody>
        </p:sp>
        <p:sp>
          <p:nvSpPr>
            <p:cNvPr id="26" name="Rectangle 25"/>
            <p:cNvSpPr/>
            <p:nvPr/>
          </p:nvSpPr>
          <p:spPr>
            <a:xfrm>
              <a:off x="1185729" y="3244360"/>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err="1" smtClean="0">
                  <a:solidFill>
                    <a:schemeClr val="bg1"/>
                  </a:solidFill>
                </a:rPr>
                <a:t>Horz</a:t>
              </a:r>
              <a:r>
                <a:rPr lang="en-US" sz="1600" dirty="0" smtClean="0">
                  <a:solidFill>
                    <a:schemeClr val="bg1"/>
                  </a:solidFill>
                </a:rPr>
                <a:t> Blur</a:t>
              </a:r>
            </a:p>
          </p:txBody>
        </p:sp>
        <p:sp>
          <p:nvSpPr>
            <p:cNvPr id="27" name="Rectangle 26"/>
            <p:cNvSpPr/>
            <p:nvPr/>
          </p:nvSpPr>
          <p:spPr>
            <a:xfrm>
              <a:off x="1173630" y="3743108"/>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SSR</a:t>
              </a:r>
            </a:p>
          </p:txBody>
        </p:sp>
        <p:sp>
          <p:nvSpPr>
            <p:cNvPr id="28" name="Rectangle 27"/>
            <p:cNvSpPr/>
            <p:nvPr/>
          </p:nvSpPr>
          <p:spPr>
            <a:xfrm>
              <a:off x="1185729" y="4207959"/>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G-Buffer Fill</a:t>
              </a:r>
            </a:p>
          </p:txBody>
        </p:sp>
        <p:sp>
          <p:nvSpPr>
            <p:cNvPr id="29" name="Rectangle 28"/>
            <p:cNvSpPr/>
            <p:nvPr/>
          </p:nvSpPr>
          <p:spPr>
            <a:xfrm>
              <a:off x="1173630" y="4644487"/>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SSAO</a:t>
              </a:r>
            </a:p>
          </p:txBody>
        </p:sp>
        <p:sp>
          <p:nvSpPr>
            <p:cNvPr id="30" name="Rectangle 29"/>
            <p:cNvSpPr/>
            <p:nvPr/>
          </p:nvSpPr>
          <p:spPr>
            <a:xfrm>
              <a:off x="1185729" y="5136520"/>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Deferred Shading</a:t>
              </a:r>
            </a:p>
          </p:txBody>
        </p:sp>
        <p:sp>
          <p:nvSpPr>
            <p:cNvPr id="31" name="Rectangle 30"/>
            <p:cNvSpPr/>
            <p:nvPr/>
          </p:nvSpPr>
          <p:spPr>
            <a:xfrm>
              <a:off x="1185729" y="5625547"/>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bg1"/>
                  </a:solidFill>
                </a:rPr>
                <a:t>TAA</a:t>
              </a:r>
            </a:p>
          </p:txBody>
        </p:sp>
        <p:sp>
          <p:nvSpPr>
            <p:cNvPr id="32" name="Rectangle 31"/>
            <p:cNvSpPr/>
            <p:nvPr/>
          </p:nvSpPr>
          <p:spPr>
            <a:xfrm>
              <a:off x="1185729" y="6119355"/>
              <a:ext cx="205041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err="1" smtClean="0">
                  <a:solidFill>
                    <a:schemeClr val="bg1"/>
                  </a:solidFill>
                </a:rPr>
                <a:t>Tonemap</a:t>
              </a:r>
              <a:r>
                <a:rPr lang="en-US" sz="1600" dirty="0">
                  <a:solidFill>
                    <a:schemeClr val="bg1"/>
                  </a:solidFill>
                </a:rPr>
                <a:t> </a:t>
              </a:r>
              <a:r>
                <a:rPr lang="en-US" sz="1600" dirty="0" smtClean="0">
                  <a:solidFill>
                    <a:schemeClr val="bg1"/>
                  </a:solidFill>
                </a:rPr>
                <a:t>&amp; More</a:t>
              </a:r>
            </a:p>
          </p:txBody>
        </p:sp>
      </p:grpSp>
      <p:sp>
        <p:nvSpPr>
          <p:cNvPr id="36" name="Right Arrow 35"/>
          <p:cNvSpPr/>
          <p:nvPr/>
        </p:nvSpPr>
        <p:spPr>
          <a:xfrm>
            <a:off x="1652413" y="3386744"/>
            <a:ext cx="218305" cy="191245"/>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39" name="Group 38"/>
          <p:cNvGrpSpPr/>
          <p:nvPr/>
        </p:nvGrpSpPr>
        <p:grpSpPr>
          <a:xfrm>
            <a:off x="7789948" y="5866025"/>
            <a:ext cx="3501422" cy="718242"/>
            <a:chOff x="-372669" y="3876904"/>
            <a:chExt cx="3545390" cy="718242"/>
          </a:xfrm>
          <a:solidFill>
            <a:srgbClr val="FF0000"/>
          </a:solidFill>
          <a:effectLst>
            <a:outerShdw blurRad="50800" dist="38100" dir="5400000" algn="t" rotWithShape="0">
              <a:prstClr val="black">
                <a:alpha val="40000"/>
              </a:prstClr>
            </a:outerShdw>
          </a:effectLst>
        </p:grpSpPr>
        <p:sp>
          <p:nvSpPr>
            <p:cNvPr id="40" name="Right Arrow 39"/>
            <p:cNvSpPr/>
            <p:nvPr/>
          </p:nvSpPr>
          <p:spPr>
            <a:xfrm flipH="1">
              <a:off x="-372669" y="4044780"/>
              <a:ext cx="591935" cy="191245"/>
            </a:xfrm>
            <a:prstGeom prst="right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1" name="Rectangle 40"/>
            <p:cNvSpPr/>
            <p:nvPr/>
          </p:nvSpPr>
          <p:spPr>
            <a:xfrm>
              <a:off x="-73913" y="3876904"/>
              <a:ext cx="3246634" cy="718242"/>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4 Almost Solid Green SIMD Rows</a:t>
              </a:r>
            </a:p>
            <a:p>
              <a:pPr algn="ctr"/>
              <a:r>
                <a:rPr lang="en-US" sz="1600" b="1" dirty="0" smtClean="0">
                  <a:solidFill>
                    <a:schemeClr val="tx1"/>
                  </a:solidFill>
                </a:rPr>
                <a:t>Approaching VALU Bound</a:t>
              </a:r>
            </a:p>
          </p:txBody>
        </p:sp>
      </p:grpSp>
      <p:sp>
        <p:nvSpPr>
          <p:cNvPr id="46" name="Right Arrow 45"/>
          <p:cNvSpPr/>
          <p:nvPr/>
        </p:nvSpPr>
        <p:spPr>
          <a:xfrm>
            <a:off x="1652413" y="1528672"/>
            <a:ext cx="218305" cy="191245"/>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47" name="Group 46"/>
          <p:cNvGrpSpPr/>
          <p:nvPr/>
        </p:nvGrpSpPr>
        <p:grpSpPr>
          <a:xfrm>
            <a:off x="7629310" y="1263134"/>
            <a:ext cx="3501422" cy="718242"/>
            <a:chOff x="-372669" y="3876904"/>
            <a:chExt cx="3545390" cy="718242"/>
          </a:xfrm>
          <a:solidFill>
            <a:srgbClr val="FF0000"/>
          </a:solidFill>
          <a:effectLst>
            <a:outerShdw blurRad="50800" dist="38100" dir="5400000" algn="t" rotWithShape="0">
              <a:prstClr val="black">
                <a:alpha val="40000"/>
              </a:prstClr>
            </a:outerShdw>
          </a:effectLst>
        </p:grpSpPr>
        <p:sp>
          <p:nvSpPr>
            <p:cNvPr id="48" name="Right Arrow 47"/>
            <p:cNvSpPr/>
            <p:nvPr/>
          </p:nvSpPr>
          <p:spPr>
            <a:xfrm flipH="1">
              <a:off x="-372669" y="4044780"/>
              <a:ext cx="591935" cy="191245"/>
            </a:xfrm>
            <a:prstGeom prst="right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9" name="Rectangle 48"/>
            <p:cNvSpPr/>
            <p:nvPr/>
          </p:nvSpPr>
          <p:spPr>
            <a:xfrm>
              <a:off x="-73913" y="3876904"/>
              <a:ext cx="3246634" cy="718242"/>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4 Almost Empty Green SIMD Rows</a:t>
              </a:r>
            </a:p>
            <a:p>
              <a:pPr algn="ctr"/>
              <a:r>
                <a:rPr lang="en-US" sz="1600" b="1" dirty="0" smtClean="0">
                  <a:solidFill>
                    <a:schemeClr val="tx1"/>
                  </a:solidFill>
                </a:rPr>
                <a:t>Approaching VALU Idle</a:t>
              </a:r>
            </a:p>
          </p:txBody>
        </p:sp>
      </p:grpSp>
      <p:sp>
        <p:nvSpPr>
          <p:cNvPr id="50" name="Right Arrow 49"/>
          <p:cNvSpPr/>
          <p:nvPr/>
        </p:nvSpPr>
        <p:spPr>
          <a:xfrm>
            <a:off x="1653142" y="4732367"/>
            <a:ext cx="218305" cy="191245"/>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1" name="Right Arrow 50"/>
          <p:cNvSpPr/>
          <p:nvPr/>
        </p:nvSpPr>
        <p:spPr>
          <a:xfrm>
            <a:off x="1652413" y="3869906"/>
            <a:ext cx="218305" cy="191245"/>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Tree>
    <p:extLst>
      <p:ext uri="{BB962C8B-B14F-4D97-AF65-F5344CB8AC3E}">
        <p14:creationId xmlns:p14="http://schemas.microsoft.com/office/powerpoint/2010/main" val="628839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solidFill>
                  <a:srgbClr val="00A600"/>
                </a:solidFill>
              </a:rPr>
              <a:t>The GPU is often VALU idle = Huge untapped capacity to do work!</a:t>
            </a:r>
          </a:p>
          <a:p>
            <a:pPr lvl="1"/>
            <a:r>
              <a:rPr lang="en-US" dirty="0" smtClean="0"/>
              <a:t>Engineer to avoid being bottlenecked by fixed function limits</a:t>
            </a:r>
          </a:p>
          <a:p>
            <a:pPr lvl="1"/>
            <a:r>
              <a:rPr lang="en-US" dirty="0" smtClean="0"/>
              <a:t>Merge passes to avoid being memory bound (for instance down-sample in one pass)</a:t>
            </a:r>
          </a:p>
          <a:p>
            <a:pPr lvl="1"/>
            <a:r>
              <a:rPr lang="en-US" dirty="0" smtClean="0"/>
              <a:t>Leverage </a:t>
            </a:r>
            <a:r>
              <a:rPr lang="en-US" dirty="0" err="1" smtClean="0"/>
              <a:t>async</a:t>
            </a:r>
            <a:r>
              <a:rPr lang="en-US" dirty="0" smtClean="0"/>
              <a:t>-compute</a:t>
            </a:r>
          </a:p>
          <a:p>
            <a:pPr lvl="1"/>
            <a:r>
              <a:rPr lang="en-US" dirty="0" smtClean="0"/>
              <a:t>. . .</a:t>
            </a:r>
          </a:p>
          <a:p>
            <a:pPr lvl="1"/>
            <a:endParaRPr lang="en-US" dirty="0"/>
          </a:p>
          <a:p>
            <a:r>
              <a:rPr lang="en-US" b="1" dirty="0" smtClean="0">
                <a:solidFill>
                  <a:srgbClr val="FF0000"/>
                </a:solidFill>
              </a:rPr>
              <a:t>Some passes are fully saturating the VMEM request queue</a:t>
            </a:r>
          </a:p>
          <a:p>
            <a:pPr lvl="1"/>
            <a:r>
              <a:rPr lang="en-US" dirty="0" smtClean="0"/>
              <a:t>Yet can still be optimized</a:t>
            </a:r>
          </a:p>
          <a:p>
            <a:pPr lvl="1"/>
            <a:r>
              <a:rPr lang="en-US" dirty="0" smtClean="0"/>
              <a:t>Focus on improving cache locality </a:t>
            </a:r>
          </a:p>
          <a:p>
            <a:pPr lvl="1"/>
            <a:r>
              <a:rPr lang="en-US" dirty="0" smtClean="0"/>
              <a:t>By improving work to </a:t>
            </a:r>
            <a:r>
              <a:rPr lang="en-US" dirty="0"/>
              <a:t>V</a:t>
            </a:r>
            <a:r>
              <a:rPr lang="en-US" dirty="0" smtClean="0"/>
              <a:t>$ mapping</a:t>
            </a:r>
          </a:p>
          <a:p>
            <a:pPr lvl="1"/>
            <a:r>
              <a:rPr lang="en-US" dirty="0" smtClean="0"/>
              <a:t>By improving scheduling of work</a:t>
            </a:r>
          </a:p>
          <a:p>
            <a:pPr lvl="1"/>
            <a:r>
              <a:rPr lang="en-US" dirty="0" smtClean="0"/>
              <a:t>By improving access patterns</a:t>
            </a:r>
          </a:p>
          <a:p>
            <a:pPr lvl="1"/>
            <a:r>
              <a:rPr lang="en-US" dirty="0" smtClean="0"/>
              <a:t>. . .</a:t>
            </a:r>
            <a:endParaRPr lang="en-US" dirty="0"/>
          </a:p>
        </p:txBody>
      </p:sp>
      <p:sp>
        <p:nvSpPr>
          <p:cNvPr id="3" name="Text Placeholder 2"/>
          <p:cNvSpPr>
            <a:spLocks noGrp="1"/>
          </p:cNvSpPr>
          <p:nvPr>
            <p:ph type="body" sz="quarter" idx="10"/>
          </p:nvPr>
        </p:nvSpPr>
        <p:spPr/>
        <p:txBody>
          <a:bodyPr/>
          <a:lstStyle/>
          <a:p>
            <a:r>
              <a:rPr lang="en-US" dirty="0" smtClean="0"/>
              <a:t>And basic theory on how to optimize</a:t>
            </a:r>
            <a:endParaRPr lang="en-US" dirty="0"/>
          </a:p>
        </p:txBody>
      </p:sp>
      <p:sp>
        <p:nvSpPr>
          <p:cNvPr id="4" name="Title 3"/>
          <p:cNvSpPr>
            <a:spLocks noGrp="1"/>
          </p:cNvSpPr>
          <p:nvPr>
            <p:ph type="title"/>
          </p:nvPr>
        </p:nvSpPr>
        <p:spPr/>
        <p:txBody>
          <a:bodyPr/>
          <a:lstStyle/>
          <a:p>
            <a:r>
              <a:rPr lang="en-US" dirty="0" smtClean="0"/>
              <a:t>Utilization trends from “inside the draw/dispatch”</a:t>
            </a:r>
            <a:endParaRPr lang="en-US" dirty="0"/>
          </a:p>
        </p:txBody>
      </p:sp>
      <p:pic>
        <p:nvPicPr>
          <p:cNvPr id="6" name="Picture 5"/>
          <p:cNvPicPr>
            <a:picLocks noChangeAspect="1"/>
          </p:cNvPicPr>
          <p:nvPr/>
        </p:nvPicPr>
        <p:blipFill>
          <a:blip r:embed="rId2"/>
          <a:stretch>
            <a:fillRect/>
          </a:stretch>
        </p:blipFill>
        <p:spPr>
          <a:xfrm>
            <a:off x="7166272" y="3937686"/>
            <a:ext cx="4789626" cy="2683758"/>
          </a:xfrm>
          <a:prstGeom prst="rect">
            <a:avLst/>
          </a:prstGeom>
          <a:ln w="28575">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22611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Wave Launch Rate</a:t>
            </a:r>
            <a:endParaRPr lang="en-US" dirty="0"/>
          </a:p>
        </p:txBody>
      </p:sp>
      <p:sp>
        <p:nvSpPr>
          <p:cNvPr id="11" name="Text Placeholder 10"/>
          <p:cNvSpPr>
            <a:spLocks noGrp="1"/>
          </p:cNvSpPr>
          <p:nvPr>
            <p:ph type="body" sz="quarter" idx="10"/>
          </p:nvPr>
        </p:nvSpPr>
        <p:spPr/>
        <p:txBody>
          <a:bodyPr/>
          <a:lstStyle/>
          <a:p>
            <a:r>
              <a:rPr lang="en-US" dirty="0" smtClean="0"/>
              <a:t>Larger GPUs Prefer Longer PS Waves</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8429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 = </a:t>
            </a:r>
            <a:r>
              <a:rPr lang="en-US" dirty="0" err="1" smtClean="0"/>
              <a:t>Shader</a:t>
            </a:r>
            <a:r>
              <a:rPr lang="en-US" dirty="0" smtClean="0"/>
              <a:t> Engines – Each SE can launch 1 wave every 4 clocks</a:t>
            </a:r>
          </a:p>
          <a:p>
            <a:r>
              <a:rPr lang="en-US" dirty="0" smtClean="0"/>
              <a:t>CU = Compute Units – Number of CUs determines the size of the GPU</a:t>
            </a:r>
          </a:p>
          <a:p>
            <a:endParaRPr lang="en-US" dirty="0" smtClean="0"/>
          </a:p>
          <a:p>
            <a:r>
              <a:rPr lang="en-US" dirty="0" smtClean="0"/>
              <a:t>SE:CU ratio determines how fast the machine can fill itself</a:t>
            </a:r>
          </a:p>
          <a:p>
            <a:endParaRPr lang="en-US" dirty="0" smtClean="0"/>
          </a:p>
          <a:p>
            <a:pPr lvl="1"/>
            <a:r>
              <a:rPr lang="en-US" b="1" dirty="0" smtClean="0">
                <a:solidFill>
                  <a:srgbClr val="FF0000"/>
                </a:solidFill>
              </a:rPr>
              <a:t>1:16 – Fury X, Nano, Vega 64</a:t>
            </a:r>
          </a:p>
          <a:p>
            <a:pPr lvl="1"/>
            <a:r>
              <a:rPr lang="en-US" dirty="0" smtClean="0">
                <a:solidFill>
                  <a:srgbClr val="FF0000"/>
                </a:solidFill>
              </a:rPr>
              <a:t>1:14 – Fury, Vega 56</a:t>
            </a:r>
          </a:p>
          <a:p>
            <a:pPr lvl="1"/>
            <a:r>
              <a:rPr lang="en-US" dirty="0" smtClean="0">
                <a:solidFill>
                  <a:srgbClr val="FFC000"/>
                </a:solidFill>
              </a:rPr>
              <a:t>1:11 – R9 390X</a:t>
            </a:r>
          </a:p>
          <a:p>
            <a:pPr lvl="1"/>
            <a:r>
              <a:rPr lang="en-US" dirty="0" smtClean="0">
                <a:solidFill>
                  <a:srgbClr val="FFC000"/>
                </a:solidFill>
              </a:rPr>
              <a:t>1:10 – </a:t>
            </a:r>
            <a:r>
              <a:rPr lang="en-US" dirty="0" err="1" smtClean="0">
                <a:solidFill>
                  <a:srgbClr val="FFC000"/>
                </a:solidFill>
              </a:rPr>
              <a:t>XBox</a:t>
            </a:r>
            <a:r>
              <a:rPr lang="en-US" dirty="0" smtClean="0">
                <a:solidFill>
                  <a:srgbClr val="FFC000"/>
                </a:solidFill>
              </a:rPr>
              <a:t> 1X </a:t>
            </a:r>
          </a:p>
          <a:p>
            <a:pPr lvl="1"/>
            <a:r>
              <a:rPr lang="en-US" dirty="0" smtClean="0">
                <a:solidFill>
                  <a:srgbClr val="FFFF00"/>
                </a:solidFill>
              </a:rPr>
              <a:t>1:9 – PS4, PS4 Pro, RX 480, RX 580</a:t>
            </a:r>
          </a:p>
          <a:p>
            <a:pPr lvl="1"/>
            <a:r>
              <a:rPr lang="en-US" dirty="0" smtClean="0">
                <a:solidFill>
                  <a:srgbClr val="FFFF00"/>
                </a:solidFill>
              </a:rPr>
              <a:t>1:8 – R9 380X, RX 470, RX 560, RX 570</a:t>
            </a:r>
          </a:p>
          <a:p>
            <a:pPr lvl="1"/>
            <a:r>
              <a:rPr lang="en-US" dirty="0" smtClean="0">
                <a:solidFill>
                  <a:srgbClr val="00A600"/>
                </a:solidFill>
              </a:rPr>
              <a:t>1:7 – RX 460</a:t>
            </a:r>
          </a:p>
          <a:p>
            <a:pPr lvl="1"/>
            <a:r>
              <a:rPr lang="en-US" b="1" dirty="0" smtClean="0">
                <a:solidFill>
                  <a:srgbClr val="00A600"/>
                </a:solidFill>
              </a:rPr>
              <a:t>1:6 – </a:t>
            </a:r>
            <a:r>
              <a:rPr lang="en-US" b="1" dirty="0" err="1" smtClean="0">
                <a:solidFill>
                  <a:srgbClr val="00A600"/>
                </a:solidFill>
              </a:rPr>
              <a:t>XBox</a:t>
            </a:r>
            <a:r>
              <a:rPr lang="en-US" b="1" dirty="0" smtClean="0">
                <a:solidFill>
                  <a:srgbClr val="00A600"/>
                </a:solidFill>
              </a:rPr>
              <a:t> 1</a:t>
            </a:r>
            <a:endParaRPr lang="en-US" b="1" dirty="0">
              <a:solidFill>
                <a:srgbClr val="00A600"/>
              </a:solidFill>
            </a:endParaRPr>
          </a:p>
        </p:txBody>
      </p:sp>
      <p:sp>
        <p:nvSpPr>
          <p:cNvPr id="3" name="Text Placeholder 2"/>
          <p:cNvSpPr>
            <a:spLocks noGrp="1"/>
          </p:cNvSpPr>
          <p:nvPr>
            <p:ph type="body" sz="quarter" idx="10"/>
          </p:nvPr>
        </p:nvSpPr>
        <p:spPr/>
        <p:txBody>
          <a:bodyPr/>
          <a:lstStyle/>
          <a:p>
            <a:r>
              <a:rPr lang="en-US" dirty="0" smtClean="0"/>
              <a:t>One of the core differences between large pc GPUs and consoles</a:t>
            </a:r>
            <a:endParaRPr lang="en-US" dirty="0"/>
          </a:p>
        </p:txBody>
      </p:sp>
      <p:sp>
        <p:nvSpPr>
          <p:cNvPr id="4" name="Title 3"/>
          <p:cNvSpPr>
            <a:spLocks noGrp="1"/>
          </p:cNvSpPr>
          <p:nvPr>
            <p:ph type="title"/>
          </p:nvPr>
        </p:nvSpPr>
        <p:spPr/>
        <p:txBody>
          <a:bodyPr/>
          <a:lstStyle/>
          <a:p>
            <a:r>
              <a:rPr lang="en-US" dirty="0" err="1" smtClean="0"/>
              <a:t>Gcn</a:t>
            </a:r>
            <a:r>
              <a:rPr lang="en-US" dirty="0" smtClean="0"/>
              <a:t> wave launch rate varies across </a:t>
            </a:r>
            <a:r>
              <a:rPr lang="en-US" dirty="0" err="1" smtClean="0"/>
              <a:t>Gpus</a:t>
            </a:r>
            <a:endParaRPr lang="en-US" dirty="0"/>
          </a:p>
        </p:txBody>
      </p:sp>
      <p:grpSp>
        <p:nvGrpSpPr>
          <p:cNvPr id="5" name="Group 4"/>
          <p:cNvGrpSpPr/>
          <p:nvPr/>
        </p:nvGrpSpPr>
        <p:grpSpPr>
          <a:xfrm>
            <a:off x="3756453" y="3538152"/>
            <a:ext cx="6960973" cy="354226"/>
            <a:chOff x="-214185" y="4015948"/>
            <a:chExt cx="5954568" cy="354226"/>
          </a:xfrm>
          <a:solidFill>
            <a:srgbClr val="FF0000"/>
          </a:solidFill>
          <a:effectLst>
            <a:outerShdw blurRad="50800" dist="38100" dir="5400000" algn="t" rotWithShape="0">
              <a:prstClr val="black">
                <a:alpha val="40000"/>
              </a:prstClr>
            </a:outerShdw>
          </a:effectLst>
        </p:grpSpPr>
        <p:sp>
          <p:nvSpPr>
            <p:cNvPr id="7" name="Right Arrow 6"/>
            <p:cNvSpPr/>
            <p:nvPr/>
          </p:nvSpPr>
          <p:spPr>
            <a:xfrm flipH="1">
              <a:off x="-214185" y="4044780"/>
              <a:ext cx="1293341"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Rectangle 5"/>
            <p:cNvSpPr/>
            <p:nvPr/>
          </p:nvSpPr>
          <p:spPr>
            <a:xfrm>
              <a:off x="131804" y="4015948"/>
              <a:ext cx="5608579"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Larger GPUs Take Longer to Fill, Prefer Longer Running Waves</a:t>
              </a:r>
            </a:p>
          </p:txBody>
        </p:sp>
      </p:grpSp>
      <p:grpSp>
        <p:nvGrpSpPr>
          <p:cNvPr id="8" name="Group 7"/>
          <p:cNvGrpSpPr/>
          <p:nvPr/>
        </p:nvGrpSpPr>
        <p:grpSpPr>
          <a:xfrm>
            <a:off x="2302474" y="5395784"/>
            <a:ext cx="3546391" cy="354226"/>
            <a:chOff x="-214185" y="4015948"/>
            <a:chExt cx="3033660" cy="354226"/>
          </a:xfrm>
          <a:solidFill>
            <a:srgbClr val="00A600"/>
          </a:solidFill>
          <a:effectLst>
            <a:outerShdw blurRad="50800" dist="38100" dir="5400000" algn="t" rotWithShape="0">
              <a:prstClr val="black">
                <a:alpha val="40000"/>
              </a:prstClr>
            </a:outerShdw>
          </a:effectLst>
        </p:grpSpPr>
        <p:sp>
          <p:nvSpPr>
            <p:cNvPr id="9" name="Right Arrow 8"/>
            <p:cNvSpPr/>
            <p:nvPr/>
          </p:nvSpPr>
          <p:spPr>
            <a:xfrm flipH="1">
              <a:off x="-214185" y="4044780"/>
              <a:ext cx="1293341"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Rectangle 9"/>
            <p:cNvSpPr/>
            <p:nvPr/>
          </p:nvSpPr>
          <p:spPr>
            <a:xfrm>
              <a:off x="131804" y="4015948"/>
              <a:ext cx="2687671"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Smaller GPUs Fill Faster</a:t>
              </a:r>
            </a:p>
          </p:txBody>
        </p:sp>
      </p:grpSp>
    </p:spTree>
    <p:extLst>
      <p:ext uri="{BB962C8B-B14F-4D97-AF65-F5344CB8AC3E}">
        <p14:creationId xmlns:p14="http://schemas.microsoft.com/office/powerpoint/2010/main" val="2350642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example of wave launch for </a:t>
            </a:r>
            <a:r>
              <a:rPr lang="en-US" dirty="0" err="1" smtClean="0"/>
              <a:t>async</a:t>
            </a:r>
            <a:r>
              <a:rPr lang="en-US" dirty="0" smtClean="0"/>
              <a:t>-compute getting blocked by wave-launch-limited </a:t>
            </a:r>
            <a:r>
              <a:rPr lang="en-US" dirty="0" err="1" smtClean="0"/>
              <a:t>ps</a:t>
            </a:r>
            <a:r>
              <a:rPr lang="en-US" dirty="0" smtClean="0"/>
              <a:t> </a:t>
            </a:r>
            <a:r>
              <a:rPr lang="en-US" dirty="0" err="1" smtClean="0"/>
              <a:t>drawS</a:t>
            </a:r>
            <a:endParaRPr lang="en-US" dirty="0"/>
          </a:p>
        </p:txBody>
      </p:sp>
      <p:sp>
        <p:nvSpPr>
          <p:cNvPr id="4" name="Title 3"/>
          <p:cNvSpPr>
            <a:spLocks noGrp="1"/>
          </p:cNvSpPr>
          <p:nvPr>
            <p:ph type="title"/>
          </p:nvPr>
        </p:nvSpPr>
        <p:spPr/>
        <p:txBody>
          <a:bodyPr/>
          <a:lstStyle/>
          <a:p>
            <a:r>
              <a:rPr lang="en-US" dirty="0" smtClean="0"/>
              <a:t>Short running waves can bottleneck larger </a:t>
            </a:r>
            <a:r>
              <a:rPr lang="en-US" dirty="0" err="1" smtClean="0"/>
              <a:t>gpus</a:t>
            </a:r>
            <a:endParaRPr lang="en-US" dirty="0"/>
          </a:p>
        </p:txBody>
      </p:sp>
      <p:pic>
        <p:nvPicPr>
          <p:cNvPr id="5" name="Picture 4"/>
          <p:cNvPicPr>
            <a:picLocks noChangeAspect="1"/>
          </p:cNvPicPr>
          <p:nvPr/>
        </p:nvPicPr>
        <p:blipFill>
          <a:blip r:embed="rId2"/>
          <a:stretch>
            <a:fillRect/>
          </a:stretch>
        </p:blipFill>
        <p:spPr>
          <a:xfrm>
            <a:off x="3344561" y="1406048"/>
            <a:ext cx="8526163" cy="2619771"/>
          </a:xfrm>
          <a:prstGeom prst="rect">
            <a:avLst/>
          </a:prstGeom>
          <a:ln>
            <a:solidFill>
              <a:schemeClr val="tx1"/>
            </a:solidFill>
          </a:ln>
          <a:effectLst>
            <a:outerShdw blurRad="50800" dist="38100" dir="5400000" algn="t" rotWithShape="0">
              <a:prstClr val="black">
                <a:alpha val="40000"/>
              </a:prstClr>
            </a:outerShdw>
          </a:effectLst>
        </p:spPr>
      </p:pic>
      <p:grpSp>
        <p:nvGrpSpPr>
          <p:cNvPr id="7" name="Group 6"/>
          <p:cNvGrpSpPr/>
          <p:nvPr/>
        </p:nvGrpSpPr>
        <p:grpSpPr>
          <a:xfrm>
            <a:off x="1441621" y="3038701"/>
            <a:ext cx="2895912" cy="619024"/>
            <a:chOff x="2056780" y="4060068"/>
            <a:chExt cx="2895912" cy="619024"/>
          </a:xfrm>
          <a:effectLst>
            <a:outerShdw blurRad="50800" dist="38100" dir="5400000" algn="t" rotWithShape="0">
              <a:prstClr val="black">
                <a:alpha val="40000"/>
              </a:prstClr>
            </a:outerShdw>
          </a:effectLst>
        </p:grpSpPr>
        <p:sp>
          <p:nvSpPr>
            <p:cNvPr id="9" name="Down Arrow 8"/>
            <p:cNvSpPr/>
            <p:nvPr/>
          </p:nvSpPr>
          <p:spPr>
            <a:xfrm>
              <a:off x="4345771" y="4060068"/>
              <a:ext cx="304956" cy="61902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2056780" y="4060068"/>
              <a:ext cx="2895912" cy="40247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 Dispatch Starts Here</a:t>
              </a:r>
              <a:endParaRPr lang="en-US" sz="1600" dirty="0">
                <a:solidFill>
                  <a:schemeClr val="tx1"/>
                </a:solidFill>
              </a:endParaRPr>
            </a:p>
          </p:txBody>
        </p:sp>
      </p:grpSp>
      <p:grpSp>
        <p:nvGrpSpPr>
          <p:cNvPr id="12" name="Group 11"/>
          <p:cNvGrpSpPr/>
          <p:nvPr/>
        </p:nvGrpSpPr>
        <p:grpSpPr>
          <a:xfrm>
            <a:off x="4831490" y="3038701"/>
            <a:ext cx="3823209" cy="619024"/>
            <a:chOff x="4198617" y="4089646"/>
            <a:chExt cx="3823209" cy="619024"/>
          </a:xfrm>
          <a:effectLst>
            <a:outerShdw blurRad="50800" dist="38100" dir="5400000" algn="t" rotWithShape="0">
              <a:prstClr val="black">
                <a:alpha val="40000"/>
              </a:prstClr>
            </a:outerShdw>
          </a:effectLst>
        </p:grpSpPr>
        <p:sp>
          <p:nvSpPr>
            <p:cNvPr id="13" name="Down Arrow 12"/>
            <p:cNvSpPr/>
            <p:nvPr/>
          </p:nvSpPr>
          <p:spPr>
            <a:xfrm>
              <a:off x="4338980" y="4089646"/>
              <a:ext cx="304956" cy="61902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p:cNvSpPr/>
            <p:nvPr/>
          </p:nvSpPr>
          <p:spPr>
            <a:xfrm>
              <a:off x="4198617" y="4089646"/>
              <a:ext cx="3823209" cy="37289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First CS Wave Launch Blocked Until Here</a:t>
              </a:r>
              <a:endParaRPr lang="en-US" sz="1600" dirty="0">
                <a:solidFill>
                  <a:schemeClr val="tx1"/>
                </a:solidFill>
              </a:endParaRPr>
            </a:p>
          </p:txBody>
        </p:sp>
      </p:grpSp>
      <p:grpSp>
        <p:nvGrpSpPr>
          <p:cNvPr id="18" name="Group 17"/>
          <p:cNvGrpSpPr/>
          <p:nvPr/>
        </p:nvGrpSpPr>
        <p:grpSpPr>
          <a:xfrm>
            <a:off x="563981" y="1503530"/>
            <a:ext cx="3471587" cy="588658"/>
            <a:chOff x="1481105" y="4090434"/>
            <a:chExt cx="3471587" cy="588658"/>
          </a:xfrm>
          <a:effectLst>
            <a:outerShdw blurRad="50800" dist="38100" dir="5400000" algn="t" rotWithShape="0">
              <a:prstClr val="black">
                <a:alpha val="40000"/>
              </a:prstClr>
            </a:outerShdw>
          </a:effectLst>
        </p:grpSpPr>
        <p:sp>
          <p:nvSpPr>
            <p:cNvPr id="19" name="Down Arrow 18"/>
            <p:cNvSpPr/>
            <p:nvPr/>
          </p:nvSpPr>
          <p:spPr>
            <a:xfrm>
              <a:off x="4345771" y="4217996"/>
              <a:ext cx="304956" cy="461096"/>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p:cNvSpPr/>
            <p:nvPr/>
          </p:nvSpPr>
          <p:spPr>
            <a:xfrm>
              <a:off x="1481105" y="4090434"/>
              <a:ext cx="3471587" cy="372104"/>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Wave Launch Limited Stencil Fill</a:t>
              </a:r>
              <a:endParaRPr lang="en-US" sz="1600" dirty="0">
                <a:solidFill>
                  <a:schemeClr val="tx1"/>
                </a:solidFill>
              </a:endParaRPr>
            </a:p>
          </p:txBody>
        </p:sp>
      </p:grpSp>
      <p:grpSp>
        <p:nvGrpSpPr>
          <p:cNvPr id="21" name="Group 20"/>
          <p:cNvGrpSpPr/>
          <p:nvPr/>
        </p:nvGrpSpPr>
        <p:grpSpPr>
          <a:xfrm>
            <a:off x="4127156" y="1101060"/>
            <a:ext cx="3945925" cy="619024"/>
            <a:chOff x="1379454" y="4060068"/>
            <a:chExt cx="3945925" cy="619024"/>
          </a:xfrm>
          <a:effectLst>
            <a:outerShdw blurRad="50800" dist="38100" dir="5400000" algn="t" rotWithShape="0">
              <a:prstClr val="black">
                <a:alpha val="40000"/>
              </a:prstClr>
            </a:outerShdw>
          </a:effectLst>
        </p:grpSpPr>
        <p:sp>
          <p:nvSpPr>
            <p:cNvPr id="22" name="Down Arrow 21"/>
            <p:cNvSpPr/>
            <p:nvPr/>
          </p:nvSpPr>
          <p:spPr>
            <a:xfrm>
              <a:off x="3629079" y="4060068"/>
              <a:ext cx="304956" cy="61902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p:cNvSpPr/>
            <p:nvPr/>
          </p:nvSpPr>
          <p:spPr>
            <a:xfrm>
              <a:off x="1379454" y="4060068"/>
              <a:ext cx="3945925" cy="40247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Mostly Launch Limited </a:t>
              </a:r>
              <a:r>
                <a:rPr lang="en-US" sz="1600" dirty="0" err="1" smtClean="0">
                  <a:solidFill>
                    <a:schemeClr val="tx1"/>
                  </a:solidFill>
                </a:rPr>
                <a:t>Z+Triangle</a:t>
              </a:r>
              <a:r>
                <a:rPr lang="en-US" sz="1600" dirty="0" err="1">
                  <a:solidFill>
                    <a:schemeClr val="tx1"/>
                  </a:solidFill>
                </a:rPr>
                <a:t>-</a:t>
              </a:r>
              <a:r>
                <a:rPr lang="en-US" sz="1600" dirty="0" err="1" smtClean="0">
                  <a:solidFill>
                    <a:schemeClr val="tx1"/>
                  </a:solidFill>
                </a:rPr>
                <a:t>Normal</a:t>
              </a:r>
              <a:r>
                <a:rPr lang="en-US" sz="1600" dirty="0" smtClean="0">
                  <a:solidFill>
                    <a:schemeClr val="tx1"/>
                  </a:solidFill>
                </a:rPr>
                <a:t> Fill</a:t>
              </a:r>
              <a:endParaRPr lang="en-US" sz="1600" dirty="0">
                <a:solidFill>
                  <a:schemeClr val="tx1"/>
                </a:solidFill>
              </a:endParaRPr>
            </a:p>
          </p:txBody>
        </p:sp>
      </p:grpSp>
      <p:grpSp>
        <p:nvGrpSpPr>
          <p:cNvPr id="24" name="Group 23"/>
          <p:cNvGrpSpPr/>
          <p:nvPr/>
        </p:nvGrpSpPr>
        <p:grpSpPr>
          <a:xfrm>
            <a:off x="111210" y="2273644"/>
            <a:ext cx="5179655" cy="354226"/>
            <a:chOff x="-3271808" y="1532240"/>
            <a:chExt cx="4430789" cy="354226"/>
          </a:xfrm>
          <a:solidFill>
            <a:srgbClr val="FF0000"/>
          </a:solidFill>
          <a:effectLst>
            <a:outerShdw blurRad="50800" dist="38100" dir="5400000" algn="t" rotWithShape="0">
              <a:prstClr val="black">
                <a:alpha val="40000"/>
              </a:prstClr>
            </a:outerShdw>
          </a:effectLst>
        </p:grpSpPr>
        <p:sp>
          <p:nvSpPr>
            <p:cNvPr id="25" name="Right Arrow 24"/>
            <p:cNvSpPr/>
            <p:nvPr/>
          </p:nvSpPr>
          <p:spPr>
            <a:xfrm>
              <a:off x="-134360" y="1589904"/>
              <a:ext cx="1293341"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 name="Rectangle 25"/>
            <p:cNvSpPr/>
            <p:nvPr/>
          </p:nvSpPr>
          <p:spPr>
            <a:xfrm>
              <a:off x="-3271808" y="1532240"/>
              <a:ext cx="4157900"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Async</a:t>
              </a:r>
              <a:r>
                <a:rPr lang="en-US" sz="1600" dirty="0" smtClean="0">
                  <a:solidFill>
                    <a:schemeClr val="tx1"/>
                  </a:solidFill>
                </a:rPr>
                <a:t> CS Wave Can Only Launch When PS Waves Don’t </a:t>
              </a:r>
            </a:p>
          </p:txBody>
        </p:sp>
      </p:grpSp>
      <p:sp>
        <p:nvSpPr>
          <p:cNvPr id="27" name="Rectangle 26"/>
          <p:cNvSpPr/>
          <p:nvPr/>
        </p:nvSpPr>
        <p:spPr>
          <a:xfrm>
            <a:off x="8690918" y="2393683"/>
            <a:ext cx="2578444" cy="40247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Vega 64 (SE:CU ratio = 1:16)</a:t>
            </a:r>
            <a:endParaRPr lang="en-US" sz="1600" dirty="0">
              <a:solidFill>
                <a:schemeClr val="bg1"/>
              </a:solidFill>
            </a:endParaRPr>
          </a:p>
        </p:txBody>
      </p:sp>
      <p:pic>
        <p:nvPicPr>
          <p:cNvPr id="28" name="Picture 27"/>
          <p:cNvPicPr>
            <a:picLocks noChangeAspect="1"/>
          </p:cNvPicPr>
          <p:nvPr/>
        </p:nvPicPr>
        <p:blipFill>
          <a:blip r:embed="rId3"/>
          <a:stretch>
            <a:fillRect/>
          </a:stretch>
        </p:blipFill>
        <p:spPr>
          <a:xfrm>
            <a:off x="5934590" y="4328202"/>
            <a:ext cx="5664286" cy="2208264"/>
          </a:xfrm>
          <a:prstGeom prst="rect">
            <a:avLst/>
          </a:prstGeom>
          <a:ln>
            <a:solidFill>
              <a:schemeClr val="tx1"/>
            </a:solidFill>
          </a:ln>
          <a:effectLst>
            <a:outerShdw blurRad="50800" dist="38100" dir="5400000" algn="t" rotWithShape="0">
              <a:prstClr val="black">
                <a:alpha val="40000"/>
              </a:prstClr>
            </a:outerShdw>
          </a:effectLst>
        </p:spPr>
      </p:pic>
      <p:grpSp>
        <p:nvGrpSpPr>
          <p:cNvPr id="29" name="Group 28"/>
          <p:cNvGrpSpPr/>
          <p:nvPr/>
        </p:nvGrpSpPr>
        <p:grpSpPr>
          <a:xfrm>
            <a:off x="4708774" y="4490930"/>
            <a:ext cx="3945925" cy="619024"/>
            <a:chOff x="1379454" y="4060068"/>
            <a:chExt cx="3945925" cy="619024"/>
          </a:xfrm>
          <a:solidFill>
            <a:srgbClr val="00A600"/>
          </a:solidFill>
          <a:effectLst>
            <a:outerShdw blurRad="50800" dist="38100" dir="5400000" algn="t" rotWithShape="0">
              <a:prstClr val="black">
                <a:alpha val="40000"/>
              </a:prstClr>
            </a:outerShdw>
          </a:effectLst>
        </p:grpSpPr>
        <p:sp>
          <p:nvSpPr>
            <p:cNvPr id="30" name="Down Arrow 29"/>
            <p:cNvSpPr/>
            <p:nvPr/>
          </p:nvSpPr>
          <p:spPr>
            <a:xfrm>
              <a:off x="3629079" y="4060068"/>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p:cNvSpPr/>
            <p:nvPr/>
          </p:nvSpPr>
          <p:spPr>
            <a:xfrm>
              <a:off x="1379454" y="4060068"/>
              <a:ext cx="3945925"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Z+Triangle</a:t>
              </a:r>
              <a:r>
                <a:rPr lang="en-US" sz="1600" dirty="0" err="1">
                  <a:solidFill>
                    <a:schemeClr val="tx1"/>
                  </a:solidFill>
                </a:rPr>
                <a:t>-</a:t>
              </a:r>
              <a:r>
                <a:rPr lang="en-US" sz="1600" dirty="0" err="1" smtClean="0">
                  <a:solidFill>
                    <a:schemeClr val="tx1"/>
                  </a:solidFill>
                </a:rPr>
                <a:t>Normal</a:t>
              </a:r>
              <a:r>
                <a:rPr lang="en-US" sz="1600" dirty="0" smtClean="0">
                  <a:solidFill>
                    <a:schemeClr val="tx1"/>
                  </a:solidFill>
                </a:rPr>
                <a:t> Fill Less Launch Limited</a:t>
              </a:r>
              <a:endParaRPr lang="en-US" sz="1600" dirty="0">
                <a:solidFill>
                  <a:schemeClr val="tx1"/>
                </a:solidFill>
              </a:endParaRPr>
            </a:p>
          </p:txBody>
        </p:sp>
      </p:grpSp>
      <p:grpSp>
        <p:nvGrpSpPr>
          <p:cNvPr id="35" name="Group 34"/>
          <p:cNvGrpSpPr/>
          <p:nvPr/>
        </p:nvGrpSpPr>
        <p:grpSpPr>
          <a:xfrm>
            <a:off x="6860009" y="5980822"/>
            <a:ext cx="4409353" cy="619024"/>
            <a:chOff x="4198617" y="3843514"/>
            <a:chExt cx="4409353" cy="619024"/>
          </a:xfrm>
          <a:solidFill>
            <a:srgbClr val="00A600"/>
          </a:solidFill>
          <a:effectLst>
            <a:outerShdw blurRad="50800" dist="38100" dir="5400000" algn="t" rotWithShape="0">
              <a:prstClr val="black">
                <a:alpha val="40000"/>
              </a:prstClr>
            </a:outerShdw>
          </a:effectLst>
        </p:grpSpPr>
        <p:sp>
          <p:nvSpPr>
            <p:cNvPr id="36" name="Down Arrow 35"/>
            <p:cNvSpPr/>
            <p:nvPr/>
          </p:nvSpPr>
          <p:spPr>
            <a:xfrm flipV="1">
              <a:off x="4338980" y="3843514"/>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p:cNvSpPr/>
            <p:nvPr/>
          </p:nvSpPr>
          <p:spPr>
            <a:xfrm>
              <a:off x="4198617" y="4089646"/>
              <a:ext cx="4409353" cy="3728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Async</a:t>
              </a:r>
              <a:r>
                <a:rPr lang="en-US" sz="1600" dirty="0">
                  <a:solidFill>
                    <a:schemeClr val="tx1"/>
                  </a:solidFill>
                </a:rPr>
                <a:t>-</a:t>
              </a:r>
              <a:r>
                <a:rPr lang="en-US" sz="1600" dirty="0" smtClean="0">
                  <a:solidFill>
                    <a:schemeClr val="tx1"/>
                  </a:solidFill>
                </a:rPr>
                <a:t>CS Launches Well + Set PSO Wave Limits</a:t>
              </a:r>
              <a:endParaRPr lang="en-US" sz="1600" dirty="0">
                <a:solidFill>
                  <a:schemeClr val="tx1"/>
                </a:solidFill>
              </a:endParaRPr>
            </a:p>
          </p:txBody>
        </p:sp>
      </p:grpSp>
      <p:sp>
        <p:nvSpPr>
          <p:cNvPr id="38" name="Rectangle 37"/>
          <p:cNvSpPr/>
          <p:nvPr/>
        </p:nvSpPr>
        <p:spPr>
          <a:xfrm>
            <a:off x="8900983" y="4587443"/>
            <a:ext cx="2578444" cy="40247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RX 580 (SE:CU ratio = 1:9)</a:t>
            </a:r>
            <a:endParaRPr lang="en-US" sz="1600" dirty="0">
              <a:solidFill>
                <a:schemeClr val="bg1"/>
              </a:solidFill>
            </a:endParaRPr>
          </a:p>
        </p:txBody>
      </p:sp>
      <p:pic>
        <p:nvPicPr>
          <p:cNvPr id="40" name="Picture 39"/>
          <p:cNvPicPr>
            <a:picLocks noChangeAspect="1"/>
          </p:cNvPicPr>
          <p:nvPr/>
        </p:nvPicPr>
        <p:blipFill>
          <a:blip r:embed="rId4"/>
          <a:stretch>
            <a:fillRect/>
          </a:stretch>
        </p:blipFill>
        <p:spPr>
          <a:xfrm>
            <a:off x="304603" y="5504572"/>
            <a:ext cx="3429000" cy="238125"/>
          </a:xfrm>
          <a:prstGeom prst="rect">
            <a:avLst/>
          </a:prstGeom>
        </p:spPr>
      </p:pic>
      <p:grpSp>
        <p:nvGrpSpPr>
          <p:cNvPr id="41" name="Group 40"/>
          <p:cNvGrpSpPr/>
          <p:nvPr/>
        </p:nvGrpSpPr>
        <p:grpSpPr>
          <a:xfrm>
            <a:off x="1169772" y="4885548"/>
            <a:ext cx="1600356" cy="619024"/>
            <a:chOff x="3146390" y="4060068"/>
            <a:chExt cx="1600356" cy="619024"/>
          </a:xfrm>
          <a:solidFill>
            <a:srgbClr val="0070C0"/>
          </a:solidFill>
          <a:effectLst>
            <a:outerShdw blurRad="50800" dist="38100" dir="5400000" algn="t" rotWithShape="0">
              <a:prstClr val="black">
                <a:alpha val="40000"/>
              </a:prstClr>
            </a:outerShdw>
          </a:effectLst>
        </p:grpSpPr>
        <p:sp>
          <p:nvSpPr>
            <p:cNvPr id="42" name="Down Arrow 41"/>
            <p:cNvSpPr/>
            <p:nvPr/>
          </p:nvSpPr>
          <p:spPr>
            <a:xfrm>
              <a:off x="4345771" y="4060068"/>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Rectangle 42"/>
            <p:cNvSpPr/>
            <p:nvPr/>
          </p:nvSpPr>
          <p:spPr>
            <a:xfrm>
              <a:off x="3146390" y="4060068"/>
              <a:ext cx="1600356"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Few VALU ops</a:t>
              </a:r>
              <a:endParaRPr lang="en-US" sz="1600" dirty="0">
                <a:solidFill>
                  <a:schemeClr val="tx1"/>
                </a:solidFill>
              </a:endParaRPr>
            </a:p>
          </p:txBody>
        </p:sp>
      </p:grpSp>
      <p:grpSp>
        <p:nvGrpSpPr>
          <p:cNvPr id="44" name="Group 43"/>
          <p:cNvGrpSpPr/>
          <p:nvPr/>
        </p:nvGrpSpPr>
        <p:grpSpPr>
          <a:xfrm>
            <a:off x="2858530" y="4856634"/>
            <a:ext cx="1704103" cy="630788"/>
            <a:chOff x="4083955" y="4048304"/>
            <a:chExt cx="1704103" cy="630788"/>
          </a:xfrm>
          <a:solidFill>
            <a:srgbClr val="0070C0"/>
          </a:solidFill>
          <a:effectLst>
            <a:outerShdw blurRad="50800" dist="38100" dir="5400000" algn="t" rotWithShape="0">
              <a:prstClr val="black">
                <a:alpha val="40000"/>
              </a:prstClr>
            </a:outerShdw>
          </a:effectLst>
        </p:grpSpPr>
        <p:sp>
          <p:nvSpPr>
            <p:cNvPr id="45" name="Down Arrow 44"/>
            <p:cNvSpPr/>
            <p:nvPr/>
          </p:nvSpPr>
          <p:spPr>
            <a:xfrm>
              <a:off x="4345771" y="4060068"/>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Rectangle 45"/>
            <p:cNvSpPr/>
            <p:nvPr/>
          </p:nvSpPr>
          <p:spPr>
            <a:xfrm>
              <a:off x="4083955" y="4048304"/>
              <a:ext cx="1704103"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Export </a:t>
              </a:r>
              <a:r>
                <a:rPr lang="en-US" sz="1600" dirty="0" err="1" smtClean="0">
                  <a:solidFill>
                    <a:schemeClr val="tx1"/>
                  </a:solidFill>
                </a:rPr>
                <a:t>Z+Tri</a:t>
              </a:r>
              <a:r>
                <a:rPr lang="en-US" sz="1600" dirty="0" smtClean="0">
                  <a:solidFill>
                    <a:schemeClr val="tx1"/>
                  </a:solidFill>
                </a:rPr>
                <a:t> Norm</a:t>
              </a:r>
              <a:endParaRPr lang="en-US" sz="1600" dirty="0">
                <a:solidFill>
                  <a:schemeClr val="tx1"/>
                </a:solidFill>
              </a:endParaRPr>
            </a:p>
          </p:txBody>
        </p:sp>
      </p:grpSp>
      <p:sp>
        <p:nvSpPr>
          <p:cNvPr id="47" name="Rectangle 46"/>
          <p:cNvSpPr/>
          <p:nvPr/>
        </p:nvSpPr>
        <p:spPr>
          <a:xfrm>
            <a:off x="111209" y="5860880"/>
            <a:ext cx="4860643" cy="40247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PS Wave Instruction Trace : Nearly Empty and No Loads</a:t>
            </a:r>
            <a:endParaRPr lang="en-US" sz="1600" dirty="0">
              <a:solidFill>
                <a:schemeClr val="tx1"/>
              </a:solidFill>
            </a:endParaRPr>
          </a:p>
        </p:txBody>
      </p:sp>
      <p:sp>
        <p:nvSpPr>
          <p:cNvPr id="2" name="5-Point Star 1"/>
          <p:cNvSpPr/>
          <p:nvPr/>
        </p:nvSpPr>
        <p:spPr>
          <a:xfrm>
            <a:off x="127391" y="5241954"/>
            <a:ext cx="354424" cy="354424"/>
          </a:xfrm>
          <a:prstGeom prst="star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9" name="5-Point Star 38"/>
          <p:cNvSpPr/>
          <p:nvPr/>
        </p:nvSpPr>
        <p:spPr>
          <a:xfrm>
            <a:off x="6476654" y="1737764"/>
            <a:ext cx="354424" cy="354424"/>
          </a:xfrm>
          <a:prstGeom prst="star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8" name="5-Point Star 47"/>
          <p:cNvSpPr/>
          <p:nvPr/>
        </p:nvSpPr>
        <p:spPr>
          <a:xfrm>
            <a:off x="8073081" y="1720084"/>
            <a:ext cx="354424" cy="354424"/>
          </a:xfrm>
          <a:prstGeom prst="star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9" name="5-Point Star 48"/>
          <p:cNvSpPr/>
          <p:nvPr/>
        </p:nvSpPr>
        <p:spPr>
          <a:xfrm>
            <a:off x="9994507" y="1698422"/>
            <a:ext cx="354424" cy="354424"/>
          </a:xfrm>
          <a:prstGeom prst="star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0" name="5-Point Star 49"/>
          <p:cNvSpPr/>
          <p:nvPr/>
        </p:nvSpPr>
        <p:spPr>
          <a:xfrm>
            <a:off x="8073081" y="4911375"/>
            <a:ext cx="354424" cy="354424"/>
          </a:xfrm>
          <a:prstGeom prst="star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Tree>
    <p:extLst>
      <p:ext uri="{BB962C8B-B14F-4D97-AF65-F5344CB8AC3E}">
        <p14:creationId xmlns:p14="http://schemas.microsoft.com/office/powerpoint/2010/main" val="2042281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Best to have long running </a:t>
            </a:r>
            <a:r>
              <a:rPr lang="en-US" dirty="0" err="1" smtClean="0"/>
              <a:t>ps</a:t>
            </a:r>
            <a:r>
              <a:rPr lang="en-US" dirty="0" smtClean="0"/>
              <a:t> or no Ps (like z-only rendering for z-pre-pass or shadows)</a:t>
            </a:r>
            <a:endParaRPr lang="en-US" dirty="0"/>
          </a:p>
        </p:txBody>
      </p:sp>
      <p:sp>
        <p:nvSpPr>
          <p:cNvPr id="4" name="Title 3"/>
          <p:cNvSpPr>
            <a:spLocks noGrp="1"/>
          </p:cNvSpPr>
          <p:nvPr>
            <p:ph type="title"/>
          </p:nvPr>
        </p:nvSpPr>
        <p:spPr/>
        <p:txBody>
          <a:bodyPr/>
          <a:lstStyle/>
          <a:p>
            <a:r>
              <a:rPr lang="en-US" dirty="0" smtClean="0"/>
              <a:t>Another example of short running PS stalling </a:t>
            </a:r>
            <a:r>
              <a:rPr lang="en-US" dirty="0" err="1" smtClean="0"/>
              <a:t>async</a:t>
            </a:r>
            <a:r>
              <a:rPr lang="en-US" dirty="0" smtClean="0"/>
              <a:t>-compute</a:t>
            </a:r>
            <a:endParaRPr lang="en-US" dirty="0"/>
          </a:p>
        </p:txBody>
      </p:sp>
      <p:pic>
        <p:nvPicPr>
          <p:cNvPr id="7" name="Picture 6"/>
          <p:cNvPicPr>
            <a:picLocks noChangeAspect="1"/>
          </p:cNvPicPr>
          <p:nvPr/>
        </p:nvPicPr>
        <p:blipFill>
          <a:blip r:embed="rId2"/>
          <a:stretch>
            <a:fillRect/>
          </a:stretch>
        </p:blipFill>
        <p:spPr>
          <a:xfrm>
            <a:off x="365760" y="2001572"/>
            <a:ext cx="6248400" cy="1905000"/>
          </a:xfrm>
          <a:prstGeom prst="rect">
            <a:avLst/>
          </a:prstGeom>
          <a:ln>
            <a:solidFill>
              <a:schemeClr val="tx1"/>
            </a:solidFill>
          </a:ln>
          <a:effectLst>
            <a:outerShdw blurRad="50800" dist="38100" dir="5400000" algn="t" rotWithShape="0">
              <a:prstClr val="black">
                <a:alpha val="40000"/>
              </a:prstClr>
            </a:outerShdw>
          </a:effectLst>
        </p:spPr>
      </p:pic>
      <p:sp>
        <p:nvSpPr>
          <p:cNvPr id="8" name="Rectangle 7"/>
          <p:cNvSpPr/>
          <p:nvPr/>
        </p:nvSpPr>
        <p:spPr>
          <a:xfrm>
            <a:off x="452108" y="2080646"/>
            <a:ext cx="1055416" cy="40247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Vega 64</a:t>
            </a:r>
            <a:endParaRPr lang="en-US" sz="1600" dirty="0">
              <a:solidFill>
                <a:schemeClr val="bg1"/>
              </a:solidFill>
            </a:endParaRPr>
          </a:p>
        </p:txBody>
      </p:sp>
      <p:grpSp>
        <p:nvGrpSpPr>
          <p:cNvPr id="9" name="Group 8"/>
          <p:cNvGrpSpPr/>
          <p:nvPr/>
        </p:nvGrpSpPr>
        <p:grpSpPr>
          <a:xfrm>
            <a:off x="1392195" y="1491988"/>
            <a:ext cx="2531500" cy="1267688"/>
            <a:chOff x="2421192" y="4090434"/>
            <a:chExt cx="2531500" cy="1267688"/>
          </a:xfrm>
          <a:effectLst>
            <a:outerShdw blurRad="50800" dist="38100" dir="5400000" algn="t" rotWithShape="0">
              <a:prstClr val="black">
                <a:alpha val="40000"/>
              </a:prstClr>
            </a:outerShdw>
          </a:effectLst>
        </p:grpSpPr>
        <p:sp>
          <p:nvSpPr>
            <p:cNvPr id="10" name="Down Arrow 9"/>
            <p:cNvSpPr/>
            <p:nvPr/>
          </p:nvSpPr>
          <p:spPr>
            <a:xfrm>
              <a:off x="4345771" y="4217996"/>
              <a:ext cx="304956" cy="1140126"/>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2421192" y="4090434"/>
              <a:ext cx="2531500" cy="372104"/>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Simple PS With One Fetch</a:t>
              </a:r>
              <a:endParaRPr lang="en-US" sz="1600" dirty="0">
                <a:solidFill>
                  <a:schemeClr val="tx1"/>
                </a:solidFill>
              </a:endParaRPr>
            </a:p>
          </p:txBody>
        </p:sp>
      </p:grpSp>
      <p:grpSp>
        <p:nvGrpSpPr>
          <p:cNvPr id="18" name="Group 17"/>
          <p:cNvGrpSpPr/>
          <p:nvPr/>
        </p:nvGrpSpPr>
        <p:grpSpPr>
          <a:xfrm>
            <a:off x="304800" y="3597060"/>
            <a:ext cx="7026876" cy="783781"/>
            <a:chOff x="3747645" y="3678757"/>
            <a:chExt cx="7026876" cy="783781"/>
          </a:xfrm>
          <a:solidFill>
            <a:srgbClr val="FF0000"/>
          </a:solidFill>
          <a:effectLst>
            <a:outerShdw blurRad="50800" dist="38100" dir="5400000" algn="t" rotWithShape="0">
              <a:prstClr val="black">
                <a:alpha val="40000"/>
              </a:prstClr>
            </a:outerShdw>
          </a:effectLst>
        </p:grpSpPr>
        <p:sp>
          <p:nvSpPr>
            <p:cNvPr id="19" name="Down Arrow 18"/>
            <p:cNvSpPr/>
            <p:nvPr/>
          </p:nvSpPr>
          <p:spPr>
            <a:xfrm flipV="1">
              <a:off x="6019498" y="3678757"/>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p:cNvSpPr/>
            <p:nvPr/>
          </p:nvSpPr>
          <p:spPr>
            <a:xfrm>
              <a:off x="3747645" y="4089646"/>
              <a:ext cx="7026876" cy="3728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PS Stalls 4-Wave Workgroup </a:t>
              </a:r>
              <a:r>
                <a:rPr lang="en-US" sz="1600" dirty="0" err="1" smtClean="0">
                  <a:solidFill>
                    <a:schemeClr val="tx1"/>
                  </a:solidFill>
                </a:rPr>
                <a:t>Async</a:t>
              </a:r>
              <a:r>
                <a:rPr lang="en-US" sz="1600" dirty="0" smtClean="0">
                  <a:solidFill>
                    <a:schemeClr val="tx1"/>
                  </a:solidFill>
                </a:rPr>
                <a:t>-CS (Watch Out For Workgroup Sizing Issues)</a:t>
              </a:r>
              <a:endParaRPr lang="en-US" sz="1600" dirty="0">
                <a:solidFill>
                  <a:schemeClr val="tx1"/>
                </a:solidFill>
              </a:endParaRPr>
            </a:p>
          </p:txBody>
        </p:sp>
      </p:grpSp>
      <p:pic>
        <p:nvPicPr>
          <p:cNvPr id="21" name="Picture 20"/>
          <p:cNvPicPr>
            <a:picLocks noChangeAspect="1"/>
          </p:cNvPicPr>
          <p:nvPr/>
        </p:nvPicPr>
        <p:blipFill>
          <a:blip r:embed="rId3"/>
          <a:stretch>
            <a:fillRect/>
          </a:stretch>
        </p:blipFill>
        <p:spPr>
          <a:xfrm>
            <a:off x="4705668" y="2341579"/>
            <a:ext cx="6496050" cy="257175"/>
          </a:xfrm>
          <a:prstGeom prst="rect">
            <a:avLst/>
          </a:prstGeom>
          <a:ln>
            <a:solidFill>
              <a:schemeClr val="tx1"/>
            </a:solidFill>
          </a:ln>
          <a:effectLst>
            <a:outerShdw blurRad="50800" dist="38100" dir="5400000" algn="t" rotWithShape="0">
              <a:prstClr val="black">
                <a:alpha val="40000"/>
              </a:prstClr>
            </a:outerShdw>
          </a:effectLst>
        </p:spPr>
      </p:pic>
      <p:grpSp>
        <p:nvGrpSpPr>
          <p:cNvPr id="22" name="Group 21"/>
          <p:cNvGrpSpPr/>
          <p:nvPr/>
        </p:nvGrpSpPr>
        <p:grpSpPr>
          <a:xfrm>
            <a:off x="4862808" y="1662857"/>
            <a:ext cx="3276176" cy="648227"/>
            <a:chOff x="4085503" y="4030865"/>
            <a:chExt cx="3276176" cy="648227"/>
          </a:xfrm>
          <a:solidFill>
            <a:srgbClr val="0070C0"/>
          </a:solidFill>
          <a:effectLst>
            <a:outerShdw blurRad="50800" dist="38100" dir="5400000" algn="t" rotWithShape="0">
              <a:prstClr val="black">
                <a:alpha val="40000"/>
              </a:prstClr>
            </a:outerShdw>
          </a:effectLst>
        </p:grpSpPr>
        <p:sp>
          <p:nvSpPr>
            <p:cNvPr id="23" name="Down Arrow 22"/>
            <p:cNvSpPr/>
            <p:nvPr/>
          </p:nvSpPr>
          <p:spPr>
            <a:xfrm>
              <a:off x="4345771" y="4060068"/>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Rectangle 23"/>
            <p:cNvSpPr/>
            <p:nvPr/>
          </p:nvSpPr>
          <p:spPr>
            <a:xfrm>
              <a:off x="4085503" y="4030865"/>
              <a:ext cx="3276176"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Instruction Trace Shows Single Fetch</a:t>
              </a:r>
              <a:endParaRPr lang="en-US" sz="1600" dirty="0">
                <a:solidFill>
                  <a:schemeClr val="tx1"/>
                </a:solidFill>
              </a:endParaRPr>
            </a:p>
          </p:txBody>
        </p:sp>
      </p:grpSp>
      <p:grpSp>
        <p:nvGrpSpPr>
          <p:cNvPr id="25" name="Group 24"/>
          <p:cNvGrpSpPr/>
          <p:nvPr/>
        </p:nvGrpSpPr>
        <p:grpSpPr>
          <a:xfrm>
            <a:off x="8344930" y="1619550"/>
            <a:ext cx="3245708" cy="669075"/>
            <a:chOff x="2398381" y="3987558"/>
            <a:chExt cx="3245708" cy="669075"/>
          </a:xfrm>
          <a:solidFill>
            <a:srgbClr val="0070C0"/>
          </a:solidFill>
          <a:effectLst>
            <a:outerShdw blurRad="50800" dist="38100" dir="5400000" algn="t" rotWithShape="0">
              <a:prstClr val="black">
                <a:alpha val="40000"/>
              </a:prstClr>
            </a:outerShdw>
          </a:effectLst>
        </p:grpSpPr>
        <p:sp>
          <p:nvSpPr>
            <p:cNvPr id="26" name="Down Arrow 25"/>
            <p:cNvSpPr/>
            <p:nvPr/>
          </p:nvSpPr>
          <p:spPr>
            <a:xfrm>
              <a:off x="4320034" y="4037609"/>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Rectangle 26"/>
            <p:cNvSpPr/>
            <p:nvPr/>
          </p:nvSpPr>
          <p:spPr>
            <a:xfrm>
              <a:off x="2398381" y="3987558"/>
              <a:ext cx="3245708"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Wait on Fetch, Some Math, Export</a:t>
              </a:r>
              <a:endParaRPr lang="en-US" sz="1600" dirty="0">
                <a:solidFill>
                  <a:schemeClr val="tx1"/>
                </a:solidFill>
              </a:endParaRPr>
            </a:p>
          </p:txBody>
        </p:sp>
      </p:grpSp>
      <p:pic>
        <p:nvPicPr>
          <p:cNvPr id="28" name="Picture 27"/>
          <p:cNvPicPr>
            <a:picLocks noChangeAspect="1"/>
          </p:cNvPicPr>
          <p:nvPr/>
        </p:nvPicPr>
        <p:blipFill>
          <a:blip r:embed="rId4"/>
          <a:stretch>
            <a:fillRect/>
          </a:stretch>
        </p:blipFill>
        <p:spPr>
          <a:xfrm>
            <a:off x="2804935" y="5165624"/>
            <a:ext cx="8324383" cy="1143624"/>
          </a:xfrm>
          <a:prstGeom prst="rect">
            <a:avLst/>
          </a:prstGeom>
          <a:ln>
            <a:solidFill>
              <a:schemeClr val="tx1"/>
            </a:solidFill>
          </a:ln>
          <a:effectLst>
            <a:outerShdw blurRad="50800" dist="38100" dir="5400000" algn="t" rotWithShape="0">
              <a:prstClr val="black">
                <a:alpha val="40000"/>
              </a:prstClr>
            </a:outerShdw>
          </a:effectLst>
        </p:spPr>
      </p:pic>
      <p:grpSp>
        <p:nvGrpSpPr>
          <p:cNvPr id="29" name="Group 28"/>
          <p:cNvGrpSpPr/>
          <p:nvPr/>
        </p:nvGrpSpPr>
        <p:grpSpPr>
          <a:xfrm>
            <a:off x="1977081" y="4632597"/>
            <a:ext cx="8594458" cy="842539"/>
            <a:chOff x="760342" y="4030865"/>
            <a:chExt cx="8594458" cy="842539"/>
          </a:xfrm>
          <a:solidFill>
            <a:srgbClr val="00A600"/>
          </a:solidFill>
          <a:effectLst>
            <a:outerShdw blurRad="50800" dist="38100" dir="5400000" algn="t" rotWithShape="0">
              <a:prstClr val="black">
                <a:alpha val="40000"/>
              </a:prstClr>
            </a:outerShdw>
          </a:effectLst>
        </p:grpSpPr>
        <p:sp>
          <p:nvSpPr>
            <p:cNvPr id="30" name="Down Arrow 29"/>
            <p:cNvSpPr/>
            <p:nvPr/>
          </p:nvSpPr>
          <p:spPr>
            <a:xfrm>
              <a:off x="5507306" y="4254380"/>
              <a:ext cx="304956" cy="619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p:cNvSpPr/>
            <p:nvPr/>
          </p:nvSpPr>
          <p:spPr>
            <a:xfrm>
              <a:off x="760342" y="4030865"/>
              <a:ext cx="8594458" cy="40247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Same </a:t>
              </a:r>
              <a:r>
                <a:rPr lang="en-US" sz="1600" dirty="0" err="1" smtClean="0">
                  <a:solidFill>
                    <a:schemeClr val="tx1"/>
                  </a:solidFill>
                </a:rPr>
                <a:t>Async</a:t>
              </a:r>
              <a:r>
                <a:rPr lang="en-US" sz="1600" dirty="0" smtClean="0">
                  <a:solidFill>
                    <a:schemeClr val="tx1"/>
                  </a:solidFill>
                </a:rPr>
                <a:t>-CS Dispatch Overlaps Good With Shadow Rendering (No PS To Stall </a:t>
              </a:r>
              <a:r>
                <a:rPr lang="en-US" sz="1600" dirty="0" err="1" smtClean="0">
                  <a:solidFill>
                    <a:schemeClr val="tx1"/>
                  </a:solidFill>
                </a:rPr>
                <a:t>Async</a:t>
              </a:r>
              <a:r>
                <a:rPr lang="en-US" sz="1600" dirty="0" smtClean="0">
                  <a:solidFill>
                    <a:schemeClr val="tx1"/>
                  </a:solidFill>
                </a:rPr>
                <a:t>-CS)</a:t>
              </a:r>
              <a:endParaRPr lang="en-US" sz="1600" dirty="0">
                <a:solidFill>
                  <a:schemeClr val="tx1"/>
                </a:solidFill>
              </a:endParaRPr>
            </a:p>
          </p:txBody>
        </p:sp>
      </p:grpSp>
      <p:sp>
        <p:nvSpPr>
          <p:cNvPr id="32" name="Rectangle 31"/>
          <p:cNvSpPr/>
          <p:nvPr/>
        </p:nvSpPr>
        <p:spPr>
          <a:xfrm>
            <a:off x="9970929" y="6047165"/>
            <a:ext cx="1055416" cy="40247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Vega 64</a:t>
            </a:r>
            <a:endParaRPr lang="en-US" sz="1600" dirty="0">
              <a:solidFill>
                <a:schemeClr val="bg1"/>
              </a:solidFill>
            </a:endParaRPr>
          </a:p>
        </p:txBody>
      </p:sp>
    </p:spTree>
    <p:extLst>
      <p:ext uri="{BB962C8B-B14F-4D97-AF65-F5344CB8AC3E}">
        <p14:creationId xmlns:p14="http://schemas.microsoft.com/office/powerpoint/2010/main" val="1428047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Often optimization efforts are narrowly </a:t>
            </a:r>
            <a:r>
              <a:rPr lang="en-US" dirty="0"/>
              <a:t>f</a:t>
            </a:r>
            <a:r>
              <a:rPr lang="en-US" dirty="0" smtClean="0"/>
              <a:t>ocused on just </a:t>
            </a:r>
            <a:r>
              <a:rPr lang="en-US" dirty="0"/>
              <a:t>o</a:t>
            </a:r>
            <a:r>
              <a:rPr lang="en-US" dirty="0" smtClean="0"/>
              <a:t>ptimizing the most </a:t>
            </a:r>
            <a:r>
              <a:rPr lang="en-US" dirty="0"/>
              <a:t>e</a:t>
            </a:r>
            <a:r>
              <a:rPr lang="en-US" dirty="0" smtClean="0"/>
              <a:t>xpensive </a:t>
            </a:r>
            <a:r>
              <a:rPr lang="en-US" dirty="0" err="1"/>
              <a:t>s</a:t>
            </a:r>
            <a:r>
              <a:rPr lang="en-US" dirty="0" err="1" smtClean="0"/>
              <a:t>haders</a:t>
            </a:r>
            <a:endParaRPr lang="en-US" dirty="0" smtClean="0"/>
          </a:p>
          <a:p>
            <a:endParaRPr lang="en-US" dirty="0"/>
          </a:p>
          <a:p>
            <a:r>
              <a:rPr lang="en-US" dirty="0" smtClean="0"/>
              <a:t>This talk takes </a:t>
            </a:r>
            <a:r>
              <a:rPr lang="en-US" dirty="0"/>
              <a:t>a </a:t>
            </a:r>
            <a:r>
              <a:rPr lang="en-US" dirty="0" smtClean="0"/>
              <a:t>holistic view: </a:t>
            </a:r>
            <a:r>
              <a:rPr lang="en-US" b="1" dirty="0" smtClean="0"/>
              <a:t>focusing on full-frame runtime inside and outside of all draws/dispatches</a:t>
            </a:r>
            <a:endParaRPr lang="en-US" b="1"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smtClean="0"/>
              <a:t>Thinking outside the draw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29" y="2968626"/>
            <a:ext cx="11447225" cy="3461094"/>
          </a:xfrm>
          <a:prstGeom prst="rect">
            <a:avLst/>
          </a:prstGeom>
          <a:ln w="28575">
            <a:solidFill>
              <a:schemeClr val="tx1"/>
            </a:solidFill>
          </a:ln>
        </p:spPr>
      </p:pic>
      <p:grpSp>
        <p:nvGrpSpPr>
          <p:cNvPr id="29" name="Group 28"/>
          <p:cNvGrpSpPr/>
          <p:nvPr/>
        </p:nvGrpSpPr>
        <p:grpSpPr>
          <a:xfrm>
            <a:off x="1727700" y="3186545"/>
            <a:ext cx="9284608" cy="2964873"/>
            <a:chOff x="1727700" y="3186545"/>
            <a:chExt cx="9284608" cy="2964873"/>
          </a:xfrm>
          <a:effectLst>
            <a:outerShdw blurRad="50800" dist="38100" dir="5400000" algn="t" rotWithShape="0">
              <a:prstClr val="black">
                <a:alpha val="40000"/>
              </a:prstClr>
            </a:outerShdw>
          </a:effectLst>
        </p:grpSpPr>
        <p:cxnSp>
          <p:nvCxnSpPr>
            <p:cNvPr id="6" name="Straight Connector 5"/>
            <p:cNvCxnSpPr/>
            <p:nvPr/>
          </p:nvCxnSpPr>
          <p:spPr>
            <a:xfrm>
              <a:off x="4572000" y="3186545"/>
              <a:ext cx="0" cy="2964873"/>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78582" y="3186545"/>
              <a:ext cx="0" cy="2964873"/>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flipH="1">
              <a:off x="5278582" y="5059161"/>
              <a:ext cx="1293341"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 name="Rectangle 11"/>
            <p:cNvSpPr/>
            <p:nvPr/>
          </p:nvSpPr>
          <p:spPr>
            <a:xfrm>
              <a:off x="5620828" y="4932218"/>
              <a:ext cx="1472700" cy="5541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Inside Draw</a:t>
              </a:r>
            </a:p>
          </p:txBody>
        </p:sp>
        <p:sp>
          <p:nvSpPr>
            <p:cNvPr id="14" name="Right Arrow 13"/>
            <p:cNvSpPr/>
            <p:nvPr/>
          </p:nvSpPr>
          <p:spPr>
            <a:xfrm>
              <a:off x="4281055" y="5059161"/>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15" name="Straight Connector 14"/>
            <p:cNvCxnSpPr/>
            <p:nvPr/>
          </p:nvCxnSpPr>
          <p:spPr>
            <a:xfrm>
              <a:off x="3505200" y="3186545"/>
              <a:ext cx="0" cy="2964873"/>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02182" y="3186545"/>
              <a:ext cx="0" cy="2964873"/>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flipH="1">
              <a:off x="3602182" y="4431588"/>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 name="Right Arrow 17"/>
            <p:cNvSpPr/>
            <p:nvPr/>
          </p:nvSpPr>
          <p:spPr>
            <a:xfrm>
              <a:off x="3200400" y="4431588"/>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 name="Rectangle 18"/>
            <p:cNvSpPr/>
            <p:nvPr/>
          </p:nvSpPr>
          <p:spPr>
            <a:xfrm>
              <a:off x="1727700" y="4302778"/>
              <a:ext cx="1472700" cy="5541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Outside Draw</a:t>
              </a:r>
            </a:p>
          </p:txBody>
        </p:sp>
        <p:cxnSp>
          <p:nvCxnSpPr>
            <p:cNvPr id="20" name="Straight Connector 19"/>
            <p:cNvCxnSpPr/>
            <p:nvPr/>
          </p:nvCxnSpPr>
          <p:spPr>
            <a:xfrm flipH="1">
              <a:off x="9033165" y="3338945"/>
              <a:ext cx="96983" cy="748146"/>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764167" y="4378036"/>
              <a:ext cx="1472700" cy="5541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Fill</a:t>
              </a:r>
            </a:p>
          </p:txBody>
        </p:sp>
        <p:sp>
          <p:nvSpPr>
            <p:cNvPr id="24" name="Right Arrow 23"/>
            <p:cNvSpPr/>
            <p:nvPr/>
          </p:nvSpPr>
          <p:spPr>
            <a:xfrm rot="16200000">
              <a:off x="8887693" y="4154497"/>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 name="Rectangle 24"/>
            <p:cNvSpPr/>
            <p:nvPr/>
          </p:nvSpPr>
          <p:spPr>
            <a:xfrm>
              <a:off x="9539608" y="4378036"/>
              <a:ext cx="1472700" cy="5541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Drain</a:t>
              </a:r>
            </a:p>
          </p:txBody>
        </p:sp>
        <p:sp>
          <p:nvSpPr>
            <p:cNvPr id="26" name="Right Arrow 25"/>
            <p:cNvSpPr/>
            <p:nvPr/>
          </p:nvSpPr>
          <p:spPr>
            <a:xfrm rot="16200000">
              <a:off x="9542417" y="4154497"/>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27" name="Straight Connector 26"/>
            <p:cNvCxnSpPr/>
            <p:nvPr/>
          </p:nvCxnSpPr>
          <p:spPr>
            <a:xfrm>
              <a:off x="9539608" y="3338945"/>
              <a:ext cx="106713" cy="748146"/>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983855" y="3132069"/>
            <a:ext cx="1472700" cy="1299518"/>
            <a:chOff x="5983855" y="3132069"/>
            <a:chExt cx="1472700" cy="1299518"/>
          </a:xfrm>
          <a:effectLst>
            <a:outerShdw blurRad="50800" dist="38100" dir="5400000" algn="t" rotWithShape="0">
              <a:prstClr val="black">
                <a:alpha val="40000"/>
              </a:prstClr>
            </a:outerShdw>
          </a:effectLst>
        </p:grpSpPr>
        <p:cxnSp>
          <p:nvCxnSpPr>
            <p:cNvPr id="30" name="Straight Connector 29"/>
            <p:cNvCxnSpPr/>
            <p:nvPr/>
          </p:nvCxnSpPr>
          <p:spPr>
            <a:xfrm>
              <a:off x="6400800" y="4144393"/>
              <a:ext cx="374073" cy="0"/>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800" y="3977196"/>
              <a:ext cx="374073" cy="0"/>
            </a:xfrm>
            <a:prstGeom prst="line">
              <a:avLst/>
            </a:prstGeom>
            <a:ln w="3810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rot="16200000">
              <a:off x="6426451" y="4137834"/>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5" name="Right Arrow 34"/>
            <p:cNvSpPr/>
            <p:nvPr/>
          </p:nvSpPr>
          <p:spPr>
            <a:xfrm rot="5400000" flipV="1">
              <a:off x="6431321" y="3683443"/>
              <a:ext cx="290945"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6" name="Rectangle 35"/>
            <p:cNvSpPr/>
            <p:nvPr/>
          </p:nvSpPr>
          <p:spPr>
            <a:xfrm>
              <a:off x="5983855" y="3132069"/>
              <a:ext cx="1472700" cy="5541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Occupancy</a:t>
              </a:r>
            </a:p>
          </p:txBody>
        </p:sp>
      </p:grpSp>
    </p:spTree>
    <p:extLst>
      <p:ext uri="{BB962C8B-B14F-4D97-AF65-F5344CB8AC3E}">
        <p14:creationId xmlns:p14="http://schemas.microsoft.com/office/powerpoint/2010/main" val="526628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Workgroup Optimization</a:t>
            </a:r>
            <a:endParaRPr lang="en-US" dirty="0"/>
          </a:p>
        </p:txBody>
      </p:sp>
      <p:sp>
        <p:nvSpPr>
          <p:cNvPr id="11" name="Text Placeholder 10"/>
          <p:cNvSpPr>
            <a:spLocks noGrp="1"/>
          </p:cNvSpPr>
          <p:nvPr>
            <p:ph type="body" sz="quarter" idx="10"/>
          </p:nvPr>
        </p:nvSpPr>
        <p:spPr/>
        <p:txBody>
          <a:bodyPr/>
          <a:lstStyle/>
          <a:p>
            <a:r>
              <a:rPr lang="en-US" dirty="0" smtClean="0"/>
              <a:t>2D Locality vs Workgroup Launch Rate</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4645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Move PS to a {8,8,1} workgroup in CS</a:t>
            </a:r>
          </a:p>
          <a:p>
            <a:pPr lvl="1"/>
            <a:r>
              <a:rPr lang="en-US" dirty="0"/>
              <a:t>1 </a:t>
            </a:r>
            <a:r>
              <a:rPr lang="en-US" dirty="0" smtClean="0"/>
              <a:t>wave/V$ </a:t>
            </a:r>
            <a:r>
              <a:rPr lang="en-US" dirty="0"/>
              <a:t>for locality (can be worse than </a:t>
            </a:r>
            <a:r>
              <a:rPr lang="en-US" dirty="0" smtClean="0"/>
              <a:t>PS)</a:t>
            </a:r>
            <a:endParaRPr lang="en-US" dirty="0"/>
          </a:p>
          <a:p>
            <a:pPr lvl="1"/>
            <a:r>
              <a:rPr lang="en-US" dirty="0"/>
              <a:t>GCN launches </a:t>
            </a:r>
            <a:r>
              <a:rPr lang="en-US" dirty="0">
                <a:solidFill>
                  <a:srgbClr val="0070C0"/>
                </a:solidFill>
              </a:rPr>
              <a:t>one workgroup </a:t>
            </a:r>
            <a:r>
              <a:rPr lang="en-US" dirty="0"/>
              <a:t>per CU (one V</a:t>
            </a:r>
            <a:r>
              <a:rPr lang="en-US" dirty="0" smtClean="0"/>
              <a:t>$/CU)</a:t>
            </a:r>
            <a:br>
              <a:rPr lang="en-US" dirty="0" smtClean="0"/>
            </a:br>
            <a:r>
              <a:rPr lang="en-US" dirty="0" smtClean="0"/>
              <a:t>	Before </a:t>
            </a:r>
            <a:r>
              <a:rPr lang="en-US" dirty="0"/>
              <a:t>moving to the next CU</a:t>
            </a:r>
          </a:p>
          <a:p>
            <a:endParaRPr lang="en-US" dirty="0"/>
          </a:p>
          <a:p>
            <a:r>
              <a:rPr lang="en-US" dirty="0"/>
              <a:t>Lane to </a:t>
            </a:r>
            <a:r>
              <a:rPr lang="en-US" dirty="0">
                <a:solidFill>
                  <a:srgbClr val="FF0000"/>
                </a:solidFill>
              </a:rPr>
              <a:t>8x8 tile</a:t>
            </a:r>
            <a:r>
              <a:rPr lang="en-US" dirty="0"/>
              <a:t> mapping is </a:t>
            </a:r>
            <a:r>
              <a:rPr lang="en-US" dirty="0" smtClean="0"/>
              <a:t>“linear block”</a:t>
            </a:r>
            <a:endParaRPr lang="en-US" dirty="0"/>
          </a:p>
          <a:p>
            <a:pPr lvl="1"/>
            <a:r>
              <a:rPr lang="en-US" dirty="0"/>
              <a:t>Possible poor </a:t>
            </a:r>
            <a:r>
              <a:rPr lang="en-US" dirty="0">
                <a:solidFill>
                  <a:srgbClr val="FFC000"/>
                </a:solidFill>
              </a:rPr>
              <a:t>{4x1} pattern </a:t>
            </a:r>
            <a:r>
              <a:rPr lang="en-US" dirty="0"/>
              <a:t>for texture fetch quad</a:t>
            </a:r>
          </a:p>
          <a:p>
            <a:pPr lvl="1"/>
            <a:r>
              <a:rPr lang="en-US" dirty="0"/>
              <a:t>Possible V</a:t>
            </a:r>
            <a:r>
              <a:rPr lang="en-US" dirty="0" smtClean="0"/>
              <a:t>$ </a:t>
            </a:r>
            <a:r>
              <a:rPr lang="en-US" dirty="0"/>
              <a:t>bank conflicts</a:t>
            </a:r>
          </a:p>
          <a:p>
            <a:pPr lvl="1"/>
            <a:r>
              <a:rPr lang="en-US" dirty="0"/>
              <a:t>GCN sampling works in groups of 4 lanes</a:t>
            </a:r>
          </a:p>
          <a:p>
            <a:endParaRPr lang="en-US"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Typical practice of PS to CS conversion</a:t>
            </a:r>
          </a:p>
        </p:txBody>
      </p:sp>
      <p:graphicFrame>
        <p:nvGraphicFramePr>
          <p:cNvPr id="5" name="Table 4"/>
          <p:cNvGraphicFramePr>
            <a:graphicFrameLocks noGrp="1"/>
          </p:cNvGraphicFramePr>
          <p:nvPr>
            <p:extLst>
              <p:ext uri="{D42A27DB-BD31-4B8C-83A1-F6EECF244321}">
                <p14:modId xmlns:p14="http://schemas.microsoft.com/office/powerpoint/2010/main" val="4202426660"/>
              </p:ext>
            </p:extLst>
          </p:nvPr>
        </p:nvGraphicFramePr>
        <p:xfrm>
          <a:off x="7138528" y="2924944"/>
          <a:ext cx="3024336" cy="3024336"/>
        </p:xfrm>
        <a:graphic>
          <a:graphicData uri="http://schemas.openxmlformats.org/drawingml/2006/table">
            <a:tbl>
              <a:tblPr firstRow="1" bandRow="1">
                <a:tableStyleId>{5C22544A-7EE6-4342-B048-85BDC9FD1C3A}</a:tableStyleId>
              </a:tblPr>
              <a:tblGrid>
                <a:gridCol w="378042"/>
                <a:gridCol w="378042"/>
                <a:gridCol w="378042"/>
                <a:gridCol w="378042"/>
                <a:gridCol w="378042"/>
                <a:gridCol w="378042"/>
                <a:gridCol w="378042"/>
                <a:gridCol w="378042"/>
              </a:tblGrid>
              <a:tr h="378042">
                <a:tc>
                  <a:txBody>
                    <a:bodyPr/>
                    <a:lstStyle/>
                    <a:p>
                      <a:pPr algn="ctr"/>
                      <a:r>
                        <a:rPr lang="en-US" sz="1400" b="0" dirty="0" smtClean="0">
                          <a:solidFill>
                            <a:schemeClr val="tx1"/>
                          </a:solidFill>
                        </a:rPr>
                        <a:t>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08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10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18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20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28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30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38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88859288"/>
              </p:ext>
            </p:extLst>
          </p:nvPr>
        </p:nvGraphicFramePr>
        <p:xfrm>
          <a:off x="8470676" y="1628800"/>
          <a:ext cx="378042" cy="304800"/>
        </p:xfrm>
        <a:graphic>
          <a:graphicData uri="http://schemas.openxmlformats.org/drawingml/2006/table">
            <a:tbl>
              <a:tblPr firstRow="1" bandRow="1">
                <a:tableStyleId>{5C22544A-7EE6-4342-B048-85BDC9FD1C3A}</a:tableStyleId>
              </a:tblPr>
              <a:tblGrid>
                <a:gridCol w="378042"/>
              </a:tblGrid>
              <a:tr h="126014">
                <a:tc>
                  <a:txBody>
                    <a:bodyPr/>
                    <a:lstStyle/>
                    <a:p>
                      <a:pPr algn="ctr"/>
                      <a:r>
                        <a:rPr lang="en-US" sz="1400" b="0" dirty="0" smtClean="0">
                          <a:solidFill>
                            <a:schemeClr val="tx1"/>
                          </a:solidFill>
                        </a:rPr>
                        <a:t>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bl>
          </a:graphicData>
        </a:graphic>
      </p:graphicFrame>
      <p:cxnSp>
        <p:nvCxnSpPr>
          <p:cNvPr id="7" name="Straight Connector 6"/>
          <p:cNvCxnSpPr/>
          <p:nvPr/>
        </p:nvCxnSpPr>
        <p:spPr>
          <a:xfrm flipH="1">
            <a:off x="7210536" y="1664804"/>
            <a:ext cx="1332148" cy="1296144"/>
          </a:xfrm>
          <a:prstGeom prst="line">
            <a:avLst/>
          </a:prstGeom>
          <a:ln w="381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758708" y="1700808"/>
            <a:ext cx="1332148" cy="1296144"/>
          </a:xfrm>
          <a:prstGeom prst="line">
            <a:avLst/>
          </a:prstGeom>
          <a:ln w="381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00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{512,1,1} workgroup configured to {32,16,1}</a:t>
            </a:r>
          </a:p>
          <a:p>
            <a:pPr lvl="1"/>
            <a:r>
              <a:rPr lang="en-US" dirty="0"/>
              <a:t>8 </a:t>
            </a:r>
            <a:r>
              <a:rPr lang="en-US" dirty="0" smtClean="0"/>
              <a:t>wave/V$ </a:t>
            </a:r>
            <a:r>
              <a:rPr lang="en-US" dirty="0"/>
              <a:t>for locality</a:t>
            </a:r>
          </a:p>
          <a:p>
            <a:pPr lvl="1"/>
            <a:r>
              <a:rPr lang="en-US" dirty="0"/>
              <a:t>Each wave is a 8x8 tile</a:t>
            </a:r>
          </a:p>
          <a:p>
            <a:pPr lvl="1"/>
            <a:r>
              <a:rPr lang="en-US" dirty="0">
                <a:solidFill>
                  <a:srgbClr val="0070C0"/>
                </a:solidFill>
              </a:rPr>
              <a:t>8 waves organized into 4x2 collection</a:t>
            </a:r>
            <a:r>
              <a:rPr lang="en-US" dirty="0"/>
              <a:t> of </a:t>
            </a:r>
            <a:r>
              <a:rPr lang="en-US" dirty="0">
                <a:solidFill>
                  <a:srgbClr val="FF0000"/>
                </a:solidFill>
              </a:rPr>
              <a:t>8x8 tiles</a:t>
            </a:r>
          </a:p>
          <a:p>
            <a:endParaRPr lang="en-US" dirty="0"/>
          </a:p>
          <a:p>
            <a:r>
              <a:rPr lang="en-US" dirty="0"/>
              <a:t>Lane to 8x8 tile mapping is “</a:t>
            </a:r>
            <a:r>
              <a:rPr lang="en-US" dirty="0" err="1"/>
              <a:t>swizzled</a:t>
            </a:r>
            <a:r>
              <a:rPr lang="en-US" dirty="0"/>
              <a:t> block linear”</a:t>
            </a:r>
          </a:p>
          <a:p>
            <a:pPr lvl="1"/>
            <a:r>
              <a:rPr lang="en-US" dirty="0"/>
              <a:t>Good </a:t>
            </a:r>
            <a:r>
              <a:rPr lang="en-US" dirty="0">
                <a:solidFill>
                  <a:srgbClr val="FFC000"/>
                </a:solidFill>
              </a:rPr>
              <a:t>{2x2} pattern </a:t>
            </a:r>
            <a:r>
              <a:rPr lang="en-US" dirty="0"/>
              <a:t>for texture fetch quad</a:t>
            </a:r>
          </a:p>
          <a:p>
            <a:endParaRPr lang="en-US" dirty="0"/>
          </a:p>
          <a:p>
            <a:endParaRPr lang="en-US" dirty="0"/>
          </a:p>
          <a:p>
            <a:r>
              <a:rPr lang="en-US" dirty="0"/>
              <a:t>*** Optimized for a specific </a:t>
            </a:r>
            <a:r>
              <a:rPr lang="en-US" dirty="0" err="1"/>
              <a:t>shader</a:t>
            </a:r>
            <a:endParaRPr lang="en-US" dirty="0"/>
          </a:p>
          <a:p>
            <a:pPr lvl="1"/>
            <a:r>
              <a:rPr lang="en-US" dirty="0"/>
              <a:t>Which is highly dependent on 2D locality for cache </a:t>
            </a:r>
            <a:r>
              <a:rPr lang="en-US" dirty="0" smtClean="0"/>
              <a:t>hits</a:t>
            </a:r>
          </a:p>
          <a:p>
            <a:pPr lvl="1"/>
            <a:r>
              <a:rPr lang="en-US" dirty="0" smtClean="0"/>
              <a:t>And less dependent on wave launch issues</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smtClean="0"/>
              <a:t>Example “optimized”*** </a:t>
            </a:r>
            <a:r>
              <a:rPr lang="en-US" dirty="0"/>
              <a:t>configuration</a:t>
            </a:r>
          </a:p>
        </p:txBody>
      </p:sp>
      <p:graphicFrame>
        <p:nvGraphicFramePr>
          <p:cNvPr id="5" name="Table 4"/>
          <p:cNvGraphicFramePr>
            <a:graphicFrameLocks noGrp="1"/>
          </p:cNvGraphicFramePr>
          <p:nvPr>
            <p:extLst>
              <p:ext uri="{D42A27DB-BD31-4B8C-83A1-F6EECF244321}">
                <p14:modId xmlns:p14="http://schemas.microsoft.com/office/powerpoint/2010/main" val="1257863312"/>
              </p:ext>
            </p:extLst>
          </p:nvPr>
        </p:nvGraphicFramePr>
        <p:xfrm>
          <a:off x="6960096" y="3032956"/>
          <a:ext cx="3024336" cy="3024336"/>
        </p:xfrm>
        <a:graphic>
          <a:graphicData uri="http://schemas.openxmlformats.org/drawingml/2006/table">
            <a:tbl>
              <a:tblPr firstRow="1" bandRow="1">
                <a:tableStyleId>{5C22544A-7EE6-4342-B048-85BDC9FD1C3A}</a:tableStyleId>
              </a:tblPr>
              <a:tblGrid>
                <a:gridCol w="378042"/>
                <a:gridCol w="378042"/>
                <a:gridCol w="378042"/>
                <a:gridCol w="378042"/>
                <a:gridCol w="378042"/>
                <a:gridCol w="378042"/>
                <a:gridCol w="378042"/>
                <a:gridCol w="378042"/>
              </a:tblGrid>
              <a:tr h="378042">
                <a:tc>
                  <a:txBody>
                    <a:bodyPr/>
                    <a:lstStyle/>
                    <a:p>
                      <a:pPr algn="ctr"/>
                      <a:r>
                        <a:rPr lang="en-US" sz="1400" b="0" dirty="0" smtClean="0">
                          <a:solidFill>
                            <a:schemeClr val="tx1"/>
                          </a:solidFill>
                        </a:rPr>
                        <a:t>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01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0" dirty="0" smtClean="0">
                          <a:solidFill>
                            <a:schemeClr val="tx1"/>
                          </a:solidFill>
                        </a:rPr>
                        <a:t>05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0f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10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11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1f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20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21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2f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30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38</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3c</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3e</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8042">
                <a:tc>
                  <a:txBody>
                    <a:bodyPr/>
                    <a:lstStyle/>
                    <a:p>
                      <a:pPr algn="ctr"/>
                      <a:r>
                        <a:rPr lang="en-US" sz="1400" b="0" dirty="0" smtClean="0">
                          <a:solidFill>
                            <a:schemeClr val="tx1"/>
                          </a:solidFill>
                        </a:rPr>
                        <a:t>31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39</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3b</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3d</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0" dirty="0" smtClean="0">
                          <a:solidFill>
                            <a:schemeClr val="tx1"/>
                          </a:solidFill>
                        </a:rPr>
                        <a:t>3f</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78199255"/>
              </p:ext>
            </p:extLst>
          </p:nvPr>
        </p:nvGraphicFramePr>
        <p:xfrm>
          <a:off x="7680176" y="1520788"/>
          <a:ext cx="1512168" cy="756084"/>
        </p:xfrm>
        <a:graphic>
          <a:graphicData uri="http://schemas.openxmlformats.org/drawingml/2006/table">
            <a:tbl>
              <a:tblPr firstRow="1" bandRow="1">
                <a:tableStyleId>{5C22544A-7EE6-4342-B048-85BDC9FD1C3A}</a:tableStyleId>
              </a:tblPr>
              <a:tblGrid>
                <a:gridCol w="378042"/>
                <a:gridCol w="378042"/>
                <a:gridCol w="378042"/>
                <a:gridCol w="378042"/>
              </a:tblGrid>
              <a:tr h="378042">
                <a:tc>
                  <a:txBody>
                    <a:bodyPr/>
                    <a:lstStyle/>
                    <a:p>
                      <a:pPr algn="ctr"/>
                      <a:r>
                        <a:rPr lang="en-US" sz="1400" b="0" dirty="0" smtClean="0">
                          <a:solidFill>
                            <a:schemeClr val="tx1"/>
                          </a:solidFill>
                        </a:rPr>
                        <a:t>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2</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4</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6</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78042">
                <a:tc>
                  <a:txBody>
                    <a:bodyPr/>
                    <a:lstStyle/>
                    <a:p>
                      <a:pPr algn="ctr"/>
                      <a:r>
                        <a:rPr lang="en-US" sz="1400" b="0" dirty="0" smtClean="0">
                          <a:solidFill>
                            <a:schemeClr val="tx1"/>
                          </a:solidFill>
                        </a:rPr>
                        <a:t>1</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3</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5</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0" dirty="0" smtClean="0">
                          <a:solidFill>
                            <a:schemeClr val="tx1"/>
                          </a:solidFill>
                        </a:rPr>
                        <a:t>7</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bl>
          </a:graphicData>
        </a:graphic>
      </p:graphicFrame>
      <p:cxnSp>
        <p:nvCxnSpPr>
          <p:cNvPr id="7" name="Straight Connector 6"/>
          <p:cNvCxnSpPr/>
          <p:nvPr/>
        </p:nvCxnSpPr>
        <p:spPr>
          <a:xfrm flipH="1">
            <a:off x="7032104" y="1556792"/>
            <a:ext cx="720080" cy="1512168"/>
          </a:xfrm>
          <a:prstGeom prst="line">
            <a:avLst/>
          </a:prstGeom>
          <a:ln w="381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04212" y="1556792"/>
            <a:ext cx="1908212" cy="1548172"/>
          </a:xfrm>
          <a:prstGeom prst="line">
            <a:avLst/>
          </a:prstGeom>
          <a:ln w="381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70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solidFill>
                  <a:srgbClr val="FFC000"/>
                </a:solidFill>
                <a:latin typeface="Consolas" panose="020B0609020204030204" pitchFamily="49" charset="0"/>
                <a:cs typeface="Consolas" panose="020B0609020204030204" pitchFamily="49" charset="0"/>
              </a:rPr>
              <a:t>// 5 ops on GCN of extra VALU overhead (minimal)</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uvec2 Remap(</a:t>
            </a:r>
            <a:r>
              <a:rPr lang="en-US" sz="1800" dirty="0" err="1">
                <a:latin typeface="Consolas" panose="020B0609020204030204" pitchFamily="49" charset="0"/>
                <a:cs typeface="Consolas" panose="020B0609020204030204" pitchFamily="49" charset="0"/>
              </a:rPr>
              <a:t>uint</a:t>
            </a:r>
            <a:r>
              <a:rPr lang="en-US" sz="1800" dirty="0">
                <a:latin typeface="Consolas" panose="020B0609020204030204" pitchFamily="49" charset="0"/>
                <a:cs typeface="Consolas" panose="020B0609020204030204" pitchFamily="49" charset="0"/>
              </a:rPr>
              <a:t> a) {</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uint</a:t>
            </a:r>
            <a:r>
              <a:rPr lang="en-US" sz="1800" dirty="0">
                <a:latin typeface="Consolas" panose="020B0609020204030204" pitchFamily="49" charset="0"/>
                <a:cs typeface="Consolas" panose="020B0609020204030204" pitchFamily="49" charset="0"/>
              </a:rPr>
              <a:t> y = </a:t>
            </a:r>
            <a:r>
              <a:rPr lang="en-US" sz="1800" dirty="0" err="1">
                <a:latin typeface="Consolas" panose="020B0609020204030204" pitchFamily="49" charset="0"/>
                <a:cs typeface="Consolas" panose="020B0609020204030204" pitchFamily="49" charset="0"/>
              </a:rPr>
              <a:t>bitfieldExtract</a:t>
            </a:r>
            <a:r>
              <a:rPr lang="en-US" sz="1800" dirty="0">
                <a:latin typeface="Consolas" panose="020B0609020204030204" pitchFamily="49" charset="0"/>
                <a:cs typeface="Consolas" panose="020B0609020204030204" pitchFamily="49" charset="0"/>
              </a:rPr>
              <a:t>(a,3,4); </a:t>
            </a:r>
            <a:r>
              <a:rPr lang="en-US" sz="1800" dirty="0">
                <a:solidFill>
                  <a:srgbClr val="FFC000"/>
                </a:solidFill>
                <a:latin typeface="Consolas" panose="020B0609020204030204" pitchFamily="49" charset="0"/>
                <a:cs typeface="Consolas" panose="020B0609020204030204" pitchFamily="49" charset="0"/>
              </a:rPr>
              <a:t>// v_bfe_u32 ---&gt; {...0,y3,y2,y1,x2}</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y = </a:t>
            </a:r>
            <a:r>
              <a:rPr lang="en-US" sz="1800" dirty="0" err="1">
                <a:latin typeface="Consolas" panose="020B0609020204030204" pitchFamily="49" charset="0"/>
                <a:cs typeface="Consolas" panose="020B0609020204030204" pitchFamily="49" charset="0"/>
              </a:rPr>
              <a:t>bitfieldInsert</a:t>
            </a:r>
            <a:r>
              <a:rPr lang="en-US" sz="1800" dirty="0">
                <a:latin typeface="Consolas" panose="020B0609020204030204" pitchFamily="49" charset="0"/>
                <a:cs typeface="Consolas" panose="020B0609020204030204" pitchFamily="49" charset="0"/>
              </a:rPr>
              <a:t>(y,a,0,1); </a:t>
            </a:r>
            <a:r>
              <a:rPr lang="en-US" sz="1800" dirty="0" smtClean="0">
                <a:latin typeface="Consolas" panose="020B0609020204030204" pitchFamily="49" charset="0"/>
                <a:cs typeface="Consolas" panose="020B0609020204030204" pitchFamily="49" charset="0"/>
              </a:rPr>
              <a:t>    </a:t>
            </a:r>
            <a:r>
              <a:rPr lang="en-US" sz="1800" dirty="0" smtClean="0">
                <a:solidFill>
                  <a:srgbClr val="FFC000"/>
                </a:solidFill>
                <a:latin typeface="Consolas" panose="020B0609020204030204" pitchFamily="49" charset="0"/>
                <a:cs typeface="Consolas" panose="020B0609020204030204" pitchFamily="49" charset="0"/>
              </a:rPr>
              <a:t>// </a:t>
            </a:r>
            <a:r>
              <a:rPr lang="en-US" sz="1800" dirty="0">
                <a:solidFill>
                  <a:srgbClr val="FFC000"/>
                </a:solidFill>
                <a:latin typeface="Consolas" panose="020B0609020204030204" pitchFamily="49" charset="0"/>
                <a:cs typeface="Consolas" panose="020B0609020204030204" pitchFamily="49" charset="0"/>
              </a:rPr>
              <a:t>v_bfi_b32 ---&gt; {...0,y3,y2,y1,y0}</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uint</a:t>
            </a:r>
            <a:r>
              <a:rPr lang="en-US" sz="1800" dirty="0">
                <a:latin typeface="Consolas" panose="020B0609020204030204" pitchFamily="49" charset="0"/>
                <a:cs typeface="Consolas" panose="020B0609020204030204" pitchFamily="49" charset="0"/>
              </a:rPr>
              <a:t> x = </a:t>
            </a:r>
            <a:r>
              <a:rPr lang="en-US" sz="1800" dirty="0" err="1">
                <a:latin typeface="Consolas" panose="020B0609020204030204" pitchFamily="49" charset="0"/>
                <a:cs typeface="Consolas" panose="020B0609020204030204" pitchFamily="49" charset="0"/>
              </a:rPr>
              <a:t>bitfieldExtract</a:t>
            </a:r>
            <a:r>
              <a:rPr lang="en-US" sz="1800" dirty="0">
                <a:latin typeface="Consolas" panose="020B0609020204030204" pitchFamily="49" charset="0"/>
                <a:cs typeface="Consolas" panose="020B0609020204030204" pitchFamily="49" charset="0"/>
              </a:rPr>
              <a:t>(a,1,3); </a:t>
            </a:r>
            <a:r>
              <a:rPr lang="en-US" sz="1800" dirty="0">
                <a:solidFill>
                  <a:srgbClr val="FFC000"/>
                </a:solidFill>
                <a:latin typeface="Consolas" panose="020B0609020204030204" pitchFamily="49" charset="0"/>
                <a:cs typeface="Consolas" panose="020B0609020204030204" pitchFamily="49" charset="0"/>
              </a:rPr>
              <a:t>// v_bfe_u32 ---&gt; {...0,x2,x1,x0}</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 = </a:t>
            </a:r>
            <a:r>
              <a:rPr lang="en-US" sz="1800" dirty="0" err="1">
                <a:latin typeface="Consolas" panose="020B0609020204030204" pitchFamily="49" charset="0"/>
                <a:cs typeface="Consolas" panose="020B0609020204030204" pitchFamily="49" charset="0"/>
              </a:rPr>
              <a:t>bitfieldExtract</a:t>
            </a:r>
            <a:r>
              <a:rPr lang="en-US" sz="1800" dirty="0">
                <a:latin typeface="Consolas" panose="020B0609020204030204" pitchFamily="49" charset="0"/>
                <a:cs typeface="Consolas" panose="020B0609020204030204" pitchFamily="49" charset="0"/>
              </a:rPr>
              <a:t>(a,4,5); </a:t>
            </a:r>
            <a:r>
              <a:rPr lang="en-US" sz="1800" dirty="0" smtClean="0">
                <a:latin typeface="Consolas" panose="020B0609020204030204" pitchFamily="49" charset="0"/>
                <a:cs typeface="Consolas" panose="020B0609020204030204" pitchFamily="49" charset="0"/>
              </a:rPr>
              <a:t>     </a:t>
            </a:r>
            <a:r>
              <a:rPr lang="en-US" sz="1800" dirty="0" smtClean="0">
                <a:solidFill>
                  <a:srgbClr val="FFC000"/>
                </a:solidFill>
                <a:latin typeface="Consolas" panose="020B0609020204030204" pitchFamily="49" charset="0"/>
                <a:cs typeface="Consolas" panose="020B0609020204030204" pitchFamily="49" charset="0"/>
              </a:rPr>
              <a:t>// </a:t>
            </a:r>
            <a:r>
              <a:rPr lang="en-US" sz="1800" dirty="0">
                <a:solidFill>
                  <a:srgbClr val="FFC000"/>
                </a:solidFill>
                <a:latin typeface="Consolas" panose="020B0609020204030204" pitchFamily="49" charset="0"/>
                <a:cs typeface="Consolas" panose="020B0609020204030204" pitchFamily="49" charset="0"/>
              </a:rPr>
              <a:t>v_bfe_u32 ---&gt; {...0,x4,x3,y3,y2,y1}</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x = </a:t>
            </a:r>
            <a:r>
              <a:rPr lang="en-US" sz="1800" dirty="0" err="1">
                <a:latin typeface="Consolas" panose="020B0609020204030204" pitchFamily="49" charset="0"/>
                <a:cs typeface="Consolas" panose="020B0609020204030204" pitchFamily="49" charset="0"/>
              </a:rPr>
              <a:t>bitfieldInsert</a:t>
            </a:r>
            <a:r>
              <a:rPr lang="en-US" sz="1800" dirty="0">
                <a:latin typeface="Consolas" panose="020B0609020204030204" pitchFamily="49" charset="0"/>
                <a:cs typeface="Consolas" panose="020B0609020204030204" pitchFamily="49" charset="0"/>
              </a:rPr>
              <a:t>(a,x,0,3); </a:t>
            </a:r>
            <a:r>
              <a:rPr lang="en-US" sz="1800" dirty="0" smtClean="0">
                <a:latin typeface="Consolas" panose="020B0609020204030204" pitchFamily="49" charset="0"/>
                <a:cs typeface="Consolas" panose="020B0609020204030204" pitchFamily="49" charset="0"/>
              </a:rPr>
              <a:t>    </a:t>
            </a:r>
            <a:r>
              <a:rPr lang="en-US" sz="1800" dirty="0" smtClean="0">
                <a:solidFill>
                  <a:srgbClr val="FFC000"/>
                </a:solidFill>
                <a:latin typeface="Consolas" panose="020B0609020204030204" pitchFamily="49" charset="0"/>
                <a:cs typeface="Consolas" panose="020B0609020204030204" pitchFamily="49" charset="0"/>
              </a:rPr>
              <a:t>// </a:t>
            </a:r>
            <a:r>
              <a:rPr lang="en-US" sz="1800" dirty="0">
                <a:solidFill>
                  <a:srgbClr val="FFC000"/>
                </a:solidFill>
                <a:latin typeface="Consolas" panose="020B0609020204030204" pitchFamily="49" charset="0"/>
                <a:cs typeface="Consolas" panose="020B0609020204030204" pitchFamily="49" charset="0"/>
              </a:rPr>
              <a:t>v_bfi_b32 ---&gt; {...0,x4,x3,x2,x1,x0}</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return uvec2(x, y); }</a:t>
            </a:r>
          </a:p>
          <a:p>
            <a:r>
              <a:rPr lang="en-US" sz="1800" dirty="0">
                <a:solidFill>
                  <a:srgbClr val="FFC000"/>
                </a:solidFill>
                <a:latin typeface="Consolas" panose="020B0609020204030204" pitchFamily="49" charset="0"/>
                <a:cs typeface="Consolas" panose="020B0609020204030204" pitchFamily="49" charset="0"/>
              </a:rPr>
              <a:t>// usage in </a:t>
            </a:r>
            <a:r>
              <a:rPr lang="en-US" sz="1800" dirty="0" err="1">
                <a:solidFill>
                  <a:srgbClr val="FFC000"/>
                </a:solidFill>
                <a:latin typeface="Consolas" panose="020B0609020204030204" pitchFamily="49" charset="0"/>
                <a:cs typeface="Consolas" panose="020B0609020204030204" pitchFamily="49" charset="0"/>
              </a:rPr>
              <a:t>shader</a:t>
            </a:r>
            <a:r>
              <a:rPr lang="en-US" sz="1800" dirty="0">
                <a:solidFill>
                  <a:srgbClr val="FFC000"/>
                </a:solidFill>
                <a:latin typeface="Consolas" panose="020B0609020204030204" pitchFamily="49" charset="0"/>
                <a:cs typeface="Consolas" panose="020B0609020204030204" pitchFamily="49" charset="0"/>
              </a:rPr>
              <a:t/>
            </a:r>
            <a:br>
              <a:rPr lang="en-US" sz="1800" dirty="0">
                <a:solidFill>
                  <a:srgbClr val="FFC000"/>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uvec2 </a:t>
            </a:r>
            <a:r>
              <a:rPr lang="en-US" sz="1800" dirty="0" err="1">
                <a:latin typeface="Consolas" panose="020B0609020204030204" pitchFamily="49" charset="0"/>
                <a:cs typeface="Consolas" panose="020B0609020204030204" pitchFamily="49" charset="0"/>
              </a:rPr>
              <a:t>xy</a:t>
            </a:r>
            <a:r>
              <a:rPr lang="en-US" sz="1800" dirty="0">
                <a:latin typeface="Consolas" panose="020B0609020204030204" pitchFamily="49" charset="0"/>
                <a:cs typeface="Consolas" panose="020B0609020204030204" pitchFamily="49" charset="0"/>
              </a:rPr>
              <a:t> = Remap(</a:t>
            </a:r>
            <a:r>
              <a:rPr lang="en-US" sz="1800" dirty="0" err="1">
                <a:latin typeface="Consolas" panose="020B0609020204030204" pitchFamily="49" charset="0"/>
                <a:cs typeface="Consolas" panose="020B0609020204030204" pitchFamily="49" charset="0"/>
              </a:rPr>
              <a:t>gl_LocalInvocationID.x</a:t>
            </a:r>
            <a:r>
              <a:rPr lang="en-US" sz="1800" dirty="0">
                <a:latin typeface="Consolas" panose="020B0609020204030204" pitchFamily="49" charset="0"/>
                <a:cs typeface="Consolas" panose="020B0609020204030204" pitchFamily="49" charset="0"/>
              </a:rPr>
              <a:t>);</a:t>
            </a:r>
            <a:br>
              <a:rPr lang="en-US" sz="1800" dirty="0">
                <a:latin typeface="Consolas" panose="020B0609020204030204" pitchFamily="49" charset="0"/>
                <a:cs typeface="Consolas" panose="020B0609020204030204" pitchFamily="49" charset="0"/>
              </a:rPr>
            </a:br>
            <a:r>
              <a:rPr lang="en-US" sz="1800" dirty="0">
                <a:solidFill>
                  <a:srgbClr val="FFC000"/>
                </a:solidFill>
                <a:latin typeface="Consolas" panose="020B0609020204030204" pitchFamily="49" charset="0"/>
                <a:cs typeface="Consolas" panose="020B0609020204030204" pitchFamily="49" charset="0"/>
              </a:rPr>
              <a:t>// 2 ops on Vega</a:t>
            </a:r>
            <a:br>
              <a:rPr lang="en-US" sz="1800" dirty="0">
                <a:solidFill>
                  <a:srgbClr val="FFC000"/>
                </a:solidFill>
                <a:latin typeface="Consolas" panose="020B0609020204030204" pitchFamily="49" charset="0"/>
                <a:cs typeface="Consolas" panose="020B0609020204030204" pitchFamily="49" charset="0"/>
              </a:rPr>
            </a:br>
            <a:r>
              <a:rPr lang="en-US" sz="1800" dirty="0" err="1">
                <a:latin typeface="Consolas" panose="020B0609020204030204" pitchFamily="49" charset="0"/>
                <a:cs typeface="Consolas" panose="020B0609020204030204" pitchFamily="49" charset="0"/>
              </a:rPr>
              <a:t>xy.x</a:t>
            </a:r>
            <a:r>
              <a:rPr lang="en-US" sz="1800" dirty="0">
                <a:latin typeface="Consolas" panose="020B0609020204030204" pitchFamily="49" charset="0"/>
                <a:cs typeface="Consolas" panose="020B0609020204030204" pitchFamily="49" charset="0"/>
              </a:rPr>
              <a:t> += </a:t>
            </a:r>
            <a:r>
              <a:rPr lang="en-US" sz="1800" dirty="0" err="1">
                <a:latin typeface="Consolas" panose="020B0609020204030204" pitchFamily="49" charset="0"/>
                <a:cs typeface="Consolas" panose="020B0609020204030204" pitchFamily="49" charset="0"/>
              </a:rPr>
              <a:t>gl_WorkGroupID.x</a:t>
            </a:r>
            <a:r>
              <a:rPr lang="en-US" sz="1800" dirty="0">
                <a:latin typeface="Consolas" panose="020B0609020204030204" pitchFamily="49" charset="0"/>
                <a:cs typeface="Consolas" panose="020B0609020204030204" pitchFamily="49" charset="0"/>
              </a:rPr>
              <a:t> &lt;&lt; 5; </a:t>
            </a:r>
            <a:r>
              <a:rPr lang="en-US" sz="1800" dirty="0">
                <a:solidFill>
                  <a:srgbClr val="FFC000"/>
                </a:solidFill>
                <a:latin typeface="Consolas" panose="020B0609020204030204" pitchFamily="49" charset="0"/>
                <a:cs typeface="Consolas" panose="020B0609020204030204" pitchFamily="49" charset="0"/>
              </a:rPr>
              <a:t>// v_lshl_add_u32</a:t>
            </a:r>
            <a:br>
              <a:rPr lang="en-US" sz="1800" dirty="0">
                <a:solidFill>
                  <a:srgbClr val="FFC000"/>
                </a:solidFill>
                <a:latin typeface="Consolas" panose="020B0609020204030204" pitchFamily="49" charset="0"/>
                <a:cs typeface="Consolas" panose="020B0609020204030204" pitchFamily="49" charset="0"/>
              </a:rPr>
            </a:br>
            <a:r>
              <a:rPr lang="en-US" sz="1800" dirty="0" err="1">
                <a:latin typeface="Consolas" panose="020B0609020204030204" pitchFamily="49" charset="0"/>
                <a:cs typeface="Consolas" panose="020B0609020204030204" pitchFamily="49" charset="0"/>
              </a:rPr>
              <a:t>xy.y</a:t>
            </a:r>
            <a:r>
              <a:rPr lang="en-US" sz="1800" dirty="0">
                <a:latin typeface="Consolas" panose="020B0609020204030204" pitchFamily="49" charset="0"/>
                <a:cs typeface="Consolas" panose="020B0609020204030204" pitchFamily="49" charset="0"/>
              </a:rPr>
              <a:t> += </a:t>
            </a:r>
            <a:r>
              <a:rPr lang="en-US" sz="1800" dirty="0" err="1">
                <a:latin typeface="Consolas" panose="020B0609020204030204" pitchFamily="49" charset="0"/>
                <a:cs typeface="Consolas" panose="020B0609020204030204" pitchFamily="49" charset="0"/>
              </a:rPr>
              <a:t>gl_WorkGroupID.y</a:t>
            </a:r>
            <a:r>
              <a:rPr lang="en-US" sz="1800" dirty="0">
                <a:latin typeface="Consolas" panose="020B0609020204030204" pitchFamily="49" charset="0"/>
                <a:cs typeface="Consolas" panose="020B0609020204030204" pitchFamily="49" charset="0"/>
              </a:rPr>
              <a:t> &lt;&lt; 4; </a:t>
            </a:r>
            <a:r>
              <a:rPr lang="en-US" sz="1800" dirty="0">
                <a:solidFill>
                  <a:srgbClr val="FFC000"/>
                </a:solidFill>
                <a:latin typeface="Consolas" panose="020B0609020204030204" pitchFamily="49" charset="0"/>
                <a:cs typeface="Consolas" panose="020B0609020204030204" pitchFamily="49" charset="0"/>
              </a:rPr>
              <a:t>// v_lshl_add_u32</a:t>
            </a:r>
          </a:p>
        </p:txBody>
      </p:sp>
      <p:sp>
        <p:nvSpPr>
          <p:cNvPr id="3" name="Text Placeholder 2"/>
          <p:cNvSpPr>
            <a:spLocks noGrp="1"/>
          </p:cNvSpPr>
          <p:nvPr>
            <p:ph type="body" sz="quarter" idx="10"/>
          </p:nvPr>
        </p:nvSpPr>
        <p:spPr/>
        <p:txBody>
          <a:bodyPr/>
          <a:lstStyle/>
          <a:p>
            <a:r>
              <a:rPr lang="en-US" dirty="0" err="1" smtClean="0"/>
              <a:t>Glsl</a:t>
            </a:r>
            <a:r>
              <a:rPr lang="en-US" dirty="0" smtClean="0"/>
              <a:t> code</a:t>
            </a:r>
            <a:endParaRPr lang="en-US" dirty="0"/>
          </a:p>
        </p:txBody>
      </p:sp>
      <p:sp>
        <p:nvSpPr>
          <p:cNvPr id="4" name="Title 3"/>
          <p:cNvSpPr>
            <a:spLocks noGrp="1"/>
          </p:cNvSpPr>
          <p:nvPr>
            <p:ph type="title"/>
          </p:nvPr>
        </p:nvSpPr>
        <p:spPr/>
        <p:txBody>
          <a:bodyPr/>
          <a:lstStyle/>
          <a:p>
            <a:r>
              <a:rPr lang="en-US" dirty="0"/>
              <a:t>{512,1,1} to {32,16,1} reconfiguration CODE for prior slide </a:t>
            </a:r>
          </a:p>
        </p:txBody>
      </p:sp>
      <p:sp>
        <p:nvSpPr>
          <p:cNvPr id="5" name="Rectangle 4"/>
          <p:cNvSpPr/>
          <p:nvPr/>
        </p:nvSpPr>
        <p:spPr>
          <a:xfrm>
            <a:off x="7390556" y="4005064"/>
            <a:ext cx="3312368" cy="2412268"/>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Consolas" panose="020B0609020204030204" pitchFamily="49" charset="0"/>
                <a:cs typeface="Consolas" panose="020B0609020204030204" pitchFamily="49" charset="0"/>
              </a:rPr>
              <a:t>REMAP</a:t>
            </a:r>
          </a:p>
          <a:p>
            <a:endParaRPr lang="en-US" dirty="0">
              <a:solidFill>
                <a:schemeClr val="tx1"/>
              </a:solidFill>
              <a:latin typeface="Consolas" panose="020B0609020204030204" pitchFamily="49" charset="0"/>
              <a:cs typeface="Consolas" panose="020B0609020204030204" pitchFamily="49" charset="0"/>
            </a:endParaRPr>
          </a:p>
          <a:p>
            <a:r>
              <a:rPr lang="en-US" dirty="0" smtClean="0">
                <a:solidFill>
                  <a:schemeClr val="tx1"/>
                </a:solidFill>
                <a:latin typeface="Consolas" panose="020B0609020204030204" pitchFamily="49" charset="0"/>
                <a:cs typeface="Consolas" panose="020B0609020204030204" pitchFamily="49" charset="0"/>
              </a:rPr>
              <a:t>876543210 &lt;- input bits</a:t>
            </a:r>
          </a:p>
          <a:p>
            <a:r>
              <a:rPr lang="en-US" dirty="0" smtClean="0">
                <a:solidFill>
                  <a:schemeClr val="tx1"/>
                </a:solidFill>
                <a:latin typeface="Consolas" panose="020B0609020204030204" pitchFamily="49" charset="0"/>
                <a:cs typeface="Consolas" panose="020B0609020204030204" pitchFamily="49" charset="0"/>
              </a:rPr>
              <a:t>---------</a:t>
            </a:r>
          </a:p>
          <a:p>
            <a:r>
              <a:rPr lang="en-US" dirty="0">
                <a:solidFill>
                  <a:schemeClr val="tx1"/>
                </a:solidFill>
                <a:latin typeface="Consolas" panose="020B0609020204030204" pitchFamily="49" charset="0"/>
                <a:cs typeface="Consolas" panose="020B0609020204030204" pitchFamily="49" charset="0"/>
              </a:rPr>
              <a:t> </a:t>
            </a:r>
            <a:r>
              <a:rPr lang="en-US" dirty="0" smtClean="0">
                <a:solidFill>
                  <a:schemeClr val="tx1"/>
                </a:solidFill>
                <a:latin typeface="Consolas" panose="020B0609020204030204" pitchFamily="49" charset="0"/>
                <a:cs typeface="Consolas" panose="020B0609020204030204" pitchFamily="49" charset="0"/>
              </a:rPr>
              <a:t> </a:t>
            </a:r>
            <a:r>
              <a:rPr lang="en-US" dirty="0" err="1" smtClean="0">
                <a:solidFill>
                  <a:schemeClr val="tx1"/>
                </a:solidFill>
                <a:latin typeface="Consolas" panose="020B0609020204030204" pitchFamily="49" charset="0"/>
                <a:cs typeface="Consolas" panose="020B0609020204030204" pitchFamily="49" charset="0"/>
              </a:rPr>
              <a:t>yyy</a:t>
            </a:r>
            <a:r>
              <a:rPr lang="en-US" dirty="0" smtClean="0">
                <a:solidFill>
                  <a:schemeClr val="tx1"/>
                </a:solidFill>
                <a:latin typeface="Consolas" panose="020B0609020204030204" pitchFamily="49" charset="0"/>
                <a:cs typeface="Consolas" panose="020B0609020204030204" pitchFamily="49" charset="0"/>
              </a:rPr>
              <a:t>   y &lt;- output bits</a:t>
            </a:r>
          </a:p>
          <a:p>
            <a:r>
              <a:rPr lang="en-US" dirty="0">
                <a:solidFill>
                  <a:schemeClr val="tx1"/>
                </a:solidFill>
                <a:latin typeface="Consolas" panose="020B0609020204030204" pitchFamily="49" charset="0"/>
                <a:cs typeface="Consolas" panose="020B0609020204030204" pitchFamily="49" charset="0"/>
              </a:rPr>
              <a:t> </a:t>
            </a:r>
            <a:r>
              <a:rPr lang="en-US" dirty="0" smtClean="0">
                <a:solidFill>
                  <a:schemeClr val="tx1"/>
                </a:solidFill>
                <a:latin typeface="Consolas" panose="020B0609020204030204" pitchFamily="49" charset="0"/>
                <a:cs typeface="Consolas" panose="020B0609020204030204" pitchFamily="49" charset="0"/>
              </a:rPr>
              <a:t> 321   0</a:t>
            </a:r>
          </a:p>
          <a:p>
            <a:r>
              <a:rPr lang="en-US" dirty="0">
                <a:solidFill>
                  <a:schemeClr val="tx1"/>
                </a:solidFill>
                <a:latin typeface="Consolas" panose="020B0609020204030204" pitchFamily="49" charset="0"/>
                <a:cs typeface="Consolas" panose="020B0609020204030204" pitchFamily="49" charset="0"/>
              </a:rPr>
              <a:t>x</a:t>
            </a:r>
            <a:r>
              <a:rPr lang="en-US" dirty="0" smtClean="0">
                <a:solidFill>
                  <a:schemeClr val="tx1"/>
                </a:solidFill>
                <a:latin typeface="Consolas" panose="020B0609020204030204" pitchFamily="49" charset="0"/>
                <a:cs typeface="Consolas" panose="020B0609020204030204" pitchFamily="49" charset="0"/>
              </a:rPr>
              <a:t>x   xxx</a:t>
            </a:r>
          </a:p>
          <a:p>
            <a:r>
              <a:rPr lang="en-US" dirty="0" smtClean="0">
                <a:solidFill>
                  <a:schemeClr val="tx1"/>
                </a:solidFill>
                <a:latin typeface="Consolas" panose="020B0609020204030204" pitchFamily="49" charset="0"/>
                <a:cs typeface="Consolas" panose="020B0609020204030204" pitchFamily="49" charset="0"/>
              </a:rPr>
              <a:t>43   210</a:t>
            </a:r>
            <a:endParaRPr lang="en-US" dirty="0">
              <a:solidFill>
                <a:schemeClr val="tx1"/>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139291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Optimized drops </a:t>
            </a:r>
            <a:r>
              <a:rPr lang="en-US" dirty="0"/>
              <a:t>43% off runtime (yellow cases)</a:t>
            </a:r>
          </a:p>
          <a:p>
            <a:pPr lvl="1"/>
            <a:r>
              <a:rPr lang="en-US" b="1" dirty="0" smtClean="0">
                <a:solidFill>
                  <a:srgbClr val="FFC000"/>
                </a:solidFill>
              </a:rPr>
              <a:t>{</a:t>
            </a:r>
            <a:r>
              <a:rPr lang="en-US" b="1" dirty="0">
                <a:solidFill>
                  <a:srgbClr val="FFC000"/>
                </a:solidFill>
              </a:rPr>
              <a:t>64  ,1 ,1} remap </a:t>
            </a:r>
            <a:r>
              <a:rPr lang="en-US" b="1" dirty="0" smtClean="0">
                <a:solidFill>
                  <a:srgbClr val="FFC000"/>
                </a:solidFill>
              </a:rPr>
              <a:t>to </a:t>
            </a:r>
            <a:r>
              <a:rPr lang="en-US" b="1" dirty="0">
                <a:solidFill>
                  <a:srgbClr val="FFC000"/>
                </a:solidFill>
              </a:rPr>
              <a:t>{8, 8, 1} : 1.93 </a:t>
            </a:r>
            <a:r>
              <a:rPr lang="en-US" b="1" dirty="0" err="1">
                <a:solidFill>
                  <a:srgbClr val="FFC000"/>
                </a:solidFill>
              </a:rPr>
              <a:t>ms</a:t>
            </a:r>
            <a:r>
              <a:rPr lang="en-US" b="1" dirty="0">
                <a:solidFill>
                  <a:srgbClr val="FFC000"/>
                </a:solidFill>
              </a:rPr>
              <a:t> (base but with </a:t>
            </a:r>
            <a:r>
              <a:rPr lang="en-US" b="1" dirty="0" err="1">
                <a:solidFill>
                  <a:srgbClr val="FFC000"/>
                </a:solidFill>
              </a:rPr>
              <a:t>swizzled</a:t>
            </a:r>
            <a:r>
              <a:rPr lang="en-US" b="1" dirty="0">
                <a:solidFill>
                  <a:srgbClr val="FFC000"/>
                </a:solidFill>
              </a:rPr>
              <a:t> </a:t>
            </a:r>
            <a:r>
              <a:rPr lang="en-US" b="1" dirty="0" smtClean="0">
                <a:solidFill>
                  <a:srgbClr val="FFC000"/>
                </a:solidFill>
              </a:rPr>
              <a:t>block)</a:t>
            </a:r>
            <a:endParaRPr lang="en-US" b="1" dirty="0">
              <a:solidFill>
                <a:srgbClr val="FFC000"/>
              </a:solidFill>
            </a:endParaRPr>
          </a:p>
          <a:p>
            <a:pPr lvl="1"/>
            <a:r>
              <a:rPr lang="en-US" dirty="0" smtClean="0"/>
              <a:t>{</a:t>
            </a:r>
            <a:r>
              <a:rPr lang="en-US" dirty="0"/>
              <a:t>128 ,1 ,1} remap </a:t>
            </a:r>
            <a:r>
              <a:rPr lang="en-US" dirty="0" smtClean="0"/>
              <a:t>to </a:t>
            </a:r>
            <a:r>
              <a:rPr lang="en-US" dirty="0"/>
              <a:t>{8, 16, 1} : 1.69 </a:t>
            </a:r>
            <a:r>
              <a:rPr lang="en-US" dirty="0" err="1"/>
              <a:t>ms</a:t>
            </a:r>
            <a:endParaRPr lang="en-US" dirty="0"/>
          </a:p>
          <a:p>
            <a:pPr lvl="1"/>
            <a:r>
              <a:rPr lang="en-US" dirty="0"/>
              <a:t>{8   ,32,1} no-remap : 1.57 </a:t>
            </a:r>
            <a:r>
              <a:rPr lang="en-US" dirty="0" err="1"/>
              <a:t>ms</a:t>
            </a:r>
            <a:r>
              <a:rPr lang="en-US" dirty="0"/>
              <a:t> (linear block</a:t>
            </a:r>
            <a:r>
              <a:rPr lang="en-US" dirty="0" smtClean="0"/>
              <a:t>)</a:t>
            </a:r>
          </a:p>
          <a:p>
            <a:pPr lvl="1"/>
            <a:r>
              <a:rPr lang="en-US" dirty="0" smtClean="0"/>
              <a:t>{</a:t>
            </a:r>
            <a:r>
              <a:rPr lang="en-US" dirty="0"/>
              <a:t>256 ,1 ,1} remap </a:t>
            </a:r>
            <a:r>
              <a:rPr lang="en-US" dirty="0" smtClean="0"/>
              <a:t>to </a:t>
            </a:r>
            <a:r>
              <a:rPr lang="en-US" dirty="0"/>
              <a:t>{8, 32, 1} : 1.36 </a:t>
            </a:r>
            <a:r>
              <a:rPr lang="en-US" dirty="0" err="1"/>
              <a:t>ms</a:t>
            </a:r>
            <a:endParaRPr lang="en-US" dirty="0"/>
          </a:p>
          <a:p>
            <a:pPr lvl="1"/>
            <a:r>
              <a:rPr lang="en-US" dirty="0" smtClean="0"/>
              <a:t>{</a:t>
            </a:r>
            <a:r>
              <a:rPr lang="en-US" dirty="0"/>
              <a:t>512 ,1 ,1} remap to {16, 32, 1} : 1.24 </a:t>
            </a:r>
            <a:r>
              <a:rPr lang="en-US" dirty="0" err="1"/>
              <a:t>ms</a:t>
            </a:r>
            <a:endParaRPr lang="en-US" dirty="0"/>
          </a:p>
          <a:p>
            <a:pPr lvl="1"/>
            <a:r>
              <a:rPr lang="en-US" dirty="0" smtClean="0"/>
              <a:t>{</a:t>
            </a:r>
            <a:r>
              <a:rPr lang="en-US" dirty="0"/>
              <a:t>1024,1 ,1</a:t>
            </a:r>
            <a:r>
              <a:rPr lang="en-US" dirty="0" smtClean="0"/>
              <a:t>}</a:t>
            </a:r>
            <a:r>
              <a:rPr lang="en-US" dirty="0"/>
              <a:t> remap</a:t>
            </a:r>
            <a:r>
              <a:rPr lang="en-US" dirty="0" smtClean="0"/>
              <a:t> </a:t>
            </a:r>
            <a:r>
              <a:rPr lang="en-US" dirty="0"/>
              <a:t>to {8, 128, 1} : 1.22 </a:t>
            </a:r>
            <a:r>
              <a:rPr lang="en-US" dirty="0" err="1"/>
              <a:t>ms</a:t>
            </a:r>
            <a:r>
              <a:rPr lang="en-US" dirty="0"/>
              <a:t> (workgroup too big for non-pinned </a:t>
            </a:r>
            <a:r>
              <a:rPr lang="en-US" dirty="0" smtClean="0"/>
              <a:t>workload)</a:t>
            </a:r>
            <a:endParaRPr lang="en-US" dirty="0"/>
          </a:p>
          <a:p>
            <a:pPr lvl="1"/>
            <a:r>
              <a:rPr lang="en-US" dirty="0"/>
              <a:t>{512 ,1 ,1} remap to {8, 64, 1} : 1.15 </a:t>
            </a:r>
            <a:r>
              <a:rPr lang="en-US" dirty="0" err="1"/>
              <a:t>ms</a:t>
            </a:r>
            <a:r>
              <a:rPr lang="en-US" dirty="0"/>
              <a:t> (easier VALU conversion, but worse L1$ perf)</a:t>
            </a:r>
          </a:p>
          <a:p>
            <a:pPr lvl="1"/>
            <a:r>
              <a:rPr lang="en-US" b="1" dirty="0" smtClean="0">
                <a:solidFill>
                  <a:srgbClr val="FFC000"/>
                </a:solidFill>
              </a:rPr>
              <a:t>{</a:t>
            </a:r>
            <a:r>
              <a:rPr lang="en-US" b="1" dirty="0">
                <a:solidFill>
                  <a:srgbClr val="FFC000"/>
                </a:solidFill>
              </a:rPr>
              <a:t>512 ,1 ,1} remap </a:t>
            </a:r>
            <a:r>
              <a:rPr lang="en-US" b="1" dirty="0" smtClean="0">
                <a:solidFill>
                  <a:srgbClr val="FFC000"/>
                </a:solidFill>
              </a:rPr>
              <a:t>to </a:t>
            </a:r>
            <a:r>
              <a:rPr lang="en-US" b="1" dirty="0">
                <a:solidFill>
                  <a:srgbClr val="FFC000"/>
                </a:solidFill>
              </a:rPr>
              <a:t>{32, 16, 1} : 1.09 </a:t>
            </a:r>
            <a:r>
              <a:rPr lang="en-US" b="1" dirty="0" err="1">
                <a:solidFill>
                  <a:srgbClr val="FFC000"/>
                </a:solidFill>
              </a:rPr>
              <a:t>ms</a:t>
            </a:r>
            <a:r>
              <a:rPr lang="en-US" b="1" dirty="0">
                <a:solidFill>
                  <a:srgbClr val="FFC000"/>
                </a:solidFill>
              </a:rPr>
              <a:t> </a:t>
            </a:r>
            <a:r>
              <a:rPr lang="en-US" b="1" dirty="0" smtClean="0">
                <a:solidFill>
                  <a:srgbClr val="FFC000"/>
                </a:solidFill>
              </a:rPr>
              <a:t>(using transform from prior </a:t>
            </a:r>
            <a:r>
              <a:rPr lang="en-US" b="1" dirty="0">
                <a:solidFill>
                  <a:srgbClr val="FFC000"/>
                </a:solidFill>
              </a:rPr>
              <a:t>slide)</a:t>
            </a:r>
          </a:p>
          <a:p>
            <a:pPr lvl="1"/>
            <a:endParaRPr lang="en-US" dirty="0"/>
          </a:p>
          <a:p>
            <a:pPr lvl="1"/>
            <a:endParaRPr lang="en-US" dirty="0" smtClean="0"/>
          </a:p>
          <a:p>
            <a:r>
              <a:rPr lang="en-US" b="1" dirty="0" smtClean="0">
                <a:solidFill>
                  <a:srgbClr val="FF0000"/>
                </a:solidFill>
              </a:rPr>
              <a:t>But large workgroups don’t always yield these kinds of gains</a:t>
            </a:r>
          </a:p>
          <a:p>
            <a:pPr lvl="1"/>
            <a:r>
              <a:rPr lang="en-US" dirty="0" smtClean="0">
                <a:solidFill>
                  <a:srgbClr val="FF0000"/>
                </a:solidFill>
              </a:rPr>
              <a:t>Especially with </a:t>
            </a:r>
            <a:r>
              <a:rPr lang="en-US" dirty="0" err="1" smtClean="0">
                <a:solidFill>
                  <a:srgbClr val="FF0000"/>
                </a:solidFill>
              </a:rPr>
              <a:t>async</a:t>
            </a:r>
            <a:r>
              <a:rPr lang="en-US" dirty="0" smtClean="0">
                <a:solidFill>
                  <a:srgbClr val="FF0000"/>
                </a:solidFill>
              </a:rPr>
              <a:t>-CS work</a:t>
            </a:r>
          </a:p>
          <a:p>
            <a:pPr lvl="1"/>
            <a:r>
              <a:rPr lang="en-US" dirty="0" smtClean="0">
                <a:solidFill>
                  <a:srgbClr val="FF0000"/>
                </a:solidFill>
              </a:rPr>
              <a:t>Diving deeper into the challenges in the next slide . . .</a:t>
            </a:r>
            <a:endParaRPr lang="en-US" dirty="0">
              <a:solidFill>
                <a:srgbClr val="FF0000"/>
              </a:solidFill>
            </a:endParaRPr>
          </a:p>
          <a:p>
            <a:endParaRPr lang="en-US" dirty="0"/>
          </a:p>
          <a:p>
            <a:endParaRPr lang="en-US" dirty="0"/>
          </a:p>
        </p:txBody>
      </p:sp>
      <p:sp>
        <p:nvSpPr>
          <p:cNvPr id="3" name="Text Placeholder 2"/>
          <p:cNvSpPr>
            <a:spLocks noGrp="1"/>
          </p:cNvSpPr>
          <p:nvPr>
            <p:ph type="body" sz="quarter" idx="10"/>
          </p:nvPr>
        </p:nvSpPr>
        <p:spPr/>
        <p:txBody>
          <a:bodyPr/>
          <a:lstStyle/>
          <a:p>
            <a:r>
              <a:rPr lang="en-US" dirty="0" smtClean="0"/>
              <a:t>3440x1440 resolution</a:t>
            </a:r>
            <a:endParaRPr lang="en-US" dirty="0"/>
          </a:p>
        </p:txBody>
      </p:sp>
      <p:sp>
        <p:nvSpPr>
          <p:cNvPr id="4" name="Title 3"/>
          <p:cNvSpPr>
            <a:spLocks noGrp="1"/>
          </p:cNvSpPr>
          <p:nvPr>
            <p:ph type="title"/>
          </p:nvPr>
        </p:nvSpPr>
        <p:spPr/>
        <p:txBody>
          <a:bodyPr/>
          <a:lstStyle/>
          <a:p>
            <a:r>
              <a:rPr lang="en-US" dirty="0" smtClean="0"/>
              <a:t>Cs </a:t>
            </a:r>
            <a:r>
              <a:rPr lang="en-US" dirty="0" err="1" smtClean="0"/>
              <a:t>Ssao</a:t>
            </a:r>
            <a:r>
              <a:rPr lang="en-US" dirty="0" smtClean="0"/>
              <a:t> Measured performance for different configurations </a:t>
            </a:r>
            <a:endParaRPr lang="en-US" dirty="0"/>
          </a:p>
        </p:txBody>
      </p:sp>
    </p:spTree>
    <p:extLst>
      <p:ext uri="{BB962C8B-B14F-4D97-AF65-F5344CB8AC3E}">
        <p14:creationId xmlns:p14="http://schemas.microsoft.com/office/powerpoint/2010/main" val="2344657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Workgroups launched one per </a:t>
            </a:r>
            <a:r>
              <a:rPr lang="en-US" dirty="0"/>
              <a:t>V</a:t>
            </a:r>
            <a:r>
              <a:rPr lang="en-US" dirty="0" smtClean="0"/>
              <a:t>$ (one per CU), round robin across CUs which can dispatch work</a:t>
            </a:r>
          </a:p>
          <a:p>
            <a:pPr lvl="1"/>
            <a:r>
              <a:rPr lang="en-US" dirty="0" smtClean="0">
                <a:solidFill>
                  <a:srgbClr val="0070C0"/>
                </a:solidFill>
              </a:rPr>
              <a:t>Thus two primary options for </a:t>
            </a:r>
            <a:r>
              <a:rPr lang="en-US" dirty="0">
                <a:solidFill>
                  <a:srgbClr val="0070C0"/>
                </a:solidFill>
              </a:rPr>
              <a:t>V</a:t>
            </a:r>
            <a:r>
              <a:rPr lang="en-US" dirty="0" smtClean="0">
                <a:solidFill>
                  <a:srgbClr val="0070C0"/>
                </a:solidFill>
              </a:rPr>
              <a:t>$ cache locality: </a:t>
            </a:r>
            <a:r>
              <a:rPr lang="en-US" dirty="0" smtClean="0">
                <a:solidFill>
                  <a:srgbClr val="FF0000"/>
                </a:solidFill>
              </a:rPr>
              <a:t>larger workgroups </a:t>
            </a:r>
            <a:r>
              <a:rPr lang="en-US" dirty="0" smtClean="0">
                <a:solidFill>
                  <a:srgbClr val="0070C0"/>
                </a:solidFill>
              </a:rPr>
              <a:t>or </a:t>
            </a:r>
            <a:r>
              <a:rPr lang="en-US" b="1" dirty="0" smtClean="0">
                <a:solidFill>
                  <a:srgbClr val="0070C0"/>
                </a:solidFill>
              </a:rPr>
              <a:t>more work in a wave</a:t>
            </a:r>
          </a:p>
          <a:p>
            <a:r>
              <a:rPr lang="en-US" dirty="0"/>
              <a:t>For each </a:t>
            </a:r>
            <a:r>
              <a:rPr lang="en-US" dirty="0" smtClean="0"/>
              <a:t>SE, </a:t>
            </a:r>
            <a:r>
              <a:rPr lang="en-US" dirty="0"/>
              <a:t>a wave can launch every 4 clocks, but waves can exit much faster than that</a:t>
            </a:r>
          </a:p>
          <a:p>
            <a:pPr lvl="1"/>
            <a:r>
              <a:rPr lang="en-US" dirty="0"/>
              <a:t>Not always possible re-fill the machine </a:t>
            </a:r>
            <a:r>
              <a:rPr lang="en-US" dirty="0" smtClean="0"/>
              <a:t>fast</a:t>
            </a:r>
          </a:p>
          <a:p>
            <a:r>
              <a:rPr lang="en-US" dirty="0" smtClean="0"/>
              <a:t>Workgroups </a:t>
            </a:r>
            <a:r>
              <a:rPr lang="en-US" dirty="0"/>
              <a:t>need a contiguous block of LDS and waves need contiguous block of </a:t>
            </a:r>
            <a:r>
              <a:rPr lang="en-US" dirty="0" smtClean="0"/>
              <a:t>VGPRs/SGPRs to launch</a:t>
            </a:r>
          </a:p>
          <a:p>
            <a:pPr lvl="1"/>
            <a:r>
              <a:rPr lang="en-US" dirty="0" smtClean="0">
                <a:solidFill>
                  <a:srgbClr val="FFC000"/>
                </a:solidFill>
              </a:rPr>
              <a:t>Smaller workgroups = easier to launch, </a:t>
            </a:r>
            <a:r>
              <a:rPr lang="en-US" dirty="0" smtClean="0">
                <a:solidFill>
                  <a:srgbClr val="FF0000"/>
                </a:solidFill>
              </a:rPr>
              <a:t>irregularity in {size, wave run-time, </a:t>
            </a:r>
            <a:r>
              <a:rPr lang="en-US" dirty="0" err="1" smtClean="0">
                <a:solidFill>
                  <a:srgbClr val="FF0000"/>
                </a:solidFill>
              </a:rPr>
              <a:t>etc</a:t>
            </a:r>
            <a:r>
              <a:rPr lang="en-US" dirty="0" smtClean="0">
                <a:solidFill>
                  <a:srgbClr val="FF0000"/>
                </a:solidFill>
              </a:rPr>
              <a:t>} can yield run-time gaps</a:t>
            </a:r>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Two competing factors – getting </a:t>
            </a:r>
            <a:r>
              <a:rPr lang="en-US" dirty="0" smtClean="0">
                <a:solidFill>
                  <a:srgbClr val="0070C0"/>
                </a:solidFill>
              </a:rPr>
              <a:t>good cache locality </a:t>
            </a:r>
            <a:r>
              <a:rPr lang="en-US" dirty="0" smtClean="0"/>
              <a:t>vs </a:t>
            </a:r>
            <a:r>
              <a:rPr lang="en-US" dirty="0" smtClean="0">
                <a:solidFill>
                  <a:srgbClr val="FFC000"/>
                </a:solidFill>
              </a:rPr>
              <a:t>keeping machine filled </a:t>
            </a:r>
            <a:r>
              <a:rPr lang="en-US" dirty="0" smtClean="0"/>
              <a:t>OR </a:t>
            </a:r>
            <a:r>
              <a:rPr lang="en-US" dirty="0" err="1" smtClean="0">
                <a:solidFill>
                  <a:srgbClr val="FF0000"/>
                </a:solidFill>
              </a:rPr>
              <a:t>NOt</a:t>
            </a:r>
            <a:r>
              <a:rPr lang="en-US" dirty="0" smtClean="0"/>
              <a:t> </a:t>
            </a:r>
            <a:endParaRPr lang="en-US" dirty="0">
              <a:solidFill>
                <a:srgbClr val="FFC000"/>
              </a:solidFill>
            </a:endParaRPr>
          </a:p>
        </p:txBody>
      </p:sp>
      <p:sp>
        <p:nvSpPr>
          <p:cNvPr id="4" name="Title 3"/>
          <p:cNvSpPr>
            <a:spLocks noGrp="1"/>
          </p:cNvSpPr>
          <p:nvPr>
            <p:ph type="title"/>
          </p:nvPr>
        </p:nvSpPr>
        <p:spPr/>
        <p:txBody>
          <a:bodyPr/>
          <a:lstStyle/>
          <a:p>
            <a:r>
              <a:rPr lang="en-US" dirty="0" smtClean="0"/>
              <a:t>Dynamics </a:t>
            </a:r>
            <a:r>
              <a:rPr lang="en-US" dirty="0" err="1" smtClean="0"/>
              <a:t>Gcn</a:t>
            </a:r>
            <a:r>
              <a:rPr lang="en-US" dirty="0" smtClean="0"/>
              <a:t> workgroup launch</a:t>
            </a:r>
            <a:endParaRPr lang="en-US" dirty="0"/>
          </a:p>
        </p:txBody>
      </p:sp>
      <p:pic>
        <p:nvPicPr>
          <p:cNvPr id="6" name="Picture 5"/>
          <p:cNvPicPr>
            <a:picLocks noChangeAspect="1"/>
          </p:cNvPicPr>
          <p:nvPr/>
        </p:nvPicPr>
        <p:blipFill>
          <a:blip r:embed="rId2"/>
          <a:stretch>
            <a:fillRect/>
          </a:stretch>
        </p:blipFill>
        <p:spPr>
          <a:xfrm>
            <a:off x="1181603" y="3753919"/>
            <a:ext cx="8374289" cy="1098510"/>
          </a:xfrm>
          <a:prstGeom prst="rect">
            <a:avLst/>
          </a:prstGeom>
          <a:ln>
            <a:solidFill>
              <a:schemeClr val="tx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3"/>
          <a:stretch>
            <a:fillRect/>
          </a:stretch>
        </p:blipFill>
        <p:spPr>
          <a:xfrm>
            <a:off x="1181602" y="5219382"/>
            <a:ext cx="9727305" cy="1305446"/>
          </a:xfrm>
          <a:prstGeom prst="rect">
            <a:avLst/>
          </a:prstGeom>
          <a:ln>
            <a:solidFill>
              <a:schemeClr val="tx1"/>
            </a:solidFill>
          </a:ln>
          <a:effectLst>
            <a:outerShdw blurRad="50800" dist="38100" dir="5400000" algn="t" rotWithShape="0">
              <a:prstClr val="black">
                <a:alpha val="40000"/>
              </a:prstClr>
            </a:outerShdw>
          </a:effectLst>
        </p:spPr>
      </p:pic>
      <p:sp>
        <p:nvSpPr>
          <p:cNvPr id="8" name="Rectangle 7"/>
          <p:cNvSpPr/>
          <p:nvPr/>
        </p:nvSpPr>
        <p:spPr>
          <a:xfrm>
            <a:off x="691978" y="3656831"/>
            <a:ext cx="4934466" cy="33892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Apply Light Probes </a:t>
            </a:r>
            <a:r>
              <a:rPr lang="en-US" dirty="0" smtClean="0">
                <a:solidFill>
                  <a:schemeClr val="tx1"/>
                </a:solidFill>
              </a:rPr>
              <a:t>– 1 Wave / Workgroup Is Faster</a:t>
            </a:r>
          </a:p>
        </p:txBody>
      </p:sp>
      <p:cxnSp>
        <p:nvCxnSpPr>
          <p:cNvPr id="10" name="Straight Connector 9"/>
          <p:cNvCxnSpPr/>
          <p:nvPr/>
        </p:nvCxnSpPr>
        <p:spPr>
          <a:xfrm>
            <a:off x="9576678" y="5190363"/>
            <a:ext cx="0" cy="1523475"/>
          </a:xfrm>
          <a:prstGeom prst="line">
            <a:avLst/>
          </a:prstGeom>
          <a:ln w="381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555892" y="4879348"/>
            <a:ext cx="1353015" cy="39321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Extra Runtime</a:t>
            </a:r>
          </a:p>
        </p:txBody>
      </p:sp>
      <p:sp>
        <p:nvSpPr>
          <p:cNvPr id="9" name="Rectangle 8"/>
          <p:cNvSpPr/>
          <p:nvPr/>
        </p:nvSpPr>
        <p:spPr>
          <a:xfrm>
            <a:off x="2561967" y="6374917"/>
            <a:ext cx="6919785" cy="33892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Apply Light Probes </a:t>
            </a:r>
            <a:r>
              <a:rPr lang="en-US" dirty="0" smtClean="0">
                <a:solidFill>
                  <a:schemeClr val="tx1"/>
                </a:solidFill>
              </a:rPr>
              <a:t>– 8 Wave / Workgroup But Only 6 Waves / SIMD Fit</a:t>
            </a:r>
          </a:p>
        </p:txBody>
      </p:sp>
    </p:spTree>
    <p:extLst>
      <p:ext uri="{BB962C8B-B14F-4D97-AF65-F5344CB8AC3E}">
        <p14:creationId xmlns:p14="http://schemas.microsoft.com/office/powerpoint/2010/main" val="30418172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Semi-Persistent Waves</a:t>
            </a:r>
            <a:endParaRPr lang="en-US" dirty="0"/>
          </a:p>
        </p:txBody>
      </p:sp>
      <p:sp>
        <p:nvSpPr>
          <p:cNvPr id="11" name="Text Placeholder 10"/>
          <p:cNvSpPr>
            <a:spLocks noGrp="1"/>
          </p:cNvSpPr>
          <p:nvPr>
            <p:ph type="body" sz="quarter" idx="10"/>
          </p:nvPr>
        </p:nvSpPr>
        <p:spPr/>
        <p:txBody>
          <a:bodyPr/>
          <a:lstStyle/>
          <a:p>
            <a:r>
              <a:rPr lang="en-US" dirty="0" smtClean="0"/>
              <a:t>Keeping GPU Filled With Good Data Locality</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87574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Often using larger CS workgroups results in launch issues (especially with </a:t>
            </a:r>
            <a:r>
              <a:rPr lang="en-US" dirty="0" err="1" smtClean="0"/>
              <a:t>async</a:t>
            </a:r>
            <a:r>
              <a:rPr lang="en-US" dirty="0" smtClean="0"/>
              <a:t> compute)</a:t>
            </a:r>
          </a:p>
          <a:p>
            <a:endParaRPr lang="en-US" dirty="0"/>
          </a:p>
          <a:p>
            <a:r>
              <a:rPr lang="en-US" b="1" dirty="0" smtClean="0"/>
              <a:t>Would like another way to gain memory locality and keep with single wave workgroup</a:t>
            </a:r>
          </a:p>
          <a:p>
            <a:pPr lvl="1"/>
            <a:r>
              <a:rPr lang="en-US" dirty="0" smtClean="0"/>
              <a:t>Will use wave-sized {64,1,1} to 8x8 remap for good 2x2 quads from prior section</a:t>
            </a:r>
          </a:p>
          <a:p>
            <a:endParaRPr lang="en-US" dirty="0"/>
          </a:p>
          <a:p>
            <a:r>
              <a:rPr lang="en-US" dirty="0" smtClean="0"/>
              <a:t>Current PC graphics APIs lack a function to dispatch to fill machine only once</a:t>
            </a:r>
          </a:p>
          <a:p>
            <a:endParaRPr lang="en-US" dirty="0"/>
          </a:p>
          <a:p>
            <a:r>
              <a:rPr lang="en-US" dirty="0" smtClean="0"/>
              <a:t>So fully persistent workgroups is not yet practical </a:t>
            </a:r>
          </a:p>
          <a:p>
            <a:endParaRPr lang="en-US" dirty="0"/>
          </a:p>
          <a:p>
            <a:r>
              <a:rPr lang="en-US" dirty="0" smtClean="0"/>
              <a:t>However semi-persistent waves can be an interesting middle ground</a:t>
            </a:r>
          </a:p>
          <a:p>
            <a:endParaRPr lang="en-US" dirty="0"/>
          </a:p>
          <a:p>
            <a:endParaRPr lang="en-US" dirty="0" smtClean="0"/>
          </a:p>
        </p:txBody>
      </p:sp>
      <p:sp>
        <p:nvSpPr>
          <p:cNvPr id="3" name="Text Placeholder 2"/>
          <p:cNvSpPr>
            <a:spLocks noGrp="1"/>
          </p:cNvSpPr>
          <p:nvPr>
            <p:ph type="body" sz="quarter" idx="10"/>
          </p:nvPr>
        </p:nvSpPr>
        <p:spPr/>
        <p:txBody>
          <a:bodyPr/>
          <a:lstStyle/>
          <a:p>
            <a:r>
              <a:rPr lang="en-US" dirty="0" smtClean="0"/>
              <a:t>Another interesting optimization tool</a:t>
            </a:r>
            <a:endParaRPr lang="en-US" dirty="0"/>
          </a:p>
        </p:txBody>
      </p:sp>
      <p:sp>
        <p:nvSpPr>
          <p:cNvPr id="4" name="Title 3"/>
          <p:cNvSpPr>
            <a:spLocks noGrp="1"/>
          </p:cNvSpPr>
          <p:nvPr>
            <p:ph type="title"/>
          </p:nvPr>
        </p:nvSpPr>
        <p:spPr/>
        <p:txBody>
          <a:bodyPr/>
          <a:lstStyle/>
          <a:p>
            <a:r>
              <a:rPr lang="en-US" dirty="0" smtClean="0"/>
              <a:t>Semi-persistent wave goals</a:t>
            </a:r>
            <a:endParaRPr lang="en-US" dirty="0"/>
          </a:p>
        </p:txBody>
      </p:sp>
    </p:spTree>
    <p:extLst>
      <p:ext uri="{BB962C8B-B14F-4D97-AF65-F5344CB8AC3E}">
        <p14:creationId xmlns:p14="http://schemas.microsoft.com/office/powerpoint/2010/main" val="397241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Wave relaunch</a:t>
            </a:r>
          </a:p>
          <a:p>
            <a:pPr lvl="1"/>
            <a:r>
              <a:rPr lang="en-US" dirty="0"/>
              <a:t>Breaks ability to factor work </a:t>
            </a:r>
            <a:r>
              <a:rPr lang="en-US" dirty="0" smtClean="0">
                <a:solidFill>
                  <a:srgbClr val="FFC000"/>
                </a:solidFill>
              </a:rPr>
              <a:t>(for instance would </a:t>
            </a:r>
            <a:r>
              <a:rPr lang="en-US" dirty="0">
                <a:solidFill>
                  <a:srgbClr val="FFC000"/>
                </a:solidFill>
              </a:rPr>
              <a:t>like to reuse instead of reload constants)</a:t>
            </a:r>
          </a:p>
          <a:p>
            <a:pPr lvl="1"/>
            <a:r>
              <a:rPr lang="en-US" dirty="0"/>
              <a:t>Breaks ability to </a:t>
            </a:r>
            <a:r>
              <a:rPr lang="en-US" dirty="0">
                <a:solidFill>
                  <a:srgbClr val="0070C0"/>
                </a:solidFill>
              </a:rPr>
              <a:t>hide latency at end of </a:t>
            </a:r>
            <a:r>
              <a:rPr lang="en-US" dirty="0" err="1">
                <a:solidFill>
                  <a:srgbClr val="0070C0"/>
                </a:solidFill>
              </a:rPr>
              <a:t>shader</a:t>
            </a:r>
            <a:endParaRPr lang="en-US" dirty="0">
              <a:solidFill>
                <a:srgbClr val="0070C0"/>
              </a:solidFill>
            </a:endParaRPr>
          </a:p>
          <a:p>
            <a:pPr lvl="1"/>
            <a:r>
              <a:rPr lang="en-US" dirty="0">
                <a:solidFill>
                  <a:srgbClr val="FF0000"/>
                </a:solidFill>
              </a:rPr>
              <a:t>Relaunch can be a significant amount of time where wave resources are not used</a:t>
            </a:r>
          </a:p>
          <a:p>
            <a:pPr lvl="1"/>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Semi-persistent wave – can instead loop through N instances of the </a:t>
            </a:r>
            <a:r>
              <a:rPr lang="en-US" dirty="0" err="1" smtClean="0"/>
              <a:t>shader</a:t>
            </a:r>
            <a:r>
              <a:rPr lang="en-US" dirty="0" smtClean="0"/>
              <a:t> in one wave . . .</a:t>
            </a:r>
          </a:p>
          <a:p>
            <a:pPr lvl="1"/>
            <a:r>
              <a:rPr lang="en-US" dirty="0" smtClean="0"/>
              <a:t>Amortize overheads of wave </a:t>
            </a:r>
            <a:r>
              <a:rPr lang="en-US" dirty="0" smtClean="0">
                <a:solidFill>
                  <a:srgbClr val="FFC000"/>
                </a:solidFill>
              </a:rPr>
              <a:t>start</a:t>
            </a:r>
            <a:r>
              <a:rPr lang="en-US" dirty="0" smtClean="0"/>
              <a:t>/</a:t>
            </a:r>
            <a:r>
              <a:rPr lang="en-US" dirty="0" smtClean="0">
                <a:solidFill>
                  <a:srgbClr val="0070C0"/>
                </a:solidFill>
              </a:rPr>
              <a:t>end</a:t>
            </a:r>
            <a:r>
              <a:rPr lang="en-US" dirty="0" smtClean="0"/>
              <a:t>/</a:t>
            </a:r>
            <a:r>
              <a:rPr lang="en-US" dirty="0" smtClean="0">
                <a:solidFill>
                  <a:srgbClr val="FF0000"/>
                </a:solidFill>
              </a:rPr>
              <a:t>relaunch</a:t>
            </a:r>
          </a:p>
        </p:txBody>
      </p:sp>
      <p:sp>
        <p:nvSpPr>
          <p:cNvPr id="3" name="Text Placeholder 2"/>
          <p:cNvSpPr>
            <a:spLocks noGrp="1"/>
          </p:cNvSpPr>
          <p:nvPr>
            <p:ph type="body" sz="quarter" idx="10"/>
          </p:nvPr>
        </p:nvSpPr>
        <p:spPr/>
        <p:txBody>
          <a:bodyPr/>
          <a:lstStyle/>
          <a:p>
            <a:r>
              <a:rPr lang="en-US" dirty="0" smtClean="0"/>
              <a:t>View from instruction trace</a:t>
            </a:r>
            <a:endParaRPr lang="en-US" dirty="0"/>
          </a:p>
        </p:txBody>
      </p:sp>
      <p:sp>
        <p:nvSpPr>
          <p:cNvPr id="4" name="Title 3"/>
          <p:cNvSpPr>
            <a:spLocks noGrp="1"/>
          </p:cNvSpPr>
          <p:nvPr>
            <p:ph type="title"/>
          </p:nvPr>
        </p:nvSpPr>
        <p:spPr/>
        <p:txBody>
          <a:bodyPr/>
          <a:lstStyle/>
          <a:p>
            <a:r>
              <a:rPr lang="en-US" dirty="0"/>
              <a:t>Anatomy of a short </a:t>
            </a:r>
            <a:r>
              <a:rPr lang="en-US" dirty="0" err="1"/>
              <a:t>shader</a:t>
            </a:r>
            <a:r>
              <a:rPr lang="en-US" dirty="0"/>
              <a:t> at semi-steady-state run-time</a:t>
            </a:r>
          </a:p>
        </p:txBody>
      </p:sp>
      <p:pic>
        <p:nvPicPr>
          <p:cNvPr id="6" name="Picture 5"/>
          <p:cNvPicPr>
            <a:picLocks noChangeAspect="1"/>
          </p:cNvPicPr>
          <p:nvPr/>
        </p:nvPicPr>
        <p:blipFill>
          <a:blip r:embed="rId2"/>
          <a:stretch>
            <a:fillRect/>
          </a:stretch>
        </p:blipFill>
        <p:spPr>
          <a:xfrm flipV="1">
            <a:off x="545780" y="3969060"/>
            <a:ext cx="11161240" cy="179352"/>
          </a:xfrm>
          <a:prstGeom prst="rect">
            <a:avLst/>
          </a:prstGeom>
          <a:effectLst>
            <a:outerShdw blurRad="50800" dist="38100" dir="5400000" algn="t" rotWithShape="0">
              <a:prstClr val="black">
                <a:alpha val="40000"/>
              </a:prstClr>
            </a:outerShdw>
          </a:effectLst>
        </p:spPr>
      </p:pic>
      <p:grpSp>
        <p:nvGrpSpPr>
          <p:cNvPr id="7" name="Group 6"/>
          <p:cNvGrpSpPr/>
          <p:nvPr/>
        </p:nvGrpSpPr>
        <p:grpSpPr>
          <a:xfrm>
            <a:off x="9258748" y="4113076"/>
            <a:ext cx="2376264" cy="648072"/>
            <a:chOff x="3503712" y="5877272"/>
            <a:chExt cx="2376264" cy="648072"/>
          </a:xfrm>
          <a:solidFill>
            <a:srgbClr val="FF0000"/>
          </a:solidFill>
          <a:effectLst>
            <a:outerShdw blurRad="50800" dist="38100" dir="5400000" algn="t" rotWithShape="0">
              <a:prstClr val="black">
                <a:alpha val="40000"/>
              </a:prstClr>
            </a:outerShdw>
          </a:effectLst>
        </p:grpSpPr>
        <p:sp>
          <p:nvSpPr>
            <p:cNvPr id="20" name="Down Arrow 19"/>
            <p:cNvSpPr/>
            <p:nvPr/>
          </p:nvSpPr>
          <p:spPr>
            <a:xfrm flipV="1">
              <a:off x="3647728" y="587727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503712" y="6093296"/>
              <a:ext cx="2376264"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Wave Relaunch Gap</a:t>
              </a:r>
              <a:endParaRPr lang="en-US" dirty="0">
                <a:solidFill>
                  <a:schemeClr val="tx1"/>
                </a:solidFill>
              </a:endParaRPr>
            </a:p>
          </p:txBody>
        </p:sp>
      </p:grpSp>
      <p:grpSp>
        <p:nvGrpSpPr>
          <p:cNvPr id="8" name="Group 7"/>
          <p:cNvGrpSpPr/>
          <p:nvPr/>
        </p:nvGrpSpPr>
        <p:grpSpPr>
          <a:xfrm>
            <a:off x="365760" y="4113076"/>
            <a:ext cx="2952328" cy="612068"/>
            <a:chOff x="1883532" y="5877272"/>
            <a:chExt cx="2952328" cy="612068"/>
          </a:xfrm>
          <a:solidFill>
            <a:srgbClr val="FFC000"/>
          </a:solidFill>
          <a:effectLst>
            <a:outerShdw blurRad="50800" dist="38100" dir="5400000" algn="t" rotWithShape="0">
              <a:prstClr val="black">
                <a:alpha val="40000"/>
              </a:prstClr>
            </a:outerShdw>
          </a:effectLst>
        </p:grpSpPr>
        <p:sp>
          <p:nvSpPr>
            <p:cNvPr id="18" name="Down Arrow 17"/>
            <p:cNvSpPr/>
            <p:nvPr/>
          </p:nvSpPr>
          <p:spPr>
            <a:xfrm flipV="1">
              <a:off x="3647728" y="587727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83532" y="6057292"/>
              <a:ext cx="2952328"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Load Constants</a:t>
              </a:r>
            </a:p>
          </p:txBody>
        </p:sp>
      </p:grpSp>
      <p:grpSp>
        <p:nvGrpSpPr>
          <p:cNvPr id="9" name="Group 8"/>
          <p:cNvGrpSpPr/>
          <p:nvPr/>
        </p:nvGrpSpPr>
        <p:grpSpPr>
          <a:xfrm>
            <a:off x="8034612" y="3392996"/>
            <a:ext cx="2664296" cy="612068"/>
            <a:chOff x="3215680" y="6093296"/>
            <a:chExt cx="2664296" cy="612068"/>
          </a:xfrm>
          <a:solidFill>
            <a:srgbClr val="0070C0"/>
          </a:solidFill>
          <a:effectLst>
            <a:outerShdw blurRad="50800" dist="38100" dir="5400000" algn="t" rotWithShape="0">
              <a:prstClr val="black">
                <a:alpha val="40000"/>
              </a:prstClr>
            </a:outerShdw>
          </a:effectLst>
        </p:grpSpPr>
        <p:sp>
          <p:nvSpPr>
            <p:cNvPr id="16" name="Down Arrow 15"/>
            <p:cNvSpPr/>
            <p:nvPr/>
          </p:nvSpPr>
          <p:spPr>
            <a:xfrm>
              <a:off x="3431704" y="6489340"/>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15680" y="6093296"/>
              <a:ext cx="266429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Wait For Stores To Finish</a:t>
              </a:r>
            </a:p>
          </p:txBody>
        </p:sp>
      </p:grpSp>
      <p:grpSp>
        <p:nvGrpSpPr>
          <p:cNvPr id="10" name="Group 9"/>
          <p:cNvGrpSpPr/>
          <p:nvPr/>
        </p:nvGrpSpPr>
        <p:grpSpPr>
          <a:xfrm>
            <a:off x="5082284" y="3392996"/>
            <a:ext cx="2664296" cy="648072"/>
            <a:chOff x="2459596" y="6057292"/>
            <a:chExt cx="2664296" cy="648072"/>
          </a:xfrm>
          <a:solidFill>
            <a:schemeClr val="bg1">
              <a:lumMod val="50000"/>
            </a:schemeClr>
          </a:solidFill>
          <a:effectLst>
            <a:outerShdw blurRad="50800" dist="38100" dir="5400000" algn="t" rotWithShape="0">
              <a:prstClr val="black">
                <a:alpha val="40000"/>
              </a:prstClr>
            </a:outerShdw>
          </a:effectLst>
        </p:grpSpPr>
        <p:sp>
          <p:nvSpPr>
            <p:cNvPr id="14" name="Down Arrow 13"/>
            <p:cNvSpPr/>
            <p:nvPr/>
          </p:nvSpPr>
          <p:spPr>
            <a:xfrm>
              <a:off x="3431704" y="6489340"/>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59596" y="6057292"/>
              <a:ext cx="266429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Load Batch 2</a:t>
              </a:r>
            </a:p>
          </p:txBody>
        </p:sp>
      </p:grpSp>
      <p:grpSp>
        <p:nvGrpSpPr>
          <p:cNvPr id="11" name="Group 10"/>
          <p:cNvGrpSpPr/>
          <p:nvPr/>
        </p:nvGrpSpPr>
        <p:grpSpPr>
          <a:xfrm>
            <a:off x="2093952" y="3392996"/>
            <a:ext cx="2664296" cy="648072"/>
            <a:chOff x="2459596" y="6057292"/>
            <a:chExt cx="2664296" cy="648072"/>
          </a:xfrm>
          <a:solidFill>
            <a:schemeClr val="bg1">
              <a:lumMod val="50000"/>
            </a:schemeClr>
          </a:solidFill>
          <a:effectLst>
            <a:outerShdw blurRad="50800" dist="38100" dir="5400000" algn="t" rotWithShape="0">
              <a:prstClr val="black">
                <a:alpha val="40000"/>
              </a:prstClr>
            </a:outerShdw>
          </a:effectLst>
        </p:grpSpPr>
        <p:sp>
          <p:nvSpPr>
            <p:cNvPr id="12" name="Down Arrow 11"/>
            <p:cNvSpPr/>
            <p:nvPr/>
          </p:nvSpPr>
          <p:spPr>
            <a:xfrm>
              <a:off x="3431704" y="6489340"/>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59596" y="6057292"/>
              <a:ext cx="266429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Load Batch 1</a:t>
              </a:r>
            </a:p>
          </p:txBody>
        </p:sp>
      </p:grpSp>
    </p:spTree>
    <p:extLst>
      <p:ext uri="{BB962C8B-B14F-4D97-AF65-F5344CB8AC3E}">
        <p14:creationId xmlns:p14="http://schemas.microsoft.com/office/powerpoint/2010/main" val="9864326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{8,8,1} workgroup, horizontal then vertical kernel, later execution happens to hit more in cache</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{64,1,1} remap to 8x8, same kernels same occupancy slightly different execution, better cache rate</a:t>
            </a:r>
            <a:endParaRPr lang="en-US" dirty="0"/>
          </a:p>
        </p:txBody>
      </p:sp>
      <p:sp>
        <p:nvSpPr>
          <p:cNvPr id="3" name="Text Placeholder 2"/>
          <p:cNvSpPr>
            <a:spLocks noGrp="1"/>
          </p:cNvSpPr>
          <p:nvPr>
            <p:ph type="body" sz="quarter" idx="10"/>
          </p:nvPr>
        </p:nvSpPr>
        <p:spPr/>
        <p:txBody>
          <a:bodyPr/>
          <a:lstStyle/>
          <a:p>
            <a:r>
              <a:rPr lang="en-US" dirty="0" smtClean="0"/>
              <a:t>Want to avoid depending on accidental data locality due to effect of how </a:t>
            </a:r>
            <a:r>
              <a:rPr lang="en-US" dirty="0" err="1" smtClean="0"/>
              <a:t>gpu</a:t>
            </a:r>
            <a:r>
              <a:rPr lang="en-US" dirty="0" smtClean="0"/>
              <a:t> launches workgroups</a:t>
            </a:r>
            <a:endParaRPr lang="en-US" dirty="0"/>
          </a:p>
        </p:txBody>
      </p:sp>
      <p:sp>
        <p:nvSpPr>
          <p:cNvPr id="4" name="Title 3"/>
          <p:cNvSpPr>
            <a:spLocks noGrp="1"/>
          </p:cNvSpPr>
          <p:nvPr>
            <p:ph type="title"/>
          </p:nvPr>
        </p:nvSpPr>
        <p:spPr/>
        <p:txBody>
          <a:bodyPr/>
          <a:lstStyle/>
          <a:p>
            <a:r>
              <a:rPr lang="en-US" dirty="0" smtClean="0"/>
              <a:t>Not leaving data locality and launch regularity up to chance</a:t>
            </a:r>
            <a:endParaRPr lang="en-US" dirty="0"/>
          </a:p>
        </p:txBody>
      </p:sp>
      <p:pic>
        <p:nvPicPr>
          <p:cNvPr id="5" name="Picture 4"/>
          <p:cNvPicPr>
            <a:picLocks noChangeAspect="1"/>
          </p:cNvPicPr>
          <p:nvPr/>
        </p:nvPicPr>
        <p:blipFill>
          <a:blip r:embed="rId2"/>
          <a:stretch>
            <a:fillRect/>
          </a:stretch>
        </p:blipFill>
        <p:spPr>
          <a:xfrm>
            <a:off x="227348" y="4598656"/>
            <a:ext cx="9829092" cy="1072870"/>
          </a:xfrm>
          <a:prstGeom prst="rect">
            <a:avLst/>
          </a:prstGeom>
          <a:ln>
            <a:solidFill>
              <a:schemeClr val="tx1"/>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191343" y="1790911"/>
            <a:ext cx="10333781" cy="1117165"/>
          </a:xfrm>
          <a:prstGeom prst="rect">
            <a:avLst/>
          </a:prstGeom>
          <a:ln>
            <a:solidFill>
              <a:schemeClr val="tx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803412" y="2397833"/>
            <a:ext cx="9721712" cy="1372966"/>
          </a:xfrm>
          <a:prstGeom prst="rect">
            <a:avLst/>
          </a:prstGeom>
          <a:ln w="38100">
            <a:solidFill>
              <a:schemeClr val="tx1"/>
            </a:solidFill>
          </a:ln>
          <a:effectLst>
            <a:outerShdw blurRad="50800" dist="38100" dir="5400000" algn="t" rotWithShape="0">
              <a:prstClr val="black">
                <a:alpha val="40000"/>
              </a:prstClr>
            </a:outerShdw>
          </a:effectLst>
        </p:spPr>
      </p:pic>
      <p:pic>
        <p:nvPicPr>
          <p:cNvPr id="8" name="Picture 7"/>
          <p:cNvPicPr>
            <a:picLocks noChangeAspect="1"/>
          </p:cNvPicPr>
          <p:nvPr/>
        </p:nvPicPr>
        <p:blipFill>
          <a:blip r:embed="rId5"/>
          <a:stretch>
            <a:fillRect/>
          </a:stretch>
        </p:blipFill>
        <p:spPr>
          <a:xfrm>
            <a:off x="803412" y="5188623"/>
            <a:ext cx="9253028" cy="1297277"/>
          </a:xfrm>
          <a:prstGeom prst="rect">
            <a:avLst/>
          </a:prstGeom>
          <a:ln w="38100">
            <a:solidFill>
              <a:schemeClr val="tx1"/>
            </a:solidFill>
          </a:ln>
          <a:effectLst>
            <a:outerShdw blurRad="50800" dist="38100" dir="5400000" algn="t" rotWithShape="0">
              <a:prstClr val="black">
                <a:alpha val="40000"/>
              </a:prstClr>
            </a:outerShdw>
          </a:effectLst>
        </p:spPr>
      </p:pic>
      <p:grpSp>
        <p:nvGrpSpPr>
          <p:cNvPr id="15" name="Group 14"/>
          <p:cNvGrpSpPr/>
          <p:nvPr/>
        </p:nvGrpSpPr>
        <p:grpSpPr>
          <a:xfrm>
            <a:off x="139714" y="3465004"/>
            <a:ext cx="1936736" cy="648072"/>
            <a:chOff x="2747628" y="5877272"/>
            <a:chExt cx="1936736" cy="648072"/>
          </a:xfrm>
          <a:solidFill>
            <a:srgbClr val="FF0000"/>
          </a:solidFill>
          <a:effectLst>
            <a:outerShdw blurRad="50800" dist="38100" dir="5400000" algn="t" rotWithShape="0">
              <a:prstClr val="black">
                <a:alpha val="40000"/>
              </a:prstClr>
            </a:outerShdw>
          </a:effectLst>
        </p:grpSpPr>
        <p:sp>
          <p:nvSpPr>
            <p:cNvPr id="16" name="Down Arrow 15"/>
            <p:cNvSpPr/>
            <p:nvPr/>
          </p:nvSpPr>
          <p:spPr>
            <a:xfrm flipV="1">
              <a:off x="3647728" y="587727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47628" y="6093296"/>
              <a:ext cx="193673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Missing Cache</a:t>
              </a:r>
              <a:endParaRPr lang="en-US" dirty="0">
                <a:solidFill>
                  <a:schemeClr val="tx1"/>
                </a:solidFill>
              </a:endParaRPr>
            </a:p>
          </p:txBody>
        </p:sp>
      </p:grpSp>
      <p:grpSp>
        <p:nvGrpSpPr>
          <p:cNvPr id="18" name="Group 17"/>
          <p:cNvGrpSpPr/>
          <p:nvPr/>
        </p:nvGrpSpPr>
        <p:grpSpPr>
          <a:xfrm>
            <a:off x="2759089" y="2824733"/>
            <a:ext cx="1936736" cy="648072"/>
            <a:chOff x="2747628" y="5877272"/>
            <a:chExt cx="1936736" cy="648072"/>
          </a:xfrm>
          <a:solidFill>
            <a:srgbClr val="FF0000"/>
          </a:solidFill>
          <a:effectLst>
            <a:outerShdw blurRad="50800" dist="38100" dir="5400000" algn="t" rotWithShape="0">
              <a:prstClr val="black">
                <a:alpha val="40000"/>
              </a:prstClr>
            </a:outerShdw>
          </a:effectLst>
        </p:grpSpPr>
        <p:sp>
          <p:nvSpPr>
            <p:cNvPr id="19" name="Down Arrow 18"/>
            <p:cNvSpPr/>
            <p:nvPr/>
          </p:nvSpPr>
          <p:spPr>
            <a:xfrm flipV="1">
              <a:off x="3647728" y="587727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747628" y="6093296"/>
              <a:ext cx="193673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Hitting Cache</a:t>
              </a:r>
              <a:endParaRPr lang="en-US" dirty="0">
                <a:solidFill>
                  <a:schemeClr val="tx1"/>
                </a:solidFill>
              </a:endParaRPr>
            </a:p>
          </p:txBody>
        </p:sp>
      </p:grpSp>
      <p:grpSp>
        <p:nvGrpSpPr>
          <p:cNvPr id="21" name="Group 20"/>
          <p:cNvGrpSpPr/>
          <p:nvPr/>
        </p:nvGrpSpPr>
        <p:grpSpPr>
          <a:xfrm>
            <a:off x="6086475" y="6067239"/>
            <a:ext cx="4105276" cy="648072"/>
            <a:chOff x="2747628" y="5877272"/>
            <a:chExt cx="4105276" cy="648072"/>
          </a:xfrm>
          <a:solidFill>
            <a:srgbClr val="FF0000"/>
          </a:solidFill>
          <a:effectLst>
            <a:outerShdw blurRad="50800" dist="38100" dir="5400000" algn="t" rotWithShape="0">
              <a:prstClr val="black">
                <a:alpha val="40000"/>
              </a:prstClr>
            </a:outerShdw>
          </a:effectLst>
        </p:grpSpPr>
        <p:sp>
          <p:nvSpPr>
            <p:cNvPr id="22" name="Down Arrow 21"/>
            <p:cNvSpPr/>
            <p:nvPr/>
          </p:nvSpPr>
          <p:spPr>
            <a:xfrm flipV="1">
              <a:off x="3647728" y="5877272"/>
              <a:ext cx="288032" cy="216024"/>
            </a:xfrm>
            <a:prstGeom prst="down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47628" y="6093296"/>
              <a:ext cx="4105276" cy="4320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More Regularly Hitting Cache = Fastest</a:t>
              </a:r>
              <a:endParaRPr lang="en-US" dirty="0">
                <a:solidFill>
                  <a:schemeClr val="tx1"/>
                </a:solidFill>
              </a:endParaRPr>
            </a:p>
          </p:txBody>
        </p:sp>
      </p:grpSp>
      <p:grpSp>
        <p:nvGrpSpPr>
          <p:cNvPr id="29" name="Group 28"/>
          <p:cNvGrpSpPr/>
          <p:nvPr/>
        </p:nvGrpSpPr>
        <p:grpSpPr>
          <a:xfrm>
            <a:off x="6645288" y="3008945"/>
            <a:ext cx="4365611" cy="1232520"/>
            <a:chOff x="6645288" y="3040757"/>
            <a:chExt cx="4365611" cy="1232520"/>
          </a:xfrm>
          <a:effectLst>
            <a:outerShdw blurRad="50800" dist="38100" dir="5400000" algn="t" rotWithShape="0">
              <a:prstClr val="black">
                <a:alpha val="40000"/>
              </a:prstClr>
            </a:outerShdw>
          </a:effectLst>
        </p:grpSpPr>
        <p:sp>
          <p:nvSpPr>
            <p:cNvPr id="25" name="Down Arrow 24"/>
            <p:cNvSpPr/>
            <p:nvPr/>
          </p:nvSpPr>
          <p:spPr>
            <a:xfrm flipV="1">
              <a:off x="7545389" y="3625205"/>
              <a:ext cx="288032" cy="216024"/>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45288" y="3841229"/>
              <a:ext cx="4365611" cy="432048"/>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Similar Store Rate Different Launch Effect</a:t>
              </a:r>
              <a:endParaRPr lang="en-US" dirty="0">
                <a:solidFill>
                  <a:schemeClr val="tx1"/>
                </a:solidFill>
              </a:endParaRPr>
            </a:p>
          </p:txBody>
        </p:sp>
        <p:sp>
          <p:nvSpPr>
            <p:cNvPr id="27" name="Down Arrow 26"/>
            <p:cNvSpPr/>
            <p:nvPr/>
          </p:nvSpPr>
          <p:spPr>
            <a:xfrm flipV="1">
              <a:off x="9450389" y="3040757"/>
              <a:ext cx="288032" cy="800472"/>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0056440" y="4598656"/>
            <a:ext cx="1655804" cy="842024"/>
            <a:chOff x="1922284" y="2609535"/>
            <a:chExt cx="1676596" cy="842024"/>
          </a:xfrm>
          <a:solidFill>
            <a:srgbClr val="FF0000"/>
          </a:solidFill>
          <a:effectLst>
            <a:outerShdw blurRad="50800" dist="38100" dir="5400000" algn="t" rotWithShape="0">
              <a:prstClr val="black">
                <a:alpha val="40000"/>
              </a:prstClr>
            </a:outerShdw>
          </a:effectLst>
        </p:grpSpPr>
        <p:sp>
          <p:nvSpPr>
            <p:cNvPr id="28" name="Right Arrow 27"/>
            <p:cNvSpPr/>
            <p:nvPr/>
          </p:nvSpPr>
          <p:spPr>
            <a:xfrm flipH="1">
              <a:off x="1922284" y="2767915"/>
              <a:ext cx="591935" cy="191245"/>
            </a:xfrm>
            <a:prstGeom prst="right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 name="Rectangle 29"/>
            <p:cNvSpPr/>
            <p:nvPr/>
          </p:nvSpPr>
          <p:spPr>
            <a:xfrm>
              <a:off x="2178578" y="2609535"/>
              <a:ext cx="1420302" cy="842024"/>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Better VALU </a:t>
              </a:r>
              <a:br>
                <a:rPr lang="en-US" sz="1600" dirty="0" smtClean="0">
                  <a:solidFill>
                    <a:schemeClr val="tx1"/>
                  </a:solidFill>
                </a:rPr>
              </a:br>
              <a:r>
                <a:rPr lang="en-US" sz="1600" dirty="0" smtClean="0">
                  <a:solidFill>
                    <a:schemeClr val="tx1"/>
                  </a:solidFill>
                </a:rPr>
                <a:t>Utilization</a:t>
              </a:r>
              <a:endParaRPr lang="en-US" sz="1600" b="1" dirty="0" smtClean="0">
                <a:solidFill>
                  <a:schemeClr val="tx1"/>
                </a:solidFill>
              </a:endParaRPr>
            </a:p>
          </p:txBody>
        </p:sp>
      </p:grpSp>
    </p:spTree>
    <p:extLst>
      <p:ext uri="{BB962C8B-B14F-4D97-AF65-F5344CB8AC3E}">
        <p14:creationId xmlns:p14="http://schemas.microsoft.com/office/powerpoint/2010/main" val="466889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12884F4A-14EB-4224-A1C5-8820E106A427}"/>
              </a:ext>
            </a:extLst>
          </p:cNvPr>
          <p:cNvSpPr>
            <a:spLocks noGrp="1"/>
          </p:cNvSpPr>
          <p:nvPr>
            <p:ph idx="1"/>
          </p:nvPr>
        </p:nvSpPr>
        <p:spPr/>
        <p:txBody>
          <a:bodyPr/>
          <a:lstStyle/>
          <a:p>
            <a:r>
              <a:rPr lang="en-GB" dirty="0" smtClean="0"/>
              <a:t>External Tools</a:t>
            </a:r>
          </a:p>
          <a:p>
            <a:pPr lvl="1"/>
            <a:r>
              <a:rPr lang="en-GB" dirty="0" smtClean="0"/>
              <a:t>Radeon GPU Profiler (RGP)</a:t>
            </a:r>
          </a:p>
          <a:p>
            <a:endParaRPr lang="en-GB" dirty="0"/>
          </a:p>
          <a:p>
            <a:r>
              <a:rPr lang="en-GB" dirty="0" smtClean="0"/>
              <a:t>AMD Internal Tools</a:t>
            </a:r>
          </a:p>
          <a:p>
            <a:pPr lvl="1"/>
            <a:r>
              <a:rPr lang="en-GB" dirty="0" err="1" smtClean="0"/>
              <a:t>VK_GPA_interface</a:t>
            </a:r>
            <a:endParaRPr lang="en-GB" dirty="0" smtClean="0"/>
          </a:p>
          <a:p>
            <a:pPr lvl="1"/>
            <a:r>
              <a:rPr lang="en-GB" dirty="0" smtClean="0"/>
              <a:t>Driver modifications</a:t>
            </a:r>
            <a:endParaRPr lang="en-GB" dirty="0"/>
          </a:p>
          <a:p>
            <a:pPr lvl="1"/>
            <a:r>
              <a:rPr lang="en-GB" b="1" dirty="0" smtClean="0">
                <a:solidFill>
                  <a:srgbClr val="0070C0"/>
                </a:solidFill>
              </a:rPr>
              <a:t>Instruction Trace Report</a:t>
            </a:r>
            <a:endParaRPr lang="en-GB" b="1" dirty="0">
              <a:solidFill>
                <a:srgbClr val="0070C0"/>
              </a:solidFill>
            </a:endParaRPr>
          </a:p>
        </p:txBody>
      </p:sp>
      <p:sp>
        <p:nvSpPr>
          <p:cNvPr id="3" name="Text Placeholder 2">
            <a:extLst>
              <a:ext uri="{FF2B5EF4-FFF2-40B4-BE49-F238E27FC236}">
                <a16:creationId xmlns:a16="http://schemas.microsoft.com/office/drawing/2014/main" xmlns="" id="{A725F412-4F7B-4BED-A467-147512BA5BEF}"/>
              </a:ext>
            </a:extLst>
          </p:cNvPr>
          <p:cNvSpPr>
            <a:spLocks noGrp="1"/>
          </p:cNvSpPr>
          <p:nvPr>
            <p:ph type="body" sz="quarter" idx="10"/>
          </p:nvPr>
        </p:nvSpPr>
        <p:spPr/>
        <p:txBody>
          <a:bodyPr/>
          <a:lstStyle/>
          <a:p>
            <a:r>
              <a:rPr lang="en-GB" dirty="0" smtClean="0"/>
              <a:t>Transparency – With this talk you see what we see</a:t>
            </a:r>
            <a:endParaRPr lang="en-GB" dirty="0"/>
          </a:p>
        </p:txBody>
      </p:sp>
      <p:sp>
        <p:nvSpPr>
          <p:cNvPr id="4" name="Title 3">
            <a:extLst>
              <a:ext uri="{FF2B5EF4-FFF2-40B4-BE49-F238E27FC236}">
                <a16:creationId xmlns:a16="http://schemas.microsoft.com/office/drawing/2014/main" xmlns="" id="{6E07C634-BEF8-4535-8E55-1190E566480C}"/>
              </a:ext>
            </a:extLst>
          </p:cNvPr>
          <p:cNvSpPr>
            <a:spLocks noGrp="1"/>
          </p:cNvSpPr>
          <p:nvPr>
            <p:ph type="title"/>
          </p:nvPr>
        </p:nvSpPr>
        <p:spPr/>
        <p:txBody>
          <a:bodyPr/>
          <a:lstStyle/>
          <a:p>
            <a:r>
              <a:rPr lang="en-GB" dirty="0" smtClean="0"/>
              <a:t>Introduction to the tools used inside </a:t>
            </a:r>
            <a:r>
              <a:rPr lang="en-GB" dirty="0" err="1" smtClean="0"/>
              <a:t>amd</a:t>
            </a:r>
            <a:r>
              <a:rPr lang="en-GB" dirty="0" smtClean="0"/>
              <a:t> for analysis</a:t>
            </a:r>
            <a:endParaRPr lang="en-GB" dirty="0"/>
          </a:p>
        </p:txBody>
      </p:sp>
      <p:pic>
        <p:nvPicPr>
          <p:cNvPr id="5" name="Picture 4"/>
          <p:cNvPicPr>
            <a:picLocks noChangeAspect="1"/>
          </p:cNvPicPr>
          <p:nvPr/>
        </p:nvPicPr>
        <p:blipFill>
          <a:blip r:embed="rId2"/>
          <a:stretch>
            <a:fillRect/>
          </a:stretch>
        </p:blipFill>
        <p:spPr>
          <a:xfrm>
            <a:off x="472737" y="4993934"/>
            <a:ext cx="11130143" cy="1382507"/>
          </a:xfrm>
          <a:prstGeom prst="rect">
            <a:avLst/>
          </a:prstGeom>
          <a:ln w="28575">
            <a:solidFill>
              <a:schemeClr val="tx1"/>
            </a:solidFill>
          </a:ln>
          <a:effectLst>
            <a:outerShdw blurRad="50800" dist="38100" dir="5400000" algn="t" rotWithShape="0">
              <a:prstClr val="black">
                <a:alpha val="40000"/>
              </a:prstClr>
            </a:outerShdw>
          </a:effectLst>
        </p:spPr>
      </p:pic>
      <p:sp>
        <p:nvSpPr>
          <p:cNvPr id="6" name="Rectangle 5"/>
          <p:cNvSpPr/>
          <p:nvPr/>
        </p:nvSpPr>
        <p:spPr>
          <a:xfrm>
            <a:off x="4235256" y="4816821"/>
            <a:ext cx="3921212" cy="354226"/>
          </a:xfrm>
          <a:prstGeom prst="rect">
            <a:avLst/>
          </a:prstGeom>
          <a:solidFill>
            <a:srgbClr val="00A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Green = VALU Issue Per SIMD</a:t>
            </a:r>
          </a:p>
        </p:txBody>
      </p:sp>
      <p:sp>
        <p:nvSpPr>
          <p:cNvPr id="7" name="Rectangle 6"/>
          <p:cNvSpPr/>
          <p:nvPr/>
        </p:nvSpPr>
        <p:spPr>
          <a:xfrm>
            <a:off x="1076419" y="5951774"/>
            <a:ext cx="3921212" cy="35422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Orange = VMEM Issue</a:t>
            </a:r>
          </a:p>
        </p:txBody>
      </p:sp>
      <p:sp>
        <p:nvSpPr>
          <p:cNvPr id="11" name="Right Arrow 10"/>
          <p:cNvSpPr/>
          <p:nvPr/>
        </p:nvSpPr>
        <p:spPr>
          <a:xfrm>
            <a:off x="3301875" y="3522052"/>
            <a:ext cx="343743" cy="296562"/>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12" name="Picture 11"/>
          <p:cNvPicPr>
            <a:picLocks noChangeAspect="1"/>
          </p:cNvPicPr>
          <p:nvPr/>
        </p:nvPicPr>
        <p:blipFill>
          <a:blip r:embed="rId3"/>
          <a:stretch>
            <a:fillRect/>
          </a:stretch>
        </p:blipFill>
        <p:spPr>
          <a:xfrm>
            <a:off x="4960265" y="2534056"/>
            <a:ext cx="6535638" cy="1975992"/>
          </a:xfrm>
          <a:prstGeom prst="rect">
            <a:avLst/>
          </a:prstGeom>
          <a:ln w="28575">
            <a:solidFill>
              <a:schemeClr val="tx1"/>
            </a:solidFill>
          </a:ln>
          <a:effectLst>
            <a:outerShdw blurRad="50800" dist="38100" dir="5400000" algn="t" rotWithShape="0">
              <a:prstClr val="black">
                <a:alpha val="40000"/>
              </a:prstClr>
            </a:outerShdw>
          </a:effectLst>
        </p:spPr>
      </p:pic>
      <p:sp>
        <p:nvSpPr>
          <p:cNvPr id="13" name="Rectangle 12"/>
          <p:cNvSpPr/>
          <p:nvPr/>
        </p:nvSpPr>
        <p:spPr>
          <a:xfrm>
            <a:off x="6241285" y="2165927"/>
            <a:ext cx="3921212" cy="354226"/>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Lifetime of Waves</a:t>
            </a:r>
          </a:p>
        </p:txBody>
      </p:sp>
      <p:sp>
        <p:nvSpPr>
          <p:cNvPr id="17" name="Right Arrow 16"/>
          <p:cNvSpPr/>
          <p:nvPr/>
        </p:nvSpPr>
        <p:spPr>
          <a:xfrm rot="5400000">
            <a:off x="1791354" y="4058211"/>
            <a:ext cx="343743" cy="296562"/>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 name="Rectangle 14"/>
          <p:cNvSpPr/>
          <p:nvPr/>
        </p:nvSpPr>
        <p:spPr>
          <a:xfrm>
            <a:off x="579714" y="4639708"/>
            <a:ext cx="2684413" cy="354226"/>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CU Instruction Summary</a:t>
            </a:r>
          </a:p>
        </p:txBody>
      </p:sp>
      <p:pic>
        <p:nvPicPr>
          <p:cNvPr id="16" name="Picture 15"/>
          <p:cNvPicPr>
            <a:picLocks noChangeAspect="1"/>
          </p:cNvPicPr>
          <p:nvPr/>
        </p:nvPicPr>
        <p:blipFill>
          <a:blip r:embed="rId4"/>
          <a:stretch>
            <a:fillRect/>
          </a:stretch>
        </p:blipFill>
        <p:spPr>
          <a:xfrm flipV="1">
            <a:off x="4235256" y="1560475"/>
            <a:ext cx="11161240" cy="179352"/>
          </a:xfrm>
          <a:prstGeom prst="rect">
            <a:avLst/>
          </a:prstGeom>
          <a:effectLst>
            <a:outerShdw blurRad="50800" dist="38100" dir="5400000" algn="t" rotWithShape="0">
              <a:prstClr val="black">
                <a:alpha val="40000"/>
              </a:prstClr>
            </a:outerShdw>
          </a:effectLst>
        </p:spPr>
      </p:pic>
      <p:sp>
        <p:nvSpPr>
          <p:cNvPr id="18" name="Rectangle 17"/>
          <p:cNvSpPr/>
          <p:nvPr/>
        </p:nvSpPr>
        <p:spPr>
          <a:xfrm>
            <a:off x="6541966" y="1206249"/>
            <a:ext cx="3921212" cy="354226"/>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Wave Execution Detail</a:t>
            </a:r>
          </a:p>
        </p:txBody>
      </p:sp>
    </p:spTree>
    <p:extLst>
      <p:ext uri="{BB962C8B-B14F-4D97-AF65-F5344CB8AC3E}">
        <p14:creationId xmlns:p14="http://schemas.microsoft.com/office/powerpoint/2010/main" val="14204674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Convert multi-wave workgroup into single wave-sized workgroup via loop unrolling</a:t>
            </a:r>
          </a:p>
          <a:p>
            <a:pPr lvl="1"/>
            <a:r>
              <a:rPr lang="en-US" b="1" dirty="0" smtClean="0">
                <a:solidFill>
                  <a:srgbClr val="FFC000"/>
                </a:solidFill>
              </a:rPr>
              <a:t>Group dimension setup to maximize data locality (</a:t>
            </a:r>
            <a:r>
              <a:rPr lang="en-US" b="1" dirty="0" err="1" smtClean="0">
                <a:solidFill>
                  <a:srgbClr val="FFC000"/>
                </a:solidFill>
              </a:rPr>
              <a:t>ie</a:t>
            </a:r>
            <a:r>
              <a:rPr lang="en-US" b="1" dirty="0" smtClean="0">
                <a:solidFill>
                  <a:srgbClr val="FFC000"/>
                </a:solidFill>
              </a:rPr>
              <a:t> use vertical grouping for vertical blur)</a:t>
            </a:r>
          </a:p>
          <a:p>
            <a:pPr lvl="1"/>
            <a:r>
              <a:rPr lang="en-US" dirty="0" smtClean="0"/>
              <a:t>Reduce dispatch size</a:t>
            </a:r>
          </a:p>
          <a:p>
            <a:endParaRPr lang="en-US" dirty="0" smtClean="0"/>
          </a:p>
          <a:p>
            <a:r>
              <a:rPr lang="en-US" dirty="0" smtClean="0"/>
              <a:t>Example for a horizontal blur </a:t>
            </a:r>
            <a:r>
              <a:rPr lang="en-US" dirty="0" err="1" smtClean="0"/>
              <a:t>shader</a:t>
            </a:r>
            <a:endParaRPr lang="en-US" dirty="0"/>
          </a:p>
        </p:txBody>
      </p:sp>
      <p:sp>
        <p:nvSpPr>
          <p:cNvPr id="3" name="Text Placeholder 2"/>
          <p:cNvSpPr>
            <a:spLocks noGrp="1"/>
          </p:cNvSpPr>
          <p:nvPr>
            <p:ph type="body" sz="quarter" idx="10"/>
          </p:nvPr>
        </p:nvSpPr>
        <p:spPr/>
        <p:txBody>
          <a:bodyPr/>
          <a:lstStyle/>
          <a:p>
            <a:r>
              <a:rPr lang="en-US" dirty="0" smtClean="0"/>
              <a:t>Using Wave-sized workgroup to best keep machine filled</a:t>
            </a:r>
            <a:endParaRPr lang="en-US" dirty="0"/>
          </a:p>
        </p:txBody>
      </p:sp>
      <p:sp>
        <p:nvSpPr>
          <p:cNvPr id="4" name="Title 3"/>
          <p:cNvSpPr>
            <a:spLocks noGrp="1"/>
          </p:cNvSpPr>
          <p:nvPr>
            <p:ph type="title"/>
          </p:nvPr>
        </p:nvSpPr>
        <p:spPr/>
        <p:txBody>
          <a:bodyPr/>
          <a:lstStyle/>
          <a:p>
            <a:r>
              <a:rPr lang="en-US" dirty="0" smtClean="0"/>
              <a:t>Semi-persistent wave launch</a:t>
            </a:r>
            <a:endParaRPr lang="en-US" dirty="0"/>
          </a:p>
        </p:txBody>
      </p:sp>
      <p:grpSp>
        <p:nvGrpSpPr>
          <p:cNvPr id="6" name="Group 5"/>
          <p:cNvGrpSpPr/>
          <p:nvPr/>
        </p:nvGrpSpPr>
        <p:grpSpPr>
          <a:xfrm>
            <a:off x="1677437" y="3395096"/>
            <a:ext cx="6775622" cy="3240945"/>
            <a:chOff x="2570208" y="3395096"/>
            <a:chExt cx="6775622" cy="3240945"/>
          </a:xfrm>
        </p:grpSpPr>
        <p:grpSp>
          <p:nvGrpSpPr>
            <p:cNvPr id="346" name="Group 345"/>
            <p:cNvGrpSpPr/>
            <p:nvPr/>
          </p:nvGrpSpPr>
          <p:grpSpPr>
            <a:xfrm>
              <a:off x="3534036" y="4074067"/>
              <a:ext cx="5811794" cy="2561974"/>
              <a:chOff x="1037968" y="3608173"/>
              <a:chExt cx="5811794" cy="2561974"/>
            </a:xfrm>
            <a:effectLst>
              <a:outerShdw blurRad="50800" dist="38100" dir="5400000" algn="t" rotWithShape="0">
                <a:prstClr val="black">
                  <a:alpha val="40000"/>
                </a:prstClr>
              </a:outerShdw>
            </a:effectLst>
          </p:grpSpPr>
          <p:grpSp>
            <p:nvGrpSpPr>
              <p:cNvPr id="12" name="Group 11"/>
              <p:cNvGrpSpPr/>
              <p:nvPr/>
            </p:nvGrpSpPr>
            <p:grpSpPr>
              <a:xfrm>
                <a:off x="1037968" y="3608173"/>
                <a:ext cx="856736" cy="214184"/>
                <a:chOff x="1037968" y="3608173"/>
                <a:chExt cx="856736" cy="214184"/>
              </a:xfrm>
            </p:grpSpPr>
            <p:sp>
              <p:nvSpPr>
                <p:cNvPr id="5" name="Rectangle 4"/>
                <p:cNvSpPr/>
                <p:nvPr/>
              </p:nvSpPr>
              <p:spPr>
                <a:xfrm>
                  <a:off x="1037968" y="3608173"/>
                  <a:ext cx="214184" cy="214184"/>
                </a:xfrm>
                <a:prstGeom prst="rect">
                  <a:avLst/>
                </a:prstGeom>
                <a:solidFill>
                  <a:srgbClr val="FFC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Rectangle 8"/>
                <p:cNvSpPr/>
                <p:nvPr/>
              </p:nvSpPr>
              <p:spPr>
                <a:xfrm>
                  <a:off x="1252152" y="3608173"/>
                  <a:ext cx="214184" cy="214184"/>
                </a:xfrm>
                <a:prstGeom prst="rect">
                  <a:avLst/>
                </a:prstGeom>
                <a:solidFill>
                  <a:srgbClr val="FFC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Rectangle 9"/>
                <p:cNvSpPr/>
                <p:nvPr/>
              </p:nvSpPr>
              <p:spPr>
                <a:xfrm>
                  <a:off x="1466336" y="3608173"/>
                  <a:ext cx="214184" cy="214184"/>
                </a:xfrm>
                <a:prstGeom prst="rect">
                  <a:avLst/>
                </a:prstGeom>
                <a:solidFill>
                  <a:srgbClr val="FFC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Rectangle 10"/>
                <p:cNvSpPr/>
                <p:nvPr/>
              </p:nvSpPr>
              <p:spPr>
                <a:xfrm>
                  <a:off x="1680520" y="3608173"/>
                  <a:ext cx="214184" cy="214184"/>
                </a:xfrm>
                <a:prstGeom prst="rect">
                  <a:avLst/>
                </a:prstGeom>
                <a:solidFill>
                  <a:srgbClr val="FFC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3" name="Group 12"/>
              <p:cNvGrpSpPr/>
              <p:nvPr/>
            </p:nvGrpSpPr>
            <p:grpSpPr>
              <a:xfrm>
                <a:off x="1894704" y="3608173"/>
                <a:ext cx="856736" cy="214184"/>
                <a:chOff x="1037968" y="3608173"/>
                <a:chExt cx="856736" cy="214184"/>
              </a:xfrm>
              <a:solidFill>
                <a:schemeClr val="tx1">
                  <a:lumMod val="50000"/>
                  <a:lumOff val="50000"/>
                </a:schemeClr>
              </a:solidFill>
            </p:grpSpPr>
            <p:sp>
              <p:nvSpPr>
                <p:cNvPr id="14" name="Rectangle 1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 name="Rectangle 1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Rectangle 1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8" name="Group 17"/>
              <p:cNvGrpSpPr/>
              <p:nvPr/>
            </p:nvGrpSpPr>
            <p:grpSpPr>
              <a:xfrm>
                <a:off x="2751440" y="3608173"/>
                <a:ext cx="856736" cy="214184"/>
                <a:chOff x="1037968" y="3608173"/>
                <a:chExt cx="856736" cy="214184"/>
              </a:xfrm>
              <a:solidFill>
                <a:schemeClr val="tx1">
                  <a:lumMod val="50000"/>
                  <a:lumOff val="50000"/>
                </a:schemeClr>
              </a:solidFill>
            </p:grpSpPr>
            <p:sp>
              <p:nvSpPr>
                <p:cNvPr id="19" name="Rectangle 1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 name="Rectangle 1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 name="Rectangle 2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 name="Rectangle 2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3" name="Group 22"/>
              <p:cNvGrpSpPr/>
              <p:nvPr/>
            </p:nvGrpSpPr>
            <p:grpSpPr>
              <a:xfrm>
                <a:off x="3608176" y="3608173"/>
                <a:ext cx="856736" cy="214184"/>
                <a:chOff x="1037968" y="3608173"/>
                <a:chExt cx="856736" cy="214184"/>
              </a:xfrm>
              <a:solidFill>
                <a:schemeClr val="tx1">
                  <a:lumMod val="50000"/>
                  <a:lumOff val="50000"/>
                </a:schemeClr>
              </a:solidFill>
            </p:grpSpPr>
            <p:sp>
              <p:nvSpPr>
                <p:cNvPr id="24" name="Rectangle 2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 name="Rectangle 2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 name="Rectangle 2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7" name="Rectangle 2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8" name="Group 27"/>
              <p:cNvGrpSpPr/>
              <p:nvPr/>
            </p:nvGrpSpPr>
            <p:grpSpPr>
              <a:xfrm>
                <a:off x="1894704" y="3822357"/>
                <a:ext cx="856736" cy="214184"/>
                <a:chOff x="1037968" y="3608173"/>
                <a:chExt cx="856736" cy="214184"/>
              </a:xfrm>
              <a:solidFill>
                <a:schemeClr val="tx1">
                  <a:lumMod val="50000"/>
                  <a:lumOff val="50000"/>
                </a:schemeClr>
              </a:solidFill>
            </p:grpSpPr>
            <p:sp>
              <p:nvSpPr>
                <p:cNvPr id="29" name="Rectangle 2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 name="Rectangle 2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 name="Rectangle 3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 name="Rectangle 3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3" name="Group 32"/>
              <p:cNvGrpSpPr/>
              <p:nvPr/>
            </p:nvGrpSpPr>
            <p:grpSpPr>
              <a:xfrm>
                <a:off x="2751440" y="3822357"/>
                <a:ext cx="856736" cy="214184"/>
                <a:chOff x="1037968" y="3608173"/>
                <a:chExt cx="856736" cy="214184"/>
              </a:xfrm>
              <a:solidFill>
                <a:schemeClr val="tx1">
                  <a:lumMod val="50000"/>
                  <a:lumOff val="50000"/>
                </a:schemeClr>
              </a:solidFill>
            </p:grpSpPr>
            <p:sp>
              <p:nvSpPr>
                <p:cNvPr id="34" name="Rectangle 3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5" name="Rectangle 3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6" name="Rectangle 3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7" name="Rectangle 3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8" name="Group 37"/>
              <p:cNvGrpSpPr/>
              <p:nvPr/>
            </p:nvGrpSpPr>
            <p:grpSpPr>
              <a:xfrm>
                <a:off x="3608176" y="3822357"/>
                <a:ext cx="856736" cy="214184"/>
                <a:chOff x="1037968" y="3608173"/>
                <a:chExt cx="856736" cy="214184"/>
              </a:xfrm>
              <a:solidFill>
                <a:schemeClr val="tx1">
                  <a:lumMod val="50000"/>
                  <a:lumOff val="50000"/>
                </a:schemeClr>
              </a:solidFill>
            </p:grpSpPr>
            <p:sp>
              <p:nvSpPr>
                <p:cNvPr id="39" name="Rectangle 3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0" name="Rectangle 3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1" name="Rectangle 4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2" name="Rectangle 4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43" name="Group 42"/>
              <p:cNvGrpSpPr/>
              <p:nvPr/>
            </p:nvGrpSpPr>
            <p:grpSpPr>
              <a:xfrm>
                <a:off x="1037968" y="3822357"/>
                <a:ext cx="856736" cy="214184"/>
                <a:chOff x="1037968" y="3608173"/>
                <a:chExt cx="856736" cy="214184"/>
              </a:xfrm>
              <a:solidFill>
                <a:schemeClr val="tx1">
                  <a:lumMod val="50000"/>
                  <a:lumOff val="50000"/>
                </a:schemeClr>
              </a:solidFill>
            </p:grpSpPr>
            <p:sp>
              <p:nvSpPr>
                <p:cNvPr id="44" name="Rectangle 4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5" name="Rectangle 4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6" name="Rectangle 4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7" name="Rectangle 4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90" name="Group 89"/>
              <p:cNvGrpSpPr/>
              <p:nvPr/>
            </p:nvGrpSpPr>
            <p:grpSpPr>
              <a:xfrm>
                <a:off x="1037968" y="4036541"/>
                <a:ext cx="3426944" cy="428368"/>
                <a:chOff x="1037968" y="4036541"/>
                <a:chExt cx="3426944" cy="428368"/>
              </a:xfrm>
            </p:grpSpPr>
            <p:grpSp>
              <p:nvGrpSpPr>
                <p:cNvPr id="68" name="Group 67"/>
                <p:cNvGrpSpPr/>
                <p:nvPr/>
              </p:nvGrpSpPr>
              <p:grpSpPr>
                <a:xfrm>
                  <a:off x="1037968" y="4036541"/>
                  <a:ext cx="3426944" cy="214184"/>
                  <a:chOff x="1190368" y="3974757"/>
                  <a:chExt cx="3426944" cy="214184"/>
                </a:xfrm>
              </p:grpSpPr>
              <p:grpSp>
                <p:nvGrpSpPr>
                  <p:cNvPr id="48" name="Group 47"/>
                  <p:cNvGrpSpPr/>
                  <p:nvPr/>
                </p:nvGrpSpPr>
                <p:grpSpPr>
                  <a:xfrm>
                    <a:off x="2047104" y="3974757"/>
                    <a:ext cx="856736" cy="214184"/>
                    <a:chOff x="1037968" y="3608173"/>
                    <a:chExt cx="856736" cy="214184"/>
                  </a:xfrm>
                  <a:solidFill>
                    <a:schemeClr val="tx1">
                      <a:lumMod val="50000"/>
                      <a:lumOff val="50000"/>
                    </a:schemeClr>
                  </a:solidFill>
                </p:grpSpPr>
                <p:sp>
                  <p:nvSpPr>
                    <p:cNvPr id="49" name="Rectangle 4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0" name="Rectangle 4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1" name="Rectangle 5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2" name="Rectangle 5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53" name="Group 52"/>
                  <p:cNvGrpSpPr/>
                  <p:nvPr/>
                </p:nvGrpSpPr>
                <p:grpSpPr>
                  <a:xfrm>
                    <a:off x="2903840" y="3974757"/>
                    <a:ext cx="856736" cy="214184"/>
                    <a:chOff x="1037968" y="3608173"/>
                    <a:chExt cx="856736" cy="214184"/>
                  </a:xfrm>
                  <a:solidFill>
                    <a:schemeClr val="tx1">
                      <a:lumMod val="50000"/>
                      <a:lumOff val="50000"/>
                    </a:schemeClr>
                  </a:solidFill>
                </p:grpSpPr>
                <p:sp>
                  <p:nvSpPr>
                    <p:cNvPr id="54" name="Rectangle 5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5" name="Rectangle 5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6" name="Rectangle 5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7" name="Rectangle 5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58" name="Group 57"/>
                  <p:cNvGrpSpPr/>
                  <p:nvPr/>
                </p:nvGrpSpPr>
                <p:grpSpPr>
                  <a:xfrm>
                    <a:off x="3760576" y="3974757"/>
                    <a:ext cx="856736" cy="214184"/>
                    <a:chOff x="1037968" y="3608173"/>
                    <a:chExt cx="856736" cy="214184"/>
                  </a:xfrm>
                  <a:solidFill>
                    <a:schemeClr val="tx1">
                      <a:lumMod val="50000"/>
                      <a:lumOff val="50000"/>
                    </a:schemeClr>
                  </a:solidFill>
                </p:grpSpPr>
                <p:sp>
                  <p:nvSpPr>
                    <p:cNvPr id="59" name="Rectangle 5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0" name="Rectangle 5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1" name="Rectangle 6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2" name="Rectangle 6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63" name="Group 62"/>
                  <p:cNvGrpSpPr/>
                  <p:nvPr/>
                </p:nvGrpSpPr>
                <p:grpSpPr>
                  <a:xfrm>
                    <a:off x="1190368" y="3974757"/>
                    <a:ext cx="856736" cy="214184"/>
                    <a:chOff x="1037968" y="3608173"/>
                    <a:chExt cx="856736" cy="214184"/>
                  </a:xfrm>
                  <a:solidFill>
                    <a:schemeClr val="tx1">
                      <a:lumMod val="50000"/>
                      <a:lumOff val="50000"/>
                    </a:schemeClr>
                  </a:solidFill>
                </p:grpSpPr>
                <p:sp>
                  <p:nvSpPr>
                    <p:cNvPr id="64" name="Rectangle 6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5" name="Rectangle 6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6" name="Rectangle 6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7" name="Rectangle 6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69" name="Group 68"/>
                <p:cNvGrpSpPr/>
                <p:nvPr/>
              </p:nvGrpSpPr>
              <p:grpSpPr>
                <a:xfrm>
                  <a:off x="1037968" y="4250725"/>
                  <a:ext cx="3426944" cy="214184"/>
                  <a:chOff x="1190368" y="3974757"/>
                  <a:chExt cx="3426944" cy="214184"/>
                </a:xfrm>
              </p:grpSpPr>
              <p:grpSp>
                <p:nvGrpSpPr>
                  <p:cNvPr id="70" name="Group 69"/>
                  <p:cNvGrpSpPr/>
                  <p:nvPr/>
                </p:nvGrpSpPr>
                <p:grpSpPr>
                  <a:xfrm>
                    <a:off x="2047104" y="3974757"/>
                    <a:ext cx="856736" cy="214184"/>
                    <a:chOff x="1037968" y="3608173"/>
                    <a:chExt cx="856736" cy="214184"/>
                  </a:xfrm>
                  <a:solidFill>
                    <a:schemeClr val="tx1">
                      <a:lumMod val="50000"/>
                      <a:lumOff val="50000"/>
                    </a:schemeClr>
                  </a:solidFill>
                </p:grpSpPr>
                <p:sp>
                  <p:nvSpPr>
                    <p:cNvPr id="86" name="Rectangle 8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7" name="Rectangle 8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8" name="Rectangle 8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9" name="Rectangle 8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71" name="Group 70"/>
                  <p:cNvGrpSpPr/>
                  <p:nvPr/>
                </p:nvGrpSpPr>
                <p:grpSpPr>
                  <a:xfrm>
                    <a:off x="2903840" y="3974757"/>
                    <a:ext cx="856736" cy="214184"/>
                    <a:chOff x="1037968" y="3608173"/>
                    <a:chExt cx="856736" cy="214184"/>
                  </a:xfrm>
                  <a:solidFill>
                    <a:schemeClr val="tx1">
                      <a:lumMod val="50000"/>
                      <a:lumOff val="50000"/>
                    </a:schemeClr>
                  </a:solidFill>
                </p:grpSpPr>
                <p:sp>
                  <p:nvSpPr>
                    <p:cNvPr id="82" name="Rectangle 8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3" name="Rectangle 8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4" name="Rectangle 8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5" name="Rectangle 8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72" name="Group 71"/>
                  <p:cNvGrpSpPr/>
                  <p:nvPr/>
                </p:nvGrpSpPr>
                <p:grpSpPr>
                  <a:xfrm>
                    <a:off x="3760576" y="3974757"/>
                    <a:ext cx="856736" cy="214184"/>
                    <a:chOff x="1037968" y="3608173"/>
                    <a:chExt cx="856736" cy="214184"/>
                  </a:xfrm>
                  <a:solidFill>
                    <a:schemeClr val="tx1">
                      <a:lumMod val="50000"/>
                      <a:lumOff val="50000"/>
                    </a:schemeClr>
                  </a:solidFill>
                </p:grpSpPr>
                <p:sp>
                  <p:nvSpPr>
                    <p:cNvPr id="78" name="Rectangle 7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9" name="Rectangle 7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0" name="Rectangle 7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1" name="Rectangle 8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73" name="Group 72"/>
                  <p:cNvGrpSpPr/>
                  <p:nvPr/>
                </p:nvGrpSpPr>
                <p:grpSpPr>
                  <a:xfrm>
                    <a:off x="1190368" y="3974757"/>
                    <a:ext cx="856736" cy="214184"/>
                    <a:chOff x="1037968" y="3608173"/>
                    <a:chExt cx="856736" cy="214184"/>
                  </a:xfrm>
                  <a:solidFill>
                    <a:schemeClr val="tx1">
                      <a:lumMod val="50000"/>
                      <a:lumOff val="50000"/>
                    </a:schemeClr>
                  </a:solidFill>
                </p:grpSpPr>
                <p:sp>
                  <p:nvSpPr>
                    <p:cNvPr id="74" name="Rectangle 7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5" name="Rectangle 7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6" name="Rectangle 7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7" name="Rectangle 7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91" name="Group 90"/>
              <p:cNvGrpSpPr/>
              <p:nvPr/>
            </p:nvGrpSpPr>
            <p:grpSpPr>
              <a:xfrm>
                <a:off x="1037968" y="4464910"/>
                <a:ext cx="3426944" cy="428368"/>
                <a:chOff x="1037968" y="4036541"/>
                <a:chExt cx="3426944" cy="428368"/>
              </a:xfrm>
            </p:grpSpPr>
            <p:grpSp>
              <p:nvGrpSpPr>
                <p:cNvPr id="92" name="Group 91"/>
                <p:cNvGrpSpPr/>
                <p:nvPr/>
              </p:nvGrpSpPr>
              <p:grpSpPr>
                <a:xfrm>
                  <a:off x="1037968" y="4036541"/>
                  <a:ext cx="3426944" cy="214184"/>
                  <a:chOff x="1190368" y="3974757"/>
                  <a:chExt cx="3426944" cy="214184"/>
                </a:xfrm>
              </p:grpSpPr>
              <p:grpSp>
                <p:nvGrpSpPr>
                  <p:cNvPr id="114" name="Group 113"/>
                  <p:cNvGrpSpPr/>
                  <p:nvPr/>
                </p:nvGrpSpPr>
                <p:grpSpPr>
                  <a:xfrm>
                    <a:off x="2047104" y="3974757"/>
                    <a:ext cx="856736" cy="214184"/>
                    <a:chOff x="1037968" y="3608173"/>
                    <a:chExt cx="856736" cy="214184"/>
                  </a:xfrm>
                  <a:solidFill>
                    <a:schemeClr val="tx1">
                      <a:lumMod val="50000"/>
                      <a:lumOff val="50000"/>
                    </a:schemeClr>
                  </a:solidFill>
                </p:grpSpPr>
                <p:sp>
                  <p:nvSpPr>
                    <p:cNvPr id="130" name="Rectangle 129"/>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1" name="Rectangle 130"/>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2" name="Rectangle 131"/>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3" name="Rectangle 132"/>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15" name="Group 114"/>
                  <p:cNvGrpSpPr/>
                  <p:nvPr/>
                </p:nvGrpSpPr>
                <p:grpSpPr>
                  <a:xfrm>
                    <a:off x="2903840" y="3974757"/>
                    <a:ext cx="856736" cy="214184"/>
                    <a:chOff x="1037968" y="3608173"/>
                    <a:chExt cx="856736" cy="214184"/>
                  </a:xfrm>
                  <a:solidFill>
                    <a:schemeClr val="tx1">
                      <a:lumMod val="50000"/>
                      <a:lumOff val="50000"/>
                    </a:schemeClr>
                  </a:solidFill>
                </p:grpSpPr>
                <p:sp>
                  <p:nvSpPr>
                    <p:cNvPr id="126" name="Rectangle 12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7" name="Rectangle 12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8" name="Rectangle 12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9" name="Rectangle 12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16" name="Group 115"/>
                  <p:cNvGrpSpPr/>
                  <p:nvPr/>
                </p:nvGrpSpPr>
                <p:grpSpPr>
                  <a:xfrm>
                    <a:off x="3760576" y="3974757"/>
                    <a:ext cx="856736" cy="214184"/>
                    <a:chOff x="1037968" y="3608173"/>
                    <a:chExt cx="856736" cy="214184"/>
                  </a:xfrm>
                  <a:solidFill>
                    <a:schemeClr val="tx1">
                      <a:lumMod val="50000"/>
                      <a:lumOff val="50000"/>
                    </a:schemeClr>
                  </a:solidFill>
                </p:grpSpPr>
                <p:sp>
                  <p:nvSpPr>
                    <p:cNvPr id="122" name="Rectangle 12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3" name="Rectangle 12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4" name="Rectangle 12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5" name="Rectangle 12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17" name="Group 116"/>
                  <p:cNvGrpSpPr/>
                  <p:nvPr/>
                </p:nvGrpSpPr>
                <p:grpSpPr>
                  <a:xfrm>
                    <a:off x="1190368" y="3974757"/>
                    <a:ext cx="856736" cy="214184"/>
                    <a:chOff x="1037968" y="3608173"/>
                    <a:chExt cx="856736" cy="214184"/>
                  </a:xfrm>
                  <a:solidFill>
                    <a:schemeClr val="tx1">
                      <a:lumMod val="50000"/>
                      <a:lumOff val="50000"/>
                    </a:schemeClr>
                  </a:solidFill>
                </p:grpSpPr>
                <p:sp>
                  <p:nvSpPr>
                    <p:cNvPr id="118" name="Rectangle 11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9" name="Rectangle 11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0" name="Rectangle 11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1" name="Rectangle 12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93" name="Group 92"/>
                <p:cNvGrpSpPr/>
                <p:nvPr/>
              </p:nvGrpSpPr>
              <p:grpSpPr>
                <a:xfrm>
                  <a:off x="1037968" y="4250725"/>
                  <a:ext cx="3426944" cy="214184"/>
                  <a:chOff x="1190368" y="3974757"/>
                  <a:chExt cx="3426944" cy="214184"/>
                </a:xfrm>
              </p:grpSpPr>
              <p:grpSp>
                <p:nvGrpSpPr>
                  <p:cNvPr id="94" name="Group 93"/>
                  <p:cNvGrpSpPr/>
                  <p:nvPr/>
                </p:nvGrpSpPr>
                <p:grpSpPr>
                  <a:xfrm>
                    <a:off x="2047104" y="3974757"/>
                    <a:ext cx="856736" cy="214184"/>
                    <a:chOff x="1037968" y="3608173"/>
                    <a:chExt cx="856736" cy="214184"/>
                  </a:xfrm>
                  <a:solidFill>
                    <a:schemeClr val="tx1">
                      <a:lumMod val="50000"/>
                      <a:lumOff val="50000"/>
                    </a:schemeClr>
                  </a:solidFill>
                </p:grpSpPr>
                <p:sp>
                  <p:nvSpPr>
                    <p:cNvPr id="110" name="Rectangle 109"/>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1" name="Rectangle 110"/>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2" name="Rectangle 111"/>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3" name="Rectangle 112"/>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95" name="Group 94"/>
                  <p:cNvGrpSpPr/>
                  <p:nvPr/>
                </p:nvGrpSpPr>
                <p:grpSpPr>
                  <a:xfrm>
                    <a:off x="2903840" y="3974757"/>
                    <a:ext cx="856736" cy="214184"/>
                    <a:chOff x="1037968" y="3608173"/>
                    <a:chExt cx="856736" cy="214184"/>
                  </a:xfrm>
                  <a:solidFill>
                    <a:schemeClr val="tx1">
                      <a:lumMod val="50000"/>
                      <a:lumOff val="50000"/>
                    </a:schemeClr>
                  </a:solidFill>
                </p:grpSpPr>
                <p:sp>
                  <p:nvSpPr>
                    <p:cNvPr id="106" name="Rectangle 10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7" name="Rectangle 10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8" name="Rectangle 10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9" name="Rectangle 10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96" name="Group 95"/>
                  <p:cNvGrpSpPr/>
                  <p:nvPr/>
                </p:nvGrpSpPr>
                <p:grpSpPr>
                  <a:xfrm>
                    <a:off x="3760576" y="3974757"/>
                    <a:ext cx="856736" cy="214184"/>
                    <a:chOff x="1037968" y="3608173"/>
                    <a:chExt cx="856736" cy="214184"/>
                  </a:xfrm>
                  <a:solidFill>
                    <a:schemeClr val="tx1">
                      <a:lumMod val="50000"/>
                      <a:lumOff val="50000"/>
                    </a:schemeClr>
                  </a:solidFill>
                </p:grpSpPr>
                <p:sp>
                  <p:nvSpPr>
                    <p:cNvPr id="102" name="Rectangle 10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3" name="Rectangle 10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4" name="Rectangle 10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5" name="Rectangle 10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97" name="Group 96"/>
                  <p:cNvGrpSpPr/>
                  <p:nvPr/>
                </p:nvGrpSpPr>
                <p:grpSpPr>
                  <a:xfrm>
                    <a:off x="1190368" y="3974757"/>
                    <a:ext cx="856736" cy="214184"/>
                    <a:chOff x="1037968" y="3608173"/>
                    <a:chExt cx="856736" cy="214184"/>
                  </a:xfrm>
                  <a:solidFill>
                    <a:schemeClr val="tx1">
                      <a:lumMod val="50000"/>
                      <a:lumOff val="50000"/>
                    </a:schemeClr>
                  </a:solidFill>
                </p:grpSpPr>
                <p:sp>
                  <p:nvSpPr>
                    <p:cNvPr id="98" name="Rectangle 9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9" name="Rectangle 9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0" name="Rectangle 9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1" name="Rectangle 10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134" name="Group 133"/>
              <p:cNvGrpSpPr/>
              <p:nvPr/>
            </p:nvGrpSpPr>
            <p:grpSpPr>
              <a:xfrm>
                <a:off x="1037968" y="4893278"/>
                <a:ext cx="3426944" cy="428368"/>
                <a:chOff x="1037968" y="4036541"/>
                <a:chExt cx="3426944" cy="428368"/>
              </a:xfrm>
            </p:grpSpPr>
            <p:grpSp>
              <p:nvGrpSpPr>
                <p:cNvPr id="135" name="Group 134"/>
                <p:cNvGrpSpPr/>
                <p:nvPr/>
              </p:nvGrpSpPr>
              <p:grpSpPr>
                <a:xfrm>
                  <a:off x="1037968" y="4036541"/>
                  <a:ext cx="3426944" cy="214184"/>
                  <a:chOff x="1190368" y="3974757"/>
                  <a:chExt cx="3426944" cy="214184"/>
                </a:xfrm>
              </p:grpSpPr>
              <p:grpSp>
                <p:nvGrpSpPr>
                  <p:cNvPr id="157" name="Group 156"/>
                  <p:cNvGrpSpPr/>
                  <p:nvPr/>
                </p:nvGrpSpPr>
                <p:grpSpPr>
                  <a:xfrm>
                    <a:off x="2047104" y="3974757"/>
                    <a:ext cx="856736" cy="214184"/>
                    <a:chOff x="1037968" y="3608173"/>
                    <a:chExt cx="856736" cy="214184"/>
                  </a:xfrm>
                  <a:solidFill>
                    <a:schemeClr val="tx1">
                      <a:lumMod val="50000"/>
                      <a:lumOff val="50000"/>
                    </a:schemeClr>
                  </a:solidFill>
                </p:grpSpPr>
                <p:sp>
                  <p:nvSpPr>
                    <p:cNvPr id="173" name="Rectangle 172"/>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4" name="Rectangle 173"/>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5" name="Rectangle 174"/>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6" name="Rectangle 175"/>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58" name="Group 157"/>
                  <p:cNvGrpSpPr/>
                  <p:nvPr/>
                </p:nvGrpSpPr>
                <p:grpSpPr>
                  <a:xfrm>
                    <a:off x="2903840" y="3974757"/>
                    <a:ext cx="856736" cy="214184"/>
                    <a:chOff x="1037968" y="3608173"/>
                    <a:chExt cx="856736" cy="214184"/>
                  </a:xfrm>
                  <a:solidFill>
                    <a:schemeClr val="tx1">
                      <a:lumMod val="50000"/>
                      <a:lumOff val="50000"/>
                    </a:schemeClr>
                  </a:solidFill>
                </p:grpSpPr>
                <p:sp>
                  <p:nvSpPr>
                    <p:cNvPr id="169" name="Rectangle 16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0" name="Rectangle 16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1" name="Rectangle 17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2" name="Rectangle 17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59" name="Group 158"/>
                  <p:cNvGrpSpPr/>
                  <p:nvPr/>
                </p:nvGrpSpPr>
                <p:grpSpPr>
                  <a:xfrm>
                    <a:off x="3760576" y="3974757"/>
                    <a:ext cx="856736" cy="214184"/>
                    <a:chOff x="1037968" y="3608173"/>
                    <a:chExt cx="856736" cy="214184"/>
                  </a:xfrm>
                  <a:solidFill>
                    <a:schemeClr val="tx1">
                      <a:lumMod val="50000"/>
                      <a:lumOff val="50000"/>
                    </a:schemeClr>
                  </a:solidFill>
                </p:grpSpPr>
                <p:sp>
                  <p:nvSpPr>
                    <p:cNvPr id="165" name="Rectangle 16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6" name="Rectangle 16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7" name="Rectangle 16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8" name="Rectangle 16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60" name="Group 159"/>
                  <p:cNvGrpSpPr/>
                  <p:nvPr/>
                </p:nvGrpSpPr>
                <p:grpSpPr>
                  <a:xfrm>
                    <a:off x="1190368" y="3974757"/>
                    <a:ext cx="856736" cy="214184"/>
                    <a:chOff x="1037968" y="3608173"/>
                    <a:chExt cx="856736" cy="214184"/>
                  </a:xfrm>
                  <a:solidFill>
                    <a:schemeClr val="tx1">
                      <a:lumMod val="50000"/>
                      <a:lumOff val="50000"/>
                    </a:schemeClr>
                  </a:solidFill>
                </p:grpSpPr>
                <p:sp>
                  <p:nvSpPr>
                    <p:cNvPr id="161" name="Rectangle 160"/>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2" name="Rectangle 161"/>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3" name="Rectangle 162"/>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4" name="Rectangle 163"/>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136" name="Group 135"/>
                <p:cNvGrpSpPr/>
                <p:nvPr/>
              </p:nvGrpSpPr>
              <p:grpSpPr>
                <a:xfrm>
                  <a:off x="1037968" y="4250725"/>
                  <a:ext cx="3426944" cy="214184"/>
                  <a:chOff x="1190368" y="3974757"/>
                  <a:chExt cx="3426944" cy="214184"/>
                </a:xfrm>
              </p:grpSpPr>
              <p:grpSp>
                <p:nvGrpSpPr>
                  <p:cNvPr id="137" name="Group 136"/>
                  <p:cNvGrpSpPr/>
                  <p:nvPr/>
                </p:nvGrpSpPr>
                <p:grpSpPr>
                  <a:xfrm>
                    <a:off x="2047104" y="3974757"/>
                    <a:ext cx="856736" cy="214184"/>
                    <a:chOff x="1037968" y="3608173"/>
                    <a:chExt cx="856736" cy="214184"/>
                  </a:xfrm>
                  <a:solidFill>
                    <a:schemeClr val="tx1">
                      <a:lumMod val="50000"/>
                      <a:lumOff val="50000"/>
                    </a:schemeClr>
                  </a:solidFill>
                </p:grpSpPr>
                <p:sp>
                  <p:nvSpPr>
                    <p:cNvPr id="153" name="Rectangle 152"/>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4" name="Rectangle 153"/>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5" name="Rectangle 154"/>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6" name="Rectangle 155"/>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38" name="Group 137"/>
                  <p:cNvGrpSpPr/>
                  <p:nvPr/>
                </p:nvGrpSpPr>
                <p:grpSpPr>
                  <a:xfrm>
                    <a:off x="2903840" y="3974757"/>
                    <a:ext cx="856736" cy="214184"/>
                    <a:chOff x="1037968" y="3608173"/>
                    <a:chExt cx="856736" cy="214184"/>
                  </a:xfrm>
                  <a:solidFill>
                    <a:schemeClr val="tx1">
                      <a:lumMod val="50000"/>
                      <a:lumOff val="50000"/>
                    </a:schemeClr>
                  </a:solidFill>
                </p:grpSpPr>
                <p:sp>
                  <p:nvSpPr>
                    <p:cNvPr id="149" name="Rectangle 14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0" name="Rectangle 14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1" name="Rectangle 15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2" name="Rectangle 15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39" name="Group 138"/>
                  <p:cNvGrpSpPr/>
                  <p:nvPr/>
                </p:nvGrpSpPr>
                <p:grpSpPr>
                  <a:xfrm>
                    <a:off x="3760576" y="3974757"/>
                    <a:ext cx="856736" cy="214184"/>
                    <a:chOff x="1037968" y="3608173"/>
                    <a:chExt cx="856736" cy="214184"/>
                  </a:xfrm>
                  <a:solidFill>
                    <a:schemeClr val="tx1">
                      <a:lumMod val="50000"/>
                      <a:lumOff val="50000"/>
                    </a:schemeClr>
                  </a:solidFill>
                </p:grpSpPr>
                <p:sp>
                  <p:nvSpPr>
                    <p:cNvPr id="145" name="Rectangle 14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6" name="Rectangle 14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7" name="Rectangle 14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8" name="Rectangle 14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40" name="Group 139"/>
                  <p:cNvGrpSpPr/>
                  <p:nvPr/>
                </p:nvGrpSpPr>
                <p:grpSpPr>
                  <a:xfrm>
                    <a:off x="1190368" y="3974757"/>
                    <a:ext cx="856736" cy="214184"/>
                    <a:chOff x="1037968" y="3608173"/>
                    <a:chExt cx="856736" cy="214184"/>
                  </a:xfrm>
                  <a:solidFill>
                    <a:schemeClr val="tx1">
                      <a:lumMod val="50000"/>
                      <a:lumOff val="50000"/>
                    </a:schemeClr>
                  </a:solidFill>
                </p:grpSpPr>
                <p:sp>
                  <p:nvSpPr>
                    <p:cNvPr id="141" name="Rectangle 140"/>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2" name="Rectangle 141"/>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3" name="Rectangle 142"/>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4" name="Rectangle 143"/>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177" name="Group 176"/>
              <p:cNvGrpSpPr/>
              <p:nvPr/>
            </p:nvGrpSpPr>
            <p:grpSpPr>
              <a:xfrm>
                <a:off x="1037968" y="5313410"/>
                <a:ext cx="3426944" cy="428368"/>
                <a:chOff x="1037968" y="4036541"/>
                <a:chExt cx="3426944" cy="428368"/>
              </a:xfrm>
            </p:grpSpPr>
            <p:grpSp>
              <p:nvGrpSpPr>
                <p:cNvPr id="178" name="Group 177"/>
                <p:cNvGrpSpPr/>
                <p:nvPr/>
              </p:nvGrpSpPr>
              <p:grpSpPr>
                <a:xfrm>
                  <a:off x="1037968" y="4036541"/>
                  <a:ext cx="3426944" cy="214184"/>
                  <a:chOff x="1190368" y="3974757"/>
                  <a:chExt cx="3426944" cy="214184"/>
                </a:xfrm>
              </p:grpSpPr>
              <p:grpSp>
                <p:nvGrpSpPr>
                  <p:cNvPr id="200" name="Group 199"/>
                  <p:cNvGrpSpPr/>
                  <p:nvPr/>
                </p:nvGrpSpPr>
                <p:grpSpPr>
                  <a:xfrm>
                    <a:off x="2047104" y="3974757"/>
                    <a:ext cx="856736" cy="214184"/>
                    <a:chOff x="1037968" y="3608173"/>
                    <a:chExt cx="856736" cy="214184"/>
                  </a:xfrm>
                  <a:solidFill>
                    <a:schemeClr val="tx1">
                      <a:lumMod val="50000"/>
                      <a:lumOff val="50000"/>
                    </a:schemeClr>
                  </a:solidFill>
                </p:grpSpPr>
                <p:sp>
                  <p:nvSpPr>
                    <p:cNvPr id="216" name="Rectangle 21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7" name="Rectangle 21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8" name="Rectangle 21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9" name="Rectangle 21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01" name="Group 200"/>
                  <p:cNvGrpSpPr/>
                  <p:nvPr/>
                </p:nvGrpSpPr>
                <p:grpSpPr>
                  <a:xfrm>
                    <a:off x="2903840" y="3974757"/>
                    <a:ext cx="856736" cy="214184"/>
                    <a:chOff x="1037968" y="3608173"/>
                    <a:chExt cx="856736" cy="214184"/>
                  </a:xfrm>
                  <a:solidFill>
                    <a:schemeClr val="tx1">
                      <a:lumMod val="50000"/>
                      <a:lumOff val="50000"/>
                    </a:schemeClr>
                  </a:solidFill>
                </p:grpSpPr>
                <p:sp>
                  <p:nvSpPr>
                    <p:cNvPr id="212" name="Rectangle 21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3" name="Rectangle 21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4" name="Rectangle 21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5" name="Rectangle 21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02" name="Group 201"/>
                  <p:cNvGrpSpPr/>
                  <p:nvPr/>
                </p:nvGrpSpPr>
                <p:grpSpPr>
                  <a:xfrm>
                    <a:off x="3760576" y="3974757"/>
                    <a:ext cx="856736" cy="214184"/>
                    <a:chOff x="1037968" y="3608173"/>
                    <a:chExt cx="856736" cy="214184"/>
                  </a:xfrm>
                  <a:solidFill>
                    <a:schemeClr val="tx1">
                      <a:lumMod val="50000"/>
                      <a:lumOff val="50000"/>
                    </a:schemeClr>
                  </a:solidFill>
                </p:grpSpPr>
                <p:sp>
                  <p:nvSpPr>
                    <p:cNvPr id="208" name="Rectangle 20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9" name="Rectangle 20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0" name="Rectangle 20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1" name="Rectangle 21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03" name="Group 202"/>
                  <p:cNvGrpSpPr/>
                  <p:nvPr/>
                </p:nvGrpSpPr>
                <p:grpSpPr>
                  <a:xfrm>
                    <a:off x="1190368" y="3974757"/>
                    <a:ext cx="856736" cy="214184"/>
                    <a:chOff x="1037968" y="3608173"/>
                    <a:chExt cx="856736" cy="214184"/>
                  </a:xfrm>
                  <a:solidFill>
                    <a:schemeClr val="tx1">
                      <a:lumMod val="50000"/>
                      <a:lumOff val="50000"/>
                    </a:schemeClr>
                  </a:solidFill>
                </p:grpSpPr>
                <p:sp>
                  <p:nvSpPr>
                    <p:cNvPr id="204" name="Rectangle 20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5" name="Rectangle 20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6" name="Rectangle 20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7" name="Rectangle 20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179" name="Group 178"/>
                <p:cNvGrpSpPr/>
                <p:nvPr/>
              </p:nvGrpSpPr>
              <p:grpSpPr>
                <a:xfrm>
                  <a:off x="1037968" y="4250725"/>
                  <a:ext cx="3426944" cy="214184"/>
                  <a:chOff x="1190368" y="3974757"/>
                  <a:chExt cx="3426944" cy="214184"/>
                </a:xfrm>
              </p:grpSpPr>
              <p:grpSp>
                <p:nvGrpSpPr>
                  <p:cNvPr id="180" name="Group 179"/>
                  <p:cNvGrpSpPr/>
                  <p:nvPr/>
                </p:nvGrpSpPr>
                <p:grpSpPr>
                  <a:xfrm>
                    <a:off x="2047104" y="3974757"/>
                    <a:ext cx="856736" cy="214184"/>
                    <a:chOff x="1037968" y="3608173"/>
                    <a:chExt cx="856736" cy="214184"/>
                  </a:xfrm>
                  <a:solidFill>
                    <a:schemeClr val="tx1">
                      <a:lumMod val="50000"/>
                      <a:lumOff val="50000"/>
                    </a:schemeClr>
                  </a:solidFill>
                </p:grpSpPr>
                <p:sp>
                  <p:nvSpPr>
                    <p:cNvPr id="196" name="Rectangle 19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7" name="Rectangle 19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8" name="Rectangle 19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9" name="Rectangle 19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81" name="Group 180"/>
                  <p:cNvGrpSpPr/>
                  <p:nvPr/>
                </p:nvGrpSpPr>
                <p:grpSpPr>
                  <a:xfrm>
                    <a:off x="2903840" y="3974757"/>
                    <a:ext cx="856736" cy="214184"/>
                    <a:chOff x="1037968" y="3608173"/>
                    <a:chExt cx="856736" cy="214184"/>
                  </a:xfrm>
                  <a:solidFill>
                    <a:schemeClr val="tx1">
                      <a:lumMod val="50000"/>
                      <a:lumOff val="50000"/>
                    </a:schemeClr>
                  </a:solidFill>
                </p:grpSpPr>
                <p:sp>
                  <p:nvSpPr>
                    <p:cNvPr id="192" name="Rectangle 19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3" name="Rectangle 19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4" name="Rectangle 19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5" name="Rectangle 19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82" name="Group 181"/>
                  <p:cNvGrpSpPr/>
                  <p:nvPr/>
                </p:nvGrpSpPr>
                <p:grpSpPr>
                  <a:xfrm>
                    <a:off x="3760576" y="3974757"/>
                    <a:ext cx="856736" cy="214184"/>
                    <a:chOff x="1037968" y="3608173"/>
                    <a:chExt cx="856736" cy="214184"/>
                  </a:xfrm>
                  <a:solidFill>
                    <a:schemeClr val="tx1">
                      <a:lumMod val="50000"/>
                      <a:lumOff val="50000"/>
                    </a:schemeClr>
                  </a:solidFill>
                </p:grpSpPr>
                <p:sp>
                  <p:nvSpPr>
                    <p:cNvPr id="188" name="Rectangle 18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9" name="Rectangle 18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0" name="Rectangle 18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1" name="Rectangle 19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83" name="Group 182"/>
                  <p:cNvGrpSpPr/>
                  <p:nvPr/>
                </p:nvGrpSpPr>
                <p:grpSpPr>
                  <a:xfrm>
                    <a:off x="1190368" y="3974757"/>
                    <a:ext cx="856736" cy="214184"/>
                    <a:chOff x="1037968" y="3608173"/>
                    <a:chExt cx="856736" cy="214184"/>
                  </a:xfrm>
                  <a:solidFill>
                    <a:schemeClr val="tx1">
                      <a:lumMod val="50000"/>
                      <a:lumOff val="50000"/>
                    </a:schemeClr>
                  </a:solidFill>
                </p:grpSpPr>
                <p:sp>
                  <p:nvSpPr>
                    <p:cNvPr id="184" name="Rectangle 18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5" name="Rectangle 18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6" name="Rectangle 18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7" name="Rectangle 18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220" name="Group 219"/>
              <p:cNvGrpSpPr/>
              <p:nvPr/>
            </p:nvGrpSpPr>
            <p:grpSpPr>
              <a:xfrm>
                <a:off x="1037968" y="5741778"/>
                <a:ext cx="3426944" cy="428368"/>
                <a:chOff x="1037968" y="4036541"/>
                <a:chExt cx="3426944" cy="428368"/>
              </a:xfrm>
            </p:grpSpPr>
            <p:grpSp>
              <p:nvGrpSpPr>
                <p:cNvPr id="221" name="Group 220"/>
                <p:cNvGrpSpPr/>
                <p:nvPr/>
              </p:nvGrpSpPr>
              <p:grpSpPr>
                <a:xfrm>
                  <a:off x="1037968" y="4036541"/>
                  <a:ext cx="3426944" cy="214184"/>
                  <a:chOff x="1190368" y="3974757"/>
                  <a:chExt cx="3426944" cy="214184"/>
                </a:xfrm>
              </p:grpSpPr>
              <p:grpSp>
                <p:nvGrpSpPr>
                  <p:cNvPr id="243" name="Group 242"/>
                  <p:cNvGrpSpPr/>
                  <p:nvPr/>
                </p:nvGrpSpPr>
                <p:grpSpPr>
                  <a:xfrm>
                    <a:off x="2047104" y="3974757"/>
                    <a:ext cx="856736" cy="214184"/>
                    <a:chOff x="1037968" y="3608173"/>
                    <a:chExt cx="856736" cy="214184"/>
                  </a:xfrm>
                  <a:solidFill>
                    <a:schemeClr val="tx1">
                      <a:lumMod val="50000"/>
                      <a:lumOff val="50000"/>
                    </a:schemeClr>
                  </a:solidFill>
                </p:grpSpPr>
                <p:sp>
                  <p:nvSpPr>
                    <p:cNvPr id="259" name="Rectangle 25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0" name="Rectangle 25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1" name="Rectangle 26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2" name="Rectangle 26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44" name="Group 243"/>
                  <p:cNvGrpSpPr/>
                  <p:nvPr/>
                </p:nvGrpSpPr>
                <p:grpSpPr>
                  <a:xfrm>
                    <a:off x="2903840" y="3974757"/>
                    <a:ext cx="856736" cy="214184"/>
                    <a:chOff x="1037968" y="3608173"/>
                    <a:chExt cx="856736" cy="214184"/>
                  </a:xfrm>
                  <a:solidFill>
                    <a:schemeClr val="tx1">
                      <a:lumMod val="50000"/>
                      <a:lumOff val="50000"/>
                    </a:schemeClr>
                  </a:solidFill>
                </p:grpSpPr>
                <p:sp>
                  <p:nvSpPr>
                    <p:cNvPr id="255" name="Rectangle 25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6" name="Rectangle 25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7" name="Rectangle 25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8" name="Rectangle 25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45" name="Group 244"/>
                  <p:cNvGrpSpPr/>
                  <p:nvPr/>
                </p:nvGrpSpPr>
                <p:grpSpPr>
                  <a:xfrm>
                    <a:off x="3760576" y="3974757"/>
                    <a:ext cx="856736" cy="214184"/>
                    <a:chOff x="1037968" y="3608173"/>
                    <a:chExt cx="856736" cy="214184"/>
                  </a:xfrm>
                  <a:solidFill>
                    <a:schemeClr val="tx1">
                      <a:lumMod val="50000"/>
                      <a:lumOff val="50000"/>
                    </a:schemeClr>
                  </a:solidFill>
                </p:grpSpPr>
                <p:sp>
                  <p:nvSpPr>
                    <p:cNvPr id="251" name="Rectangle 250"/>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2" name="Rectangle 251"/>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3" name="Rectangle 252"/>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4" name="Rectangle 253"/>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46" name="Group 245"/>
                  <p:cNvGrpSpPr/>
                  <p:nvPr/>
                </p:nvGrpSpPr>
                <p:grpSpPr>
                  <a:xfrm>
                    <a:off x="1190368" y="3974757"/>
                    <a:ext cx="856736" cy="214184"/>
                    <a:chOff x="1037968" y="3608173"/>
                    <a:chExt cx="856736" cy="214184"/>
                  </a:xfrm>
                  <a:solidFill>
                    <a:schemeClr val="tx1">
                      <a:lumMod val="50000"/>
                      <a:lumOff val="50000"/>
                    </a:schemeClr>
                  </a:solidFill>
                </p:grpSpPr>
                <p:sp>
                  <p:nvSpPr>
                    <p:cNvPr id="247" name="Rectangle 246"/>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8" name="Rectangle 247"/>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9" name="Rectangle 248"/>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0" name="Rectangle 249"/>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222" name="Group 221"/>
                <p:cNvGrpSpPr/>
                <p:nvPr/>
              </p:nvGrpSpPr>
              <p:grpSpPr>
                <a:xfrm>
                  <a:off x="1037968" y="4250725"/>
                  <a:ext cx="3426944" cy="214184"/>
                  <a:chOff x="1190368" y="3974757"/>
                  <a:chExt cx="3426944" cy="214184"/>
                </a:xfrm>
              </p:grpSpPr>
              <p:grpSp>
                <p:nvGrpSpPr>
                  <p:cNvPr id="223" name="Group 222"/>
                  <p:cNvGrpSpPr/>
                  <p:nvPr/>
                </p:nvGrpSpPr>
                <p:grpSpPr>
                  <a:xfrm>
                    <a:off x="2047104" y="3974757"/>
                    <a:ext cx="856736" cy="214184"/>
                    <a:chOff x="1037968" y="3608173"/>
                    <a:chExt cx="856736" cy="214184"/>
                  </a:xfrm>
                  <a:solidFill>
                    <a:schemeClr val="tx1">
                      <a:lumMod val="50000"/>
                      <a:lumOff val="50000"/>
                    </a:schemeClr>
                  </a:solidFill>
                </p:grpSpPr>
                <p:sp>
                  <p:nvSpPr>
                    <p:cNvPr id="239" name="Rectangle 23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0" name="Rectangle 23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1" name="Rectangle 24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2" name="Rectangle 24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24" name="Group 223"/>
                  <p:cNvGrpSpPr/>
                  <p:nvPr/>
                </p:nvGrpSpPr>
                <p:grpSpPr>
                  <a:xfrm>
                    <a:off x="2903840" y="3974757"/>
                    <a:ext cx="856736" cy="214184"/>
                    <a:chOff x="1037968" y="3608173"/>
                    <a:chExt cx="856736" cy="214184"/>
                  </a:xfrm>
                  <a:solidFill>
                    <a:schemeClr val="tx1">
                      <a:lumMod val="50000"/>
                      <a:lumOff val="50000"/>
                    </a:schemeClr>
                  </a:solidFill>
                </p:grpSpPr>
                <p:sp>
                  <p:nvSpPr>
                    <p:cNvPr id="235" name="Rectangle 23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6" name="Rectangle 23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7" name="Rectangle 23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8" name="Rectangle 23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25" name="Group 224"/>
                  <p:cNvGrpSpPr/>
                  <p:nvPr/>
                </p:nvGrpSpPr>
                <p:grpSpPr>
                  <a:xfrm>
                    <a:off x="3760576" y="3974757"/>
                    <a:ext cx="856736" cy="214184"/>
                    <a:chOff x="1037968" y="3608173"/>
                    <a:chExt cx="856736" cy="214184"/>
                  </a:xfrm>
                  <a:solidFill>
                    <a:schemeClr val="tx1">
                      <a:lumMod val="50000"/>
                      <a:lumOff val="50000"/>
                    </a:schemeClr>
                  </a:solidFill>
                </p:grpSpPr>
                <p:sp>
                  <p:nvSpPr>
                    <p:cNvPr id="231" name="Rectangle 230"/>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2" name="Rectangle 231"/>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3" name="Rectangle 232"/>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4" name="Rectangle 233"/>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26" name="Group 225"/>
                  <p:cNvGrpSpPr/>
                  <p:nvPr/>
                </p:nvGrpSpPr>
                <p:grpSpPr>
                  <a:xfrm>
                    <a:off x="1190368" y="3974757"/>
                    <a:ext cx="856736" cy="214184"/>
                    <a:chOff x="1037968" y="3608173"/>
                    <a:chExt cx="856736" cy="214184"/>
                  </a:xfrm>
                  <a:solidFill>
                    <a:schemeClr val="tx1">
                      <a:lumMod val="50000"/>
                      <a:lumOff val="50000"/>
                    </a:schemeClr>
                  </a:solidFill>
                </p:grpSpPr>
                <p:sp>
                  <p:nvSpPr>
                    <p:cNvPr id="227" name="Rectangle 226"/>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8" name="Rectangle 227"/>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9" name="Rectangle 228"/>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0" name="Rectangle 229"/>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279" name="Group 278"/>
              <p:cNvGrpSpPr/>
              <p:nvPr/>
            </p:nvGrpSpPr>
            <p:grpSpPr>
              <a:xfrm>
                <a:off x="5993026" y="3608173"/>
                <a:ext cx="856736" cy="428368"/>
                <a:chOff x="6083643" y="3822357"/>
                <a:chExt cx="856736" cy="428368"/>
              </a:xfrm>
            </p:grpSpPr>
            <p:grpSp>
              <p:nvGrpSpPr>
                <p:cNvPr id="264" name="Group 263"/>
                <p:cNvGrpSpPr/>
                <p:nvPr/>
              </p:nvGrpSpPr>
              <p:grpSpPr>
                <a:xfrm>
                  <a:off x="6083643" y="3822357"/>
                  <a:ext cx="856736" cy="214184"/>
                  <a:chOff x="1037968" y="3608173"/>
                  <a:chExt cx="856736" cy="214184"/>
                </a:xfrm>
                <a:solidFill>
                  <a:schemeClr val="tx1">
                    <a:lumMod val="50000"/>
                    <a:lumOff val="50000"/>
                  </a:schemeClr>
                </a:solidFill>
              </p:grpSpPr>
              <p:sp>
                <p:nvSpPr>
                  <p:cNvPr id="265" name="Rectangle 26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6" name="Rectangle 26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7" name="Rectangle 26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8" name="Rectangle 26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74" name="Group 273"/>
                <p:cNvGrpSpPr/>
                <p:nvPr/>
              </p:nvGrpSpPr>
              <p:grpSpPr>
                <a:xfrm>
                  <a:off x="6083643" y="4036541"/>
                  <a:ext cx="856736" cy="214184"/>
                  <a:chOff x="1037968" y="3608173"/>
                  <a:chExt cx="856736" cy="214184"/>
                </a:xfrm>
                <a:solidFill>
                  <a:schemeClr val="tx1">
                    <a:lumMod val="50000"/>
                    <a:lumOff val="50000"/>
                  </a:schemeClr>
                </a:solidFill>
              </p:grpSpPr>
              <p:sp>
                <p:nvSpPr>
                  <p:cNvPr id="275" name="Rectangle 27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76" name="Rectangle 27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77" name="Rectangle 27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78" name="Rectangle 27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291" name="Group 290"/>
              <p:cNvGrpSpPr/>
              <p:nvPr/>
            </p:nvGrpSpPr>
            <p:grpSpPr>
              <a:xfrm>
                <a:off x="5993026" y="4036542"/>
                <a:ext cx="856736" cy="428368"/>
                <a:chOff x="6083643" y="3822357"/>
                <a:chExt cx="856736" cy="428368"/>
              </a:xfrm>
            </p:grpSpPr>
            <p:grpSp>
              <p:nvGrpSpPr>
                <p:cNvPr id="292" name="Group 291"/>
                <p:cNvGrpSpPr/>
                <p:nvPr/>
              </p:nvGrpSpPr>
              <p:grpSpPr>
                <a:xfrm>
                  <a:off x="6083643" y="3822357"/>
                  <a:ext cx="856736" cy="214184"/>
                  <a:chOff x="1037968" y="3608173"/>
                  <a:chExt cx="856736" cy="214184"/>
                </a:xfrm>
                <a:solidFill>
                  <a:schemeClr val="tx1">
                    <a:lumMod val="50000"/>
                    <a:lumOff val="50000"/>
                  </a:schemeClr>
                </a:solidFill>
              </p:grpSpPr>
              <p:sp>
                <p:nvSpPr>
                  <p:cNvPr id="298" name="Rectangle 29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9" name="Rectangle 29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0" name="Rectangle 29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1" name="Rectangle 30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93" name="Group 292"/>
                <p:cNvGrpSpPr/>
                <p:nvPr/>
              </p:nvGrpSpPr>
              <p:grpSpPr>
                <a:xfrm>
                  <a:off x="6083643" y="4036541"/>
                  <a:ext cx="856736" cy="214184"/>
                  <a:chOff x="1037968" y="3608173"/>
                  <a:chExt cx="856736" cy="214184"/>
                </a:xfrm>
                <a:solidFill>
                  <a:schemeClr val="tx1">
                    <a:lumMod val="50000"/>
                    <a:lumOff val="50000"/>
                  </a:schemeClr>
                </a:solidFill>
              </p:grpSpPr>
              <p:sp>
                <p:nvSpPr>
                  <p:cNvPr id="294" name="Rectangle 293"/>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5" name="Rectangle 294"/>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6" name="Rectangle 295"/>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7" name="Rectangle 296"/>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302" name="Group 301"/>
              <p:cNvGrpSpPr/>
              <p:nvPr/>
            </p:nvGrpSpPr>
            <p:grpSpPr>
              <a:xfrm>
                <a:off x="5993026" y="4456673"/>
                <a:ext cx="856736" cy="428368"/>
                <a:chOff x="6083643" y="3822357"/>
                <a:chExt cx="856736" cy="428368"/>
              </a:xfrm>
            </p:grpSpPr>
            <p:grpSp>
              <p:nvGrpSpPr>
                <p:cNvPr id="303" name="Group 302"/>
                <p:cNvGrpSpPr/>
                <p:nvPr/>
              </p:nvGrpSpPr>
              <p:grpSpPr>
                <a:xfrm>
                  <a:off x="6083643" y="3822357"/>
                  <a:ext cx="856736" cy="214184"/>
                  <a:chOff x="1037968" y="3608173"/>
                  <a:chExt cx="856736" cy="214184"/>
                </a:xfrm>
                <a:solidFill>
                  <a:schemeClr val="tx1">
                    <a:lumMod val="50000"/>
                    <a:lumOff val="50000"/>
                  </a:schemeClr>
                </a:solidFill>
              </p:grpSpPr>
              <p:sp>
                <p:nvSpPr>
                  <p:cNvPr id="309" name="Rectangle 308"/>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0" name="Rectangle 309"/>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1" name="Rectangle 310"/>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2" name="Rectangle 311"/>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04" name="Group 303"/>
                <p:cNvGrpSpPr/>
                <p:nvPr/>
              </p:nvGrpSpPr>
              <p:grpSpPr>
                <a:xfrm>
                  <a:off x="6083643" y="4036541"/>
                  <a:ext cx="856736" cy="214184"/>
                  <a:chOff x="1037968" y="3608173"/>
                  <a:chExt cx="856736" cy="214184"/>
                </a:xfrm>
                <a:solidFill>
                  <a:schemeClr val="tx1">
                    <a:lumMod val="50000"/>
                    <a:lumOff val="50000"/>
                  </a:schemeClr>
                </a:solidFill>
              </p:grpSpPr>
              <p:sp>
                <p:nvSpPr>
                  <p:cNvPr id="305" name="Rectangle 304"/>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6" name="Rectangle 305"/>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7" name="Rectangle 306"/>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8" name="Rectangle 307"/>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313" name="Group 312"/>
              <p:cNvGrpSpPr/>
              <p:nvPr/>
            </p:nvGrpSpPr>
            <p:grpSpPr>
              <a:xfrm>
                <a:off x="5993026" y="4885042"/>
                <a:ext cx="856736" cy="428368"/>
                <a:chOff x="6083643" y="3822357"/>
                <a:chExt cx="856736" cy="428368"/>
              </a:xfrm>
            </p:grpSpPr>
            <p:grpSp>
              <p:nvGrpSpPr>
                <p:cNvPr id="314" name="Group 313"/>
                <p:cNvGrpSpPr/>
                <p:nvPr/>
              </p:nvGrpSpPr>
              <p:grpSpPr>
                <a:xfrm>
                  <a:off x="6083643" y="3822357"/>
                  <a:ext cx="856736" cy="214184"/>
                  <a:chOff x="1037968" y="3608173"/>
                  <a:chExt cx="856736" cy="214184"/>
                </a:xfrm>
                <a:solidFill>
                  <a:schemeClr val="tx1">
                    <a:lumMod val="50000"/>
                    <a:lumOff val="50000"/>
                  </a:schemeClr>
                </a:solidFill>
              </p:grpSpPr>
              <p:sp>
                <p:nvSpPr>
                  <p:cNvPr id="320" name="Rectangle 319"/>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1" name="Rectangle 320"/>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2" name="Rectangle 321"/>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3" name="Rectangle 322"/>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15" name="Group 314"/>
                <p:cNvGrpSpPr/>
                <p:nvPr/>
              </p:nvGrpSpPr>
              <p:grpSpPr>
                <a:xfrm>
                  <a:off x="6083643" y="4036541"/>
                  <a:ext cx="856736" cy="214184"/>
                  <a:chOff x="1037968" y="3608173"/>
                  <a:chExt cx="856736" cy="214184"/>
                </a:xfrm>
                <a:solidFill>
                  <a:schemeClr val="tx1">
                    <a:lumMod val="50000"/>
                    <a:lumOff val="50000"/>
                  </a:schemeClr>
                </a:solidFill>
              </p:grpSpPr>
              <p:sp>
                <p:nvSpPr>
                  <p:cNvPr id="316" name="Rectangle 315"/>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7" name="Rectangle 316"/>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8" name="Rectangle 317"/>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9" name="Rectangle 318"/>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324" name="Group 323"/>
              <p:cNvGrpSpPr/>
              <p:nvPr/>
            </p:nvGrpSpPr>
            <p:grpSpPr>
              <a:xfrm>
                <a:off x="5993026" y="5313410"/>
                <a:ext cx="856736" cy="428368"/>
                <a:chOff x="6083643" y="3822357"/>
                <a:chExt cx="856736" cy="428368"/>
              </a:xfrm>
            </p:grpSpPr>
            <p:grpSp>
              <p:nvGrpSpPr>
                <p:cNvPr id="325" name="Group 324"/>
                <p:cNvGrpSpPr/>
                <p:nvPr/>
              </p:nvGrpSpPr>
              <p:grpSpPr>
                <a:xfrm>
                  <a:off x="6083643" y="3822357"/>
                  <a:ext cx="856736" cy="214184"/>
                  <a:chOff x="1037968" y="3608173"/>
                  <a:chExt cx="856736" cy="214184"/>
                </a:xfrm>
                <a:solidFill>
                  <a:schemeClr val="tx1">
                    <a:lumMod val="50000"/>
                    <a:lumOff val="50000"/>
                  </a:schemeClr>
                </a:solidFill>
              </p:grpSpPr>
              <p:sp>
                <p:nvSpPr>
                  <p:cNvPr id="331" name="Rectangle 330"/>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2" name="Rectangle 331"/>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3" name="Rectangle 332"/>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4" name="Rectangle 333"/>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26" name="Group 325"/>
                <p:cNvGrpSpPr/>
                <p:nvPr/>
              </p:nvGrpSpPr>
              <p:grpSpPr>
                <a:xfrm>
                  <a:off x="6083643" y="4036541"/>
                  <a:ext cx="856736" cy="214184"/>
                  <a:chOff x="1037968" y="3608173"/>
                  <a:chExt cx="856736" cy="214184"/>
                </a:xfrm>
                <a:solidFill>
                  <a:schemeClr val="tx1">
                    <a:lumMod val="50000"/>
                    <a:lumOff val="50000"/>
                  </a:schemeClr>
                </a:solidFill>
              </p:grpSpPr>
              <p:sp>
                <p:nvSpPr>
                  <p:cNvPr id="327" name="Rectangle 326"/>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8" name="Rectangle 327"/>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9" name="Rectangle 328"/>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0" name="Rectangle 329"/>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nvGrpSpPr>
              <p:cNvPr id="335" name="Group 334"/>
              <p:cNvGrpSpPr/>
              <p:nvPr/>
            </p:nvGrpSpPr>
            <p:grpSpPr>
              <a:xfrm>
                <a:off x="5993026" y="5741779"/>
                <a:ext cx="856736" cy="428368"/>
                <a:chOff x="6083643" y="3822357"/>
                <a:chExt cx="856736" cy="428368"/>
              </a:xfrm>
            </p:grpSpPr>
            <p:grpSp>
              <p:nvGrpSpPr>
                <p:cNvPr id="336" name="Group 335"/>
                <p:cNvGrpSpPr/>
                <p:nvPr/>
              </p:nvGrpSpPr>
              <p:grpSpPr>
                <a:xfrm>
                  <a:off x="6083643" y="3822357"/>
                  <a:ext cx="856736" cy="214184"/>
                  <a:chOff x="1037968" y="3608173"/>
                  <a:chExt cx="856736" cy="214184"/>
                </a:xfrm>
                <a:solidFill>
                  <a:schemeClr val="tx1">
                    <a:lumMod val="50000"/>
                    <a:lumOff val="50000"/>
                  </a:schemeClr>
                </a:solidFill>
              </p:grpSpPr>
              <p:sp>
                <p:nvSpPr>
                  <p:cNvPr id="342" name="Rectangle 341"/>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3" name="Rectangle 342"/>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4" name="Rectangle 343"/>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5" name="Rectangle 344"/>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37" name="Group 336"/>
                <p:cNvGrpSpPr/>
                <p:nvPr/>
              </p:nvGrpSpPr>
              <p:grpSpPr>
                <a:xfrm>
                  <a:off x="6083643" y="4036541"/>
                  <a:ext cx="856736" cy="214184"/>
                  <a:chOff x="1037968" y="3608173"/>
                  <a:chExt cx="856736" cy="214184"/>
                </a:xfrm>
                <a:solidFill>
                  <a:schemeClr val="tx1">
                    <a:lumMod val="50000"/>
                    <a:lumOff val="50000"/>
                  </a:schemeClr>
                </a:solidFill>
              </p:grpSpPr>
              <p:sp>
                <p:nvSpPr>
                  <p:cNvPr id="338" name="Rectangle 337"/>
                  <p:cNvSpPr/>
                  <p:nvPr/>
                </p:nvSpPr>
                <p:spPr>
                  <a:xfrm>
                    <a:off x="1037968"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9" name="Rectangle 338"/>
                  <p:cNvSpPr/>
                  <p:nvPr/>
                </p:nvSpPr>
                <p:spPr>
                  <a:xfrm>
                    <a:off x="1252152"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0" name="Rectangle 339"/>
                  <p:cNvSpPr/>
                  <p:nvPr/>
                </p:nvSpPr>
                <p:spPr>
                  <a:xfrm>
                    <a:off x="1466336"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1" name="Rectangle 340"/>
                  <p:cNvSpPr/>
                  <p:nvPr/>
                </p:nvSpPr>
                <p:spPr>
                  <a:xfrm>
                    <a:off x="1680520" y="3608173"/>
                    <a:ext cx="214184" cy="214184"/>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sp>
            <p:nvSpPr>
              <p:cNvPr id="263" name="Rectangle 262"/>
              <p:cNvSpPr/>
              <p:nvPr/>
            </p:nvSpPr>
            <p:spPr>
              <a:xfrm>
                <a:off x="5993026" y="3608173"/>
                <a:ext cx="214184" cy="214184"/>
              </a:xfrm>
              <a:prstGeom prst="rect">
                <a:avLst/>
              </a:prstGeom>
              <a:solidFill>
                <a:srgbClr val="FFC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347" name="Oval 346"/>
            <p:cNvSpPr/>
            <p:nvPr/>
          </p:nvSpPr>
          <p:spPr>
            <a:xfrm>
              <a:off x="3435180" y="3995351"/>
              <a:ext cx="1054447" cy="391754"/>
            </a:xfrm>
            <a:prstGeom prst="ellipse">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48" name="Oval 347"/>
            <p:cNvSpPr/>
            <p:nvPr/>
          </p:nvSpPr>
          <p:spPr>
            <a:xfrm>
              <a:off x="8406715" y="3995351"/>
              <a:ext cx="391297" cy="391754"/>
            </a:xfrm>
            <a:prstGeom prst="ellipse">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353" name="Group 352"/>
            <p:cNvGrpSpPr/>
            <p:nvPr/>
          </p:nvGrpSpPr>
          <p:grpSpPr>
            <a:xfrm>
              <a:off x="2570208" y="3395096"/>
              <a:ext cx="6606748" cy="600255"/>
              <a:chOff x="2141840" y="3288004"/>
              <a:chExt cx="6606748" cy="600255"/>
            </a:xfrm>
            <a:effectLst>
              <a:outerShdw blurRad="50800" dist="38100" dir="5400000" algn="t" rotWithShape="0">
                <a:prstClr val="black">
                  <a:alpha val="40000"/>
                </a:prstClr>
              </a:outerShdw>
            </a:effectLst>
          </p:grpSpPr>
          <p:sp>
            <p:nvSpPr>
              <p:cNvPr id="349" name="Rectangle 348"/>
              <p:cNvSpPr/>
              <p:nvPr/>
            </p:nvSpPr>
            <p:spPr>
              <a:xfrm>
                <a:off x="7142205" y="3288004"/>
                <a:ext cx="1606383" cy="432048"/>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In This Wave</a:t>
                </a:r>
                <a:endParaRPr lang="en-US" dirty="0">
                  <a:solidFill>
                    <a:schemeClr val="tx1"/>
                  </a:solidFill>
                </a:endParaRPr>
              </a:p>
            </p:txBody>
          </p:sp>
          <p:sp>
            <p:nvSpPr>
              <p:cNvPr id="350" name="Rectangle 349"/>
              <p:cNvSpPr/>
              <p:nvPr/>
            </p:nvSpPr>
            <p:spPr>
              <a:xfrm>
                <a:off x="2141840" y="3288004"/>
                <a:ext cx="3319852" cy="432048"/>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 The Work Of These Waves</a:t>
                </a:r>
                <a:endParaRPr lang="en-US" dirty="0">
                  <a:solidFill>
                    <a:schemeClr val="tx1"/>
                  </a:solidFill>
                </a:endParaRPr>
              </a:p>
            </p:txBody>
          </p:sp>
          <p:sp>
            <p:nvSpPr>
              <p:cNvPr id="351" name="Down Arrow 350"/>
              <p:cNvSpPr/>
              <p:nvPr/>
            </p:nvSpPr>
            <p:spPr>
              <a:xfrm>
                <a:off x="3426944" y="3681972"/>
                <a:ext cx="214184" cy="206287"/>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52" name="Down Arrow 351"/>
              <p:cNvSpPr/>
              <p:nvPr/>
            </p:nvSpPr>
            <p:spPr>
              <a:xfrm>
                <a:off x="8060726" y="3681972"/>
                <a:ext cx="214184" cy="206287"/>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sp>
          <p:nvSpPr>
            <p:cNvPr id="354" name="Right Arrow 353"/>
            <p:cNvSpPr/>
            <p:nvPr/>
          </p:nvSpPr>
          <p:spPr>
            <a:xfrm>
              <a:off x="7405816" y="5132631"/>
              <a:ext cx="706575" cy="453081"/>
            </a:xfrm>
            <a:prstGeom prst="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pic>
        <p:nvPicPr>
          <p:cNvPr id="7" name="Picture 6"/>
          <p:cNvPicPr>
            <a:picLocks noChangeAspect="1"/>
          </p:cNvPicPr>
          <p:nvPr/>
        </p:nvPicPr>
        <p:blipFill>
          <a:blip r:embed="rId2"/>
          <a:stretch>
            <a:fillRect/>
          </a:stretch>
        </p:blipFill>
        <p:spPr>
          <a:xfrm>
            <a:off x="9067800" y="2443746"/>
            <a:ext cx="2845308" cy="1595437"/>
          </a:xfrm>
          <a:prstGeom prst="rect">
            <a:avLst/>
          </a:prstGeom>
          <a:ln w="28575">
            <a:solidFill>
              <a:schemeClr val="tx1"/>
            </a:solidFill>
          </a:ln>
          <a:effectLst>
            <a:outerShdw blurRad="50800" dist="38100" dir="5400000" algn="t" rotWithShape="0">
              <a:prstClr val="black">
                <a:alpha val="40000"/>
              </a:prstClr>
            </a:outerShdw>
          </a:effectLst>
        </p:spPr>
      </p:pic>
      <p:grpSp>
        <p:nvGrpSpPr>
          <p:cNvPr id="8" name="Group 7"/>
          <p:cNvGrpSpPr/>
          <p:nvPr/>
        </p:nvGrpSpPr>
        <p:grpSpPr>
          <a:xfrm>
            <a:off x="8659272" y="4054037"/>
            <a:ext cx="3280601" cy="1822888"/>
            <a:chOff x="8659272" y="4054037"/>
            <a:chExt cx="3280601" cy="1822888"/>
          </a:xfrm>
          <a:effectLst>
            <a:outerShdw blurRad="50800" dist="38100" dir="5400000" algn="t" rotWithShape="0">
              <a:prstClr val="black">
                <a:alpha val="40000"/>
              </a:prstClr>
            </a:outerShdw>
          </a:effectLst>
        </p:grpSpPr>
        <p:sp>
          <p:nvSpPr>
            <p:cNvPr id="356" name="Down Arrow 355"/>
            <p:cNvSpPr/>
            <p:nvPr/>
          </p:nvSpPr>
          <p:spPr>
            <a:xfrm flipV="1">
              <a:off x="10751741" y="4054037"/>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8987545" y="4234057"/>
              <a:ext cx="2952328" cy="1642868"/>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Less Random</a:t>
              </a:r>
            </a:p>
            <a:p>
              <a:pPr algn="ctr"/>
              <a:r>
                <a:rPr lang="en-US" dirty="0" smtClean="0">
                  <a:solidFill>
                    <a:schemeClr val="tx1"/>
                  </a:solidFill>
                </a:rPr>
                <a:t>Data Locality</a:t>
              </a:r>
            </a:p>
            <a:p>
              <a:pPr algn="ctr"/>
              <a:endParaRPr lang="en-US" dirty="0" smtClean="0">
                <a:solidFill>
                  <a:schemeClr val="tx1"/>
                </a:solidFill>
              </a:endParaRPr>
            </a:p>
            <a:p>
              <a:pPr algn="ctr"/>
              <a:r>
                <a:rPr lang="en-US" b="1" dirty="0" smtClean="0">
                  <a:solidFill>
                    <a:schemeClr val="tx1"/>
                  </a:solidFill>
                </a:rPr>
                <a:t>Explicit Data Locality</a:t>
              </a:r>
            </a:p>
            <a:p>
              <a:pPr algn="ctr"/>
              <a:r>
                <a:rPr lang="en-US" b="1" dirty="0" smtClean="0">
                  <a:solidFill>
                    <a:schemeClr val="tx1"/>
                  </a:solidFill>
                </a:rPr>
                <a:t>By Unrolling</a:t>
              </a:r>
            </a:p>
          </p:txBody>
        </p:sp>
        <p:sp>
          <p:nvSpPr>
            <p:cNvPr id="358" name="Down Arrow 357"/>
            <p:cNvSpPr/>
            <p:nvPr/>
          </p:nvSpPr>
          <p:spPr>
            <a:xfrm rot="16200000" flipV="1">
              <a:off x="8719520" y="5154908"/>
              <a:ext cx="288032" cy="408528"/>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58375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Showing effects of oldest wave first scheduling priority</a:t>
            </a:r>
          </a:p>
          <a:p>
            <a:endParaRPr lang="en-US" dirty="0"/>
          </a:p>
          <a:p>
            <a:r>
              <a:rPr lang="en-US" dirty="0" smtClean="0"/>
              <a:t>Highlighting </a:t>
            </a:r>
            <a:r>
              <a:rPr lang="en-US" b="1" dirty="0" smtClean="0">
                <a:solidFill>
                  <a:srgbClr val="FF0000"/>
                </a:solidFill>
              </a:rPr>
              <a:t>wave launch ordering </a:t>
            </a:r>
            <a:r>
              <a:rPr lang="en-US" dirty="0" smtClean="0"/>
              <a:t>and </a:t>
            </a:r>
            <a:r>
              <a:rPr lang="en-US" b="1" dirty="0" smtClean="0">
                <a:solidFill>
                  <a:srgbClr val="FFC000"/>
                </a:solidFill>
              </a:rPr>
              <a:t>when the majority of texture fetches happen</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Oldest wave first scheduling priority attempts to maximize opportunity for a wave to get cache reuse</a:t>
            </a:r>
          </a:p>
          <a:p>
            <a:pPr lvl="1"/>
            <a:r>
              <a:rPr lang="en-US" b="1" dirty="0" smtClean="0"/>
              <a:t>Good pairing for the unrolling for semi-persistent workgroups </a:t>
            </a:r>
            <a:endParaRPr lang="en-US" b="1" dirty="0"/>
          </a:p>
          <a:p>
            <a:endParaRPr lang="en-US" b="1" dirty="0">
              <a:solidFill>
                <a:srgbClr val="FFC000"/>
              </a:solidFill>
            </a:endParaRPr>
          </a:p>
        </p:txBody>
      </p:sp>
      <p:sp>
        <p:nvSpPr>
          <p:cNvPr id="3" name="Text Placeholder 2"/>
          <p:cNvSpPr>
            <a:spLocks noGrp="1"/>
          </p:cNvSpPr>
          <p:nvPr>
            <p:ph type="body" sz="quarter" idx="10"/>
          </p:nvPr>
        </p:nvSpPr>
        <p:spPr/>
        <p:txBody>
          <a:bodyPr/>
          <a:lstStyle/>
          <a:p>
            <a:r>
              <a:rPr lang="en-US" dirty="0" smtClean="0"/>
              <a:t>Via instruction trace of simple </a:t>
            </a:r>
            <a:r>
              <a:rPr lang="en-US" dirty="0" err="1" smtClean="0"/>
              <a:t>shader</a:t>
            </a:r>
            <a:r>
              <a:rPr lang="en-US" dirty="0" smtClean="0"/>
              <a:t> at launch (looking at one SIMD)</a:t>
            </a:r>
            <a:endParaRPr lang="en-US" dirty="0"/>
          </a:p>
        </p:txBody>
      </p:sp>
      <p:sp>
        <p:nvSpPr>
          <p:cNvPr id="4" name="Title 3"/>
          <p:cNvSpPr>
            <a:spLocks noGrp="1"/>
          </p:cNvSpPr>
          <p:nvPr>
            <p:ph type="title"/>
          </p:nvPr>
        </p:nvSpPr>
        <p:spPr/>
        <p:txBody>
          <a:bodyPr/>
          <a:lstStyle/>
          <a:p>
            <a:r>
              <a:rPr lang="en-US" dirty="0" smtClean="0"/>
              <a:t>Understanding wave execution and scheduling</a:t>
            </a:r>
            <a:endParaRPr lang="en-US" dirty="0"/>
          </a:p>
        </p:txBody>
      </p:sp>
      <p:grpSp>
        <p:nvGrpSpPr>
          <p:cNvPr id="27" name="Group 26"/>
          <p:cNvGrpSpPr/>
          <p:nvPr/>
        </p:nvGrpSpPr>
        <p:grpSpPr>
          <a:xfrm>
            <a:off x="-15050" y="2747961"/>
            <a:ext cx="12203875" cy="2132314"/>
            <a:chOff x="8238" y="3106950"/>
            <a:chExt cx="12203875" cy="2132314"/>
          </a:xfrm>
        </p:grpSpPr>
        <p:pic>
          <p:nvPicPr>
            <p:cNvPr id="5" name="Picture 4"/>
            <p:cNvPicPr>
              <a:picLocks noChangeAspect="1"/>
            </p:cNvPicPr>
            <p:nvPr/>
          </p:nvPicPr>
          <p:blipFill>
            <a:blip r:embed="rId2"/>
            <a:stretch>
              <a:fillRect/>
            </a:stretch>
          </p:blipFill>
          <p:spPr>
            <a:xfrm>
              <a:off x="8238" y="3106950"/>
              <a:ext cx="12203875" cy="2132314"/>
            </a:xfrm>
            <a:prstGeom prst="rect">
              <a:avLst/>
            </a:prstGeom>
            <a:ln>
              <a:solidFill>
                <a:schemeClr val="tx1"/>
              </a:solidFill>
            </a:ln>
            <a:effectLst>
              <a:outerShdw blurRad="50800" dist="38100" dir="5400000" algn="t" rotWithShape="0">
                <a:prstClr val="black">
                  <a:alpha val="40000"/>
                </a:prstClr>
              </a:outerShdw>
            </a:effectLst>
          </p:spPr>
        </p:pic>
        <p:sp>
          <p:nvSpPr>
            <p:cNvPr id="6" name="Rectangle 5"/>
            <p:cNvSpPr/>
            <p:nvPr/>
          </p:nvSpPr>
          <p:spPr>
            <a:xfrm>
              <a:off x="2858530" y="3304656"/>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0</a:t>
              </a:r>
            </a:p>
          </p:txBody>
        </p:sp>
        <p:sp>
          <p:nvSpPr>
            <p:cNvPr id="7" name="Rectangle 6"/>
            <p:cNvSpPr/>
            <p:nvPr/>
          </p:nvSpPr>
          <p:spPr>
            <a:xfrm>
              <a:off x="2969742" y="3559387"/>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a:t>
              </a:r>
            </a:p>
          </p:txBody>
        </p:sp>
        <p:sp>
          <p:nvSpPr>
            <p:cNvPr id="8" name="Rectangle 7"/>
            <p:cNvSpPr/>
            <p:nvPr/>
          </p:nvSpPr>
          <p:spPr>
            <a:xfrm>
              <a:off x="3002692" y="3814118"/>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2</a:t>
              </a:r>
            </a:p>
          </p:txBody>
        </p:sp>
        <p:sp>
          <p:nvSpPr>
            <p:cNvPr id="9" name="Rectangle 8"/>
            <p:cNvSpPr/>
            <p:nvPr/>
          </p:nvSpPr>
          <p:spPr>
            <a:xfrm>
              <a:off x="3080952" y="4082490"/>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3</a:t>
              </a:r>
            </a:p>
          </p:txBody>
        </p:sp>
        <p:sp>
          <p:nvSpPr>
            <p:cNvPr id="10" name="Rectangle 9"/>
            <p:cNvSpPr/>
            <p:nvPr/>
          </p:nvSpPr>
          <p:spPr>
            <a:xfrm>
              <a:off x="3146854" y="4346102"/>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4</a:t>
              </a:r>
            </a:p>
          </p:txBody>
        </p:sp>
        <p:sp>
          <p:nvSpPr>
            <p:cNvPr id="11" name="Rectangle 10"/>
            <p:cNvSpPr/>
            <p:nvPr/>
          </p:nvSpPr>
          <p:spPr>
            <a:xfrm>
              <a:off x="3225114" y="4609713"/>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5</a:t>
              </a:r>
            </a:p>
          </p:txBody>
        </p:sp>
        <p:sp>
          <p:nvSpPr>
            <p:cNvPr id="12" name="Rectangle 11"/>
            <p:cNvSpPr/>
            <p:nvPr/>
          </p:nvSpPr>
          <p:spPr>
            <a:xfrm>
              <a:off x="5857105" y="3304656"/>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6</a:t>
              </a:r>
            </a:p>
          </p:txBody>
        </p:sp>
        <p:sp>
          <p:nvSpPr>
            <p:cNvPr id="13" name="Rectangle 12"/>
            <p:cNvSpPr/>
            <p:nvPr/>
          </p:nvSpPr>
          <p:spPr>
            <a:xfrm>
              <a:off x="6355495" y="3560028"/>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7</a:t>
              </a:r>
            </a:p>
          </p:txBody>
        </p:sp>
        <p:sp>
          <p:nvSpPr>
            <p:cNvPr id="14" name="Rectangle 13"/>
            <p:cNvSpPr/>
            <p:nvPr/>
          </p:nvSpPr>
          <p:spPr>
            <a:xfrm>
              <a:off x="6701484" y="3814118"/>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8</a:t>
              </a:r>
            </a:p>
          </p:txBody>
        </p:sp>
        <p:sp>
          <p:nvSpPr>
            <p:cNvPr id="15" name="Rectangle 14"/>
            <p:cNvSpPr/>
            <p:nvPr/>
          </p:nvSpPr>
          <p:spPr>
            <a:xfrm>
              <a:off x="7220468" y="4035896"/>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9</a:t>
              </a:r>
            </a:p>
          </p:txBody>
        </p:sp>
        <p:sp>
          <p:nvSpPr>
            <p:cNvPr id="16" name="Rectangle 15"/>
            <p:cNvSpPr/>
            <p:nvPr/>
          </p:nvSpPr>
          <p:spPr>
            <a:xfrm>
              <a:off x="4155990" y="3304656"/>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0</a:t>
              </a:r>
            </a:p>
          </p:txBody>
        </p:sp>
        <p:sp>
          <p:nvSpPr>
            <p:cNvPr id="17" name="Rectangle 16"/>
            <p:cNvSpPr/>
            <p:nvPr/>
          </p:nvSpPr>
          <p:spPr>
            <a:xfrm>
              <a:off x="4744995" y="3559386"/>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a:t>
              </a:r>
            </a:p>
          </p:txBody>
        </p:sp>
        <p:sp>
          <p:nvSpPr>
            <p:cNvPr id="18" name="Rectangle 17"/>
            <p:cNvSpPr/>
            <p:nvPr/>
          </p:nvSpPr>
          <p:spPr>
            <a:xfrm>
              <a:off x="5185719" y="3814118"/>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2</a:t>
              </a:r>
            </a:p>
          </p:txBody>
        </p:sp>
        <p:sp>
          <p:nvSpPr>
            <p:cNvPr id="19" name="Rectangle 18"/>
            <p:cNvSpPr/>
            <p:nvPr/>
          </p:nvSpPr>
          <p:spPr>
            <a:xfrm>
              <a:off x="5626443" y="4082490"/>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3</a:t>
              </a:r>
            </a:p>
          </p:txBody>
        </p:sp>
        <p:sp>
          <p:nvSpPr>
            <p:cNvPr id="20" name="Rectangle 19"/>
            <p:cNvSpPr/>
            <p:nvPr/>
          </p:nvSpPr>
          <p:spPr>
            <a:xfrm>
              <a:off x="6211333" y="4317912"/>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4</a:t>
              </a:r>
            </a:p>
          </p:txBody>
        </p:sp>
        <p:sp>
          <p:nvSpPr>
            <p:cNvPr id="21" name="Rectangle 20"/>
            <p:cNvSpPr/>
            <p:nvPr/>
          </p:nvSpPr>
          <p:spPr>
            <a:xfrm>
              <a:off x="6787979" y="4550763"/>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5</a:t>
              </a:r>
            </a:p>
          </p:txBody>
        </p:sp>
        <p:sp>
          <p:nvSpPr>
            <p:cNvPr id="22" name="Rectangle 21"/>
            <p:cNvSpPr/>
            <p:nvPr/>
          </p:nvSpPr>
          <p:spPr>
            <a:xfrm>
              <a:off x="7364630" y="3325892"/>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6</a:t>
              </a:r>
            </a:p>
          </p:txBody>
        </p:sp>
        <p:sp>
          <p:nvSpPr>
            <p:cNvPr id="23" name="Rectangle 22"/>
            <p:cNvSpPr/>
            <p:nvPr/>
          </p:nvSpPr>
          <p:spPr>
            <a:xfrm>
              <a:off x="7887730" y="3563505"/>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7</a:t>
              </a:r>
            </a:p>
          </p:txBody>
        </p:sp>
        <p:sp>
          <p:nvSpPr>
            <p:cNvPr id="24" name="Rectangle 23"/>
            <p:cNvSpPr/>
            <p:nvPr/>
          </p:nvSpPr>
          <p:spPr>
            <a:xfrm>
              <a:off x="8398477" y="3814118"/>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8</a:t>
              </a:r>
            </a:p>
          </p:txBody>
        </p:sp>
      </p:grpSp>
      <p:sp>
        <p:nvSpPr>
          <p:cNvPr id="25" name="Rectangle 24"/>
          <p:cNvSpPr/>
          <p:nvPr/>
        </p:nvSpPr>
        <p:spPr>
          <a:xfrm>
            <a:off x="2969742" y="2035761"/>
            <a:ext cx="288324" cy="204661"/>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0</a:t>
            </a:r>
          </a:p>
        </p:txBody>
      </p:sp>
      <p:sp>
        <p:nvSpPr>
          <p:cNvPr id="26" name="Rectangle 25"/>
          <p:cNvSpPr/>
          <p:nvPr/>
        </p:nvSpPr>
        <p:spPr>
          <a:xfrm>
            <a:off x="7284939" y="2035761"/>
            <a:ext cx="288324" cy="204661"/>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0</a:t>
            </a:r>
          </a:p>
        </p:txBody>
      </p:sp>
    </p:spTree>
    <p:extLst>
      <p:ext uri="{BB962C8B-B14F-4D97-AF65-F5344CB8AC3E}">
        <p14:creationId xmlns:p14="http://schemas.microsoft.com/office/powerpoint/2010/main" val="38919609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8x8 tile doing a simple </a:t>
            </a:r>
            <a:r>
              <a:rPr lang="en-US" dirty="0" smtClean="0">
                <a:solidFill>
                  <a:srgbClr val="0070C0"/>
                </a:solidFill>
              </a:rPr>
              <a:t>9 tap box blur </a:t>
            </a:r>
            <a:r>
              <a:rPr lang="en-US" dirty="0" smtClean="0"/>
              <a:t>+ </a:t>
            </a:r>
            <a:r>
              <a:rPr lang="en-US" dirty="0" smtClean="0">
                <a:solidFill>
                  <a:srgbClr val="FFC000"/>
                </a:solidFill>
              </a:rPr>
              <a:t>1 store</a:t>
            </a:r>
            <a:r>
              <a:rPr lang="en-US" dirty="0" smtClean="0"/>
              <a:t> </a:t>
            </a:r>
          </a:p>
          <a:p>
            <a:endParaRPr lang="en-US" dirty="0"/>
          </a:p>
          <a:p>
            <a:r>
              <a:rPr lang="en-US" dirty="0" smtClean="0"/>
              <a:t>Semi-persistent waves unrolling </a:t>
            </a:r>
            <a:r>
              <a:rPr lang="en-US" b="1" dirty="0" smtClean="0">
                <a:solidFill>
                  <a:srgbClr val="FF0000"/>
                </a:solidFill>
              </a:rPr>
              <a:t>share filter tap</a:t>
            </a:r>
            <a:r>
              <a:rPr lang="en-US" dirty="0" smtClean="0"/>
              <a:t> – compiler optimized this avoiding </a:t>
            </a:r>
            <a:r>
              <a:rPr lang="en-US" dirty="0" err="1" smtClean="0"/>
              <a:t>refetching</a:t>
            </a:r>
            <a:endParaRPr lang="en-US" dirty="0" smtClean="0"/>
          </a:p>
          <a:p>
            <a:endParaRPr lang="en-US" dirty="0"/>
          </a:p>
          <a:p>
            <a:endParaRPr lang="en-US" dirty="0" smtClean="0"/>
          </a:p>
          <a:p>
            <a:endParaRPr lang="en-US" dirty="0"/>
          </a:p>
          <a:p>
            <a:r>
              <a:rPr lang="en-US" dirty="0" smtClean="0"/>
              <a:t>Can estimate initial scaling by the number of VMEM ops (ignoring possible cache hit rate changes)</a:t>
            </a:r>
          </a:p>
          <a:p>
            <a:endParaRPr lang="en-US" b="1" dirty="0" smtClean="0">
              <a:solidFill>
                <a:srgbClr val="FF0000"/>
              </a:solidFill>
            </a:endParaRPr>
          </a:p>
          <a:p>
            <a:pPr lvl="1"/>
            <a:r>
              <a:rPr lang="en-US" dirty="0" smtClean="0">
                <a:solidFill>
                  <a:srgbClr val="0070C0"/>
                </a:solidFill>
              </a:rPr>
              <a:t>1.00 ops</a:t>
            </a:r>
            <a:r>
              <a:rPr lang="en-US" dirty="0" smtClean="0"/>
              <a:t> : 8x8 </a:t>
            </a:r>
            <a:r>
              <a:rPr lang="en-US" dirty="0" smtClean="0">
                <a:solidFill>
                  <a:srgbClr val="FFC000"/>
                </a:solidFill>
              </a:rPr>
              <a:t>unroll 8 times </a:t>
            </a:r>
            <a:r>
              <a:rPr lang="en-US" dirty="0" smtClean="0"/>
              <a:t>= 10 VMEM ops + 9 VMEM ops * 7 times = 73 VMEM ops / 8 tiles =  9.125 ops/tile</a:t>
            </a:r>
          </a:p>
          <a:p>
            <a:pPr lvl="1"/>
            <a:r>
              <a:rPr lang="en-US" dirty="0" smtClean="0">
                <a:solidFill>
                  <a:srgbClr val="0070C0"/>
                </a:solidFill>
              </a:rPr>
              <a:t>1.01 ops </a:t>
            </a:r>
            <a:r>
              <a:rPr lang="en-US" dirty="0" smtClean="0"/>
              <a:t>: 8x8 </a:t>
            </a:r>
            <a:r>
              <a:rPr lang="en-US" dirty="0">
                <a:solidFill>
                  <a:srgbClr val="FFC000"/>
                </a:solidFill>
              </a:rPr>
              <a:t>unroll </a:t>
            </a:r>
            <a:r>
              <a:rPr lang="en-US" dirty="0" smtClean="0">
                <a:solidFill>
                  <a:srgbClr val="FFC000"/>
                </a:solidFill>
              </a:rPr>
              <a:t>4 </a:t>
            </a:r>
            <a:r>
              <a:rPr lang="en-US" dirty="0">
                <a:solidFill>
                  <a:srgbClr val="FFC000"/>
                </a:solidFill>
              </a:rPr>
              <a:t>times </a:t>
            </a:r>
            <a:r>
              <a:rPr lang="en-US" dirty="0" smtClean="0"/>
              <a:t>= 10 </a:t>
            </a:r>
            <a:r>
              <a:rPr lang="en-US" dirty="0"/>
              <a:t>VMEM ops + </a:t>
            </a:r>
            <a:r>
              <a:rPr lang="en-US" dirty="0" smtClean="0"/>
              <a:t>9 </a:t>
            </a:r>
            <a:r>
              <a:rPr lang="en-US" dirty="0"/>
              <a:t>VMEM ops * 3</a:t>
            </a:r>
            <a:r>
              <a:rPr lang="en-US" dirty="0" smtClean="0"/>
              <a:t> </a:t>
            </a:r>
            <a:r>
              <a:rPr lang="en-US" dirty="0"/>
              <a:t>times = </a:t>
            </a:r>
            <a:r>
              <a:rPr lang="en-US" dirty="0" smtClean="0"/>
              <a:t>37 </a:t>
            </a:r>
            <a:r>
              <a:rPr lang="en-US" dirty="0"/>
              <a:t>VMEM </a:t>
            </a:r>
            <a:r>
              <a:rPr lang="en-US" dirty="0" smtClean="0"/>
              <a:t>ops / 4 tiles =  9.250 ops/tile</a:t>
            </a:r>
            <a:endParaRPr lang="en-US" dirty="0"/>
          </a:p>
          <a:p>
            <a:pPr lvl="1"/>
            <a:r>
              <a:rPr lang="en-US" dirty="0" smtClean="0">
                <a:solidFill>
                  <a:srgbClr val="0070C0"/>
                </a:solidFill>
              </a:rPr>
              <a:t>1.04 ops </a:t>
            </a:r>
            <a:r>
              <a:rPr lang="en-US" dirty="0" smtClean="0"/>
              <a:t>: 8x8 </a:t>
            </a:r>
            <a:r>
              <a:rPr lang="en-US" dirty="0">
                <a:solidFill>
                  <a:srgbClr val="FFC000"/>
                </a:solidFill>
              </a:rPr>
              <a:t>unroll </a:t>
            </a:r>
            <a:r>
              <a:rPr lang="en-US" dirty="0" smtClean="0">
                <a:solidFill>
                  <a:srgbClr val="FFC000"/>
                </a:solidFill>
              </a:rPr>
              <a:t>2 </a:t>
            </a:r>
            <a:r>
              <a:rPr lang="en-US" dirty="0">
                <a:solidFill>
                  <a:srgbClr val="FFC000"/>
                </a:solidFill>
              </a:rPr>
              <a:t>times </a:t>
            </a:r>
            <a:r>
              <a:rPr lang="en-US" dirty="0" smtClean="0"/>
              <a:t>= 10 </a:t>
            </a:r>
            <a:r>
              <a:rPr lang="en-US" dirty="0"/>
              <a:t>VMEM ops + </a:t>
            </a:r>
            <a:r>
              <a:rPr lang="en-US" dirty="0" smtClean="0"/>
              <a:t>9 </a:t>
            </a:r>
            <a:r>
              <a:rPr lang="en-US" dirty="0"/>
              <a:t>VMEM ops * 1</a:t>
            </a:r>
            <a:r>
              <a:rPr lang="en-US" dirty="0" smtClean="0"/>
              <a:t> </a:t>
            </a:r>
            <a:r>
              <a:rPr lang="en-US" dirty="0"/>
              <a:t>times = </a:t>
            </a:r>
            <a:r>
              <a:rPr lang="en-US" dirty="0" smtClean="0"/>
              <a:t>19 </a:t>
            </a:r>
            <a:r>
              <a:rPr lang="en-US" dirty="0"/>
              <a:t>VMEM </a:t>
            </a:r>
            <a:r>
              <a:rPr lang="en-US" dirty="0" smtClean="0"/>
              <a:t>ops / 2 tiles =  9.500 ops/tile</a:t>
            </a:r>
            <a:endParaRPr lang="en-US" dirty="0"/>
          </a:p>
          <a:p>
            <a:pPr lvl="1"/>
            <a:r>
              <a:rPr lang="en-US" dirty="0" smtClean="0">
                <a:solidFill>
                  <a:srgbClr val="0070C0"/>
                </a:solidFill>
              </a:rPr>
              <a:t>1.10 ops </a:t>
            </a:r>
            <a:r>
              <a:rPr lang="en-US" dirty="0" smtClean="0"/>
              <a:t>: 8x8 </a:t>
            </a:r>
            <a:r>
              <a:rPr lang="en-US" dirty="0" smtClean="0">
                <a:solidFill>
                  <a:srgbClr val="FFC000"/>
                </a:solidFill>
              </a:rPr>
              <a:t>no unroll . . . . </a:t>
            </a:r>
            <a:r>
              <a:rPr lang="en-US" dirty="0" smtClean="0"/>
              <a:t>= 10 </a:t>
            </a:r>
            <a:r>
              <a:rPr lang="en-US" dirty="0"/>
              <a:t>VMEM ops </a:t>
            </a:r>
            <a:r>
              <a:rPr lang="en-US" dirty="0" smtClean="0"/>
              <a:t>. . . . . . . . . . . . . . . . . . . . . = 10 </a:t>
            </a:r>
            <a:r>
              <a:rPr lang="en-US" dirty="0"/>
              <a:t>VMEM </a:t>
            </a:r>
            <a:r>
              <a:rPr lang="en-US" dirty="0" smtClean="0"/>
              <a:t>ops / 1 tiles = 10.000 ops/tile</a:t>
            </a:r>
            <a:endParaRPr lang="en-US" dirty="0"/>
          </a:p>
          <a:p>
            <a:pPr lvl="1"/>
            <a:endParaRPr lang="en-US" dirty="0" smtClean="0"/>
          </a:p>
          <a:p>
            <a:pPr lvl="1"/>
            <a:endParaRPr lang="en-US" dirty="0" smtClean="0"/>
          </a:p>
        </p:txBody>
      </p:sp>
      <p:sp>
        <p:nvSpPr>
          <p:cNvPr id="3" name="Text Placeholder 2"/>
          <p:cNvSpPr>
            <a:spLocks noGrp="1"/>
          </p:cNvSpPr>
          <p:nvPr>
            <p:ph type="body" sz="quarter" idx="10"/>
          </p:nvPr>
        </p:nvSpPr>
        <p:spPr/>
        <p:txBody>
          <a:bodyPr/>
          <a:lstStyle/>
          <a:p>
            <a:r>
              <a:rPr lang="en-US" dirty="0" smtClean="0"/>
              <a:t>Testing basic theory on amortizing work by unrolling</a:t>
            </a:r>
            <a:endParaRPr lang="en-US" dirty="0"/>
          </a:p>
        </p:txBody>
      </p:sp>
      <p:sp>
        <p:nvSpPr>
          <p:cNvPr id="4" name="Title 3"/>
          <p:cNvSpPr>
            <a:spLocks noGrp="1"/>
          </p:cNvSpPr>
          <p:nvPr>
            <p:ph type="title"/>
          </p:nvPr>
        </p:nvSpPr>
        <p:spPr/>
        <p:txBody>
          <a:bodyPr/>
          <a:lstStyle/>
          <a:p>
            <a:r>
              <a:rPr lang="en-US" dirty="0" smtClean="0"/>
              <a:t>Simple horizontal blur example</a:t>
            </a:r>
            <a:endParaRPr lang="en-US" dirty="0"/>
          </a:p>
        </p:txBody>
      </p:sp>
      <p:grpSp>
        <p:nvGrpSpPr>
          <p:cNvPr id="44" name="Group 43"/>
          <p:cNvGrpSpPr/>
          <p:nvPr/>
        </p:nvGrpSpPr>
        <p:grpSpPr>
          <a:xfrm>
            <a:off x="5768549" y="1381123"/>
            <a:ext cx="2780274" cy="313038"/>
            <a:chOff x="1585782" y="2998573"/>
            <a:chExt cx="2780274" cy="313038"/>
          </a:xfrm>
          <a:solidFill>
            <a:srgbClr val="0070C0"/>
          </a:solidFill>
          <a:effectLst>
            <a:outerShdw blurRad="50800" dist="38100" dir="5400000" algn="t" rotWithShape="0">
              <a:prstClr val="black">
                <a:alpha val="40000"/>
              </a:prstClr>
            </a:outerShdw>
          </a:effectLst>
        </p:grpSpPr>
        <p:grpSp>
          <p:nvGrpSpPr>
            <p:cNvPr id="15" name="Group 14"/>
            <p:cNvGrpSpPr/>
            <p:nvPr/>
          </p:nvGrpSpPr>
          <p:grpSpPr>
            <a:xfrm>
              <a:off x="3439298" y="2998573"/>
              <a:ext cx="926758" cy="313038"/>
              <a:chOff x="3439298" y="2998573"/>
              <a:chExt cx="926758" cy="313038"/>
            </a:xfrm>
            <a:grpFill/>
          </p:grpSpPr>
          <p:sp>
            <p:nvSpPr>
              <p:cNvPr id="6" name="Rectangle 5"/>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 name="Rectangle 7"/>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9" name="Rectangle 8"/>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36" name="Group 35"/>
            <p:cNvGrpSpPr/>
            <p:nvPr/>
          </p:nvGrpSpPr>
          <p:grpSpPr>
            <a:xfrm>
              <a:off x="2512540" y="2998573"/>
              <a:ext cx="926758" cy="313038"/>
              <a:chOff x="3439298" y="2998573"/>
              <a:chExt cx="926758" cy="313038"/>
            </a:xfrm>
            <a:grpFill/>
          </p:grpSpPr>
          <p:sp>
            <p:nvSpPr>
              <p:cNvPr id="37" name="Rectangle 36"/>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8" name="Rectangle 37"/>
              <p:cNvSpPr/>
              <p:nvPr/>
            </p:nvSpPr>
            <p:spPr>
              <a:xfrm>
                <a:off x="3739980" y="2998573"/>
                <a:ext cx="313038" cy="313038"/>
              </a:xfrm>
              <a:prstGeom prst="rect">
                <a:avLst/>
              </a:prstGeom>
              <a:solidFill>
                <a:srgbClr val="FFC0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9" name="Rectangle 38"/>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40" name="Group 39"/>
            <p:cNvGrpSpPr/>
            <p:nvPr/>
          </p:nvGrpSpPr>
          <p:grpSpPr>
            <a:xfrm>
              <a:off x="1585782" y="2998573"/>
              <a:ext cx="926758" cy="313038"/>
              <a:chOff x="3439298" y="2998573"/>
              <a:chExt cx="926758" cy="313038"/>
            </a:xfrm>
            <a:grpFill/>
          </p:grpSpPr>
          <p:sp>
            <p:nvSpPr>
              <p:cNvPr id="41" name="Rectangle 40"/>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2" name="Rectangle 41"/>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3" name="Rectangle 42"/>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grpSp>
        <p:nvGrpSpPr>
          <p:cNvPr id="71" name="Group 70"/>
          <p:cNvGrpSpPr/>
          <p:nvPr/>
        </p:nvGrpSpPr>
        <p:grpSpPr>
          <a:xfrm>
            <a:off x="2837934" y="2686820"/>
            <a:ext cx="5247510" cy="313038"/>
            <a:chOff x="2376620" y="2901004"/>
            <a:chExt cx="5247510" cy="313038"/>
          </a:xfrm>
          <a:effectLst>
            <a:outerShdw blurRad="50800" dist="38100" dir="5400000" algn="t" rotWithShape="0">
              <a:prstClr val="black">
                <a:alpha val="40000"/>
              </a:prstClr>
            </a:outerShdw>
          </a:effectLst>
        </p:grpSpPr>
        <p:grpSp>
          <p:nvGrpSpPr>
            <p:cNvPr id="45" name="Group 44"/>
            <p:cNvGrpSpPr/>
            <p:nvPr/>
          </p:nvGrpSpPr>
          <p:grpSpPr>
            <a:xfrm>
              <a:off x="2376620" y="2901004"/>
              <a:ext cx="2780274" cy="313038"/>
              <a:chOff x="1585782" y="2998573"/>
              <a:chExt cx="2780274" cy="313038"/>
            </a:xfrm>
            <a:solidFill>
              <a:srgbClr val="0070C0"/>
            </a:solidFill>
          </p:grpSpPr>
          <p:grpSp>
            <p:nvGrpSpPr>
              <p:cNvPr id="46" name="Group 45"/>
              <p:cNvGrpSpPr/>
              <p:nvPr/>
            </p:nvGrpSpPr>
            <p:grpSpPr>
              <a:xfrm>
                <a:off x="3439298" y="2998573"/>
                <a:ext cx="926758" cy="313038"/>
                <a:chOff x="3439298" y="2998573"/>
                <a:chExt cx="926758" cy="313038"/>
              </a:xfrm>
              <a:grpFill/>
            </p:grpSpPr>
            <p:sp>
              <p:nvSpPr>
                <p:cNvPr id="55" name="Rectangle 54"/>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6" name="Rectangle 55"/>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7" name="Rectangle 56"/>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47" name="Group 46"/>
              <p:cNvGrpSpPr/>
              <p:nvPr/>
            </p:nvGrpSpPr>
            <p:grpSpPr>
              <a:xfrm>
                <a:off x="2512540" y="2998573"/>
                <a:ext cx="926758" cy="313038"/>
                <a:chOff x="3439298" y="2998573"/>
                <a:chExt cx="926758" cy="313038"/>
              </a:xfrm>
              <a:grpFill/>
            </p:grpSpPr>
            <p:sp>
              <p:nvSpPr>
                <p:cNvPr id="52" name="Rectangle 51"/>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3" name="Rectangle 52"/>
                <p:cNvSpPr/>
                <p:nvPr/>
              </p:nvSpPr>
              <p:spPr>
                <a:xfrm>
                  <a:off x="3739980" y="2998573"/>
                  <a:ext cx="313038" cy="313038"/>
                </a:xfrm>
                <a:prstGeom prst="rect">
                  <a:avLst/>
                </a:prstGeom>
                <a:solidFill>
                  <a:srgbClr val="FFC0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4" name="Rectangle 53"/>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48" name="Group 47"/>
              <p:cNvGrpSpPr/>
              <p:nvPr/>
            </p:nvGrpSpPr>
            <p:grpSpPr>
              <a:xfrm>
                <a:off x="1585782" y="2998573"/>
                <a:ext cx="926758" cy="313038"/>
                <a:chOff x="3439298" y="2998573"/>
                <a:chExt cx="926758" cy="313038"/>
              </a:xfrm>
              <a:grpFill/>
            </p:grpSpPr>
            <p:sp>
              <p:nvSpPr>
                <p:cNvPr id="49" name="Rectangle 48"/>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0" name="Rectangle 49"/>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1" name="Rectangle 50"/>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grpSp>
          <p:nvGrpSpPr>
            <p:cNvPr id="58" name="Group 57"/>
            <p:cNvGrpSpPr/>
            <p:nvPr/>
          </p:nvGrpSpPr>
          <p:grpSpPr>
            <a:xfrm>
              <a:off x="4843856" y="2901004"/>
              <a:ext cx="2780274" cy="313038"/>
              <a:chOff x="1585782" y="2998573"/>
              <a:chExt cx="2780274" cy="313038"/>
            </a:xfrm>
            <a:solidFill>
              <a:srgbClr val="0070C0"/>
            </a:solidFill>
          </p:grpSpPr>
          <p:grpSp>
            <p:nvGrpSpPr>
              <p:cNvPr id="59" name="Group 58"/>
              <p:cNvGrpSpPr/>
              <p:nvPr/>
            </p:nvGrpSpPr>
            <p:grpSpPr>
              <a:xfrm>
                <a:off x="3439298" y="2998573"/>
                <a:ext cx="926758" cy="313038"/>
                <a:chOff x="3439298" y="2998573"/>
                <a:chExt cx="926758" cy="313038"/>
              </a:xfrm>
              <a:grpFill/>
            </p:grpSpPr>
            <p:sp>
              <p:nvSpPr>
                <p:cNvPr id="68" name="Rectangle 67"/>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9" name="Rectangle 68"/>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0" name="Rectangle 69"/>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60" name="Group 59"/>
              <p:cNvGrpSpPr/>
              <p:nvPr/>
            </p:nvGrpSpPr>
            <p:grpSpPr>
              <a:xfrm>
                <a:off x="2512540" y="2998573"/>
                <a:ext cx="926758" cy="313038"/>
                <a:chOff x="3439298" y="2998573"/>
                <a:chExt cx="926758" cy="313038"/>
              </a:xfrm>
              <a:grpFill/>
            </p:grpSpPr>
            <p:sp>
              <p:nvSpPr>
                <p:cNvPr id="65" name="Rectangle 64"/>
                <p:cNvSpPr/>
                <p:nvPr/>
              </p:nvSpPr>
              <p:spPr>
                <a:xfrm>
                  <a:off x="343929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6" name="Rectangle 65"/>
                <p:cNvSpPr/>
                <p:nvPr/>
              </p:nvSpPr>
              <p:spPr>
                <a:xfrm>
                  <a:off x="3739980" y="2998573"/>
                  <a:ext cx="313038" cy="313038"/>
                </a:xfrm>
                <a:prstGeom prst="rect">
                  <a:avLst/>
                </a:prstGeom>
                <a:solidFill>
                  <a:srgbClr val="FFC0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7" name="Rectangle 66"/>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61" name="Group 60"/>
              <p:cNvGrpSpPr/>
              <p:nvPr/>
            </p:nvGrpSpPr>
            <p:grpSpPr>
              <a:xfrm>
                <a:off x="1585782" y="2998573"/>
                <a:ext cx="926758" cy="313038"/>
                <a:chOff x="3439298" y="2998573"/>
                <a:chExt cx="926758" cy="313038"/>
              </a:xfrm>
              <a:grpFill/>
            </p:grpSpPr>
            <p:sp>
              <p:nvSpPr>
                <p:cNvPr id="62" name="Rectangle 61"/>
                <p:cNvSpPr/>
                <p:nvPr/>
              </p:nvSpPr>
              <p:spPr>
                <a:xfrm>
                  <a:off x="3439298" y="2998573"/>
                  <a:ext cx="313038" cy="313038"/>
                </a:xfrm>
                <a:prstGeom prst="rect">
                  <a:avLst/>
                </a:prstGeom>
                <a:solidFill>
                  <a:srgbClr val="FF00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3" name="Rectangle 62"/>
                <p:cNvSpPr/>
                <p:nvPr/>
              </p:nvSpPr>
              <p:spPr>
                <a:xfrm>
                  <a:off x="3739980"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4" name="Rectangle 63"/>
                <p:cNvSpPr/>
                <p:nvPr/>
              </p:nvSpPr>
              <p:spPr>
                <a:xfrm>
                  <a:off x="4053018" y="2998573"/>
                  <a:ext cx="313038" cy="313038"/>
                </a:xfrm>
                <a:prstGeom prst="rect">
                  <a:avLst/>
                </a:prstGeom>
                <a:grp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grpSp>
      <p:grpSp>
        <p:nvGrpSpPr>
          <p:cNvPr id="76" name="Group 75"/>
          <p:cNvGrpSpPr/>
          <p:nvPr/>
        </p:nvGrpSpPr>
        <p:grpSpPr>
          <a:xfrm>
            <a:off x="4024187" y="2999858"/>
            <a:ext cx="2952328" cy="612068"/>
            <a:chOff x="3998647" y="3215152"/>
            <a:chExt cx="2952328" cy="612068"/>
          </a:xfrm>
          <a:effectLst>
            <a:outerShdw blurRad="50800" dist="38100" dir="5400000" algn="t" rotWithShape="0">
              <a:prstClr val="black">
                <a:alpha val="40000"/>
              </a:prstClr>
            </a:outerShdw>
          </a:effectLst>
        </p:grpSpPr>
        <p:sp>
          <p:nvSpPr>
            <p:cNvPr id="73" name="Down Arrow 72"/>
            <p:cNvSpPr/>
            <p:nvPr/>
          </p:nvSpPr>
          <p:spPr>
            <a:xfrm flipV="1">
              <a:off x="6532610" y="32151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998647" y="3395172"/>
              <a:ext cx="2952328" cy="4320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 </a:t>
              </a:r>
              <a:r>
                <a:rPr lang="en-US" dirty="0" err="1" smtClean="0">
                  <a:solidFill>
                    <a:schemeClr val="tx1"/>
                  </a:solidFill>
                </a:rPr>
                <a:t>texel</a:t>
              </a:r>
              <a:r>
                <a:rPr lang="en-US" dirty="0" smtClean="0">
                  <a:solidFill>
                    <a:schemeClr val="tx1"/>
                  </a:solidFill>
                </a:rPr>
                <a:t> stride during unroll</a:t>
              </a:r>
            </a:p>
          </p:txBody>
        </p:sp>
        <p:sp>
          <p:nvSpPr>
            <p:cNvPr id="75" name="Down Arrow 74"/>
            <p:cNvSpPr/>
            <p:nvPr/>
          </p:nvSpPr>
          <p:spPr>
            <a:xfrm flipV="1">
              <a:off x="4065374" y="3215152"/>
              <a:ext cx="288032" cy="216024"/>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4610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Semi-persistent </a:t>
            </a:r>
            <a:r>
              <a:rPr lang="en-US" b="1" dirty="0"/>
              <a:t>is doing better than expected based on number of VMEM ops </a:t>
            </a:r>
            <a:r>
              <a:rPr lang="en-US" b="1" dirty="0" smtClean="0"/>
              <a:t>alone</a:t>
            </a:r>
          </a:p>
          <a:p>
            <a:pPr lvl="1"/>
            <a:r>
              <a:rPr lang="en-US" dirty="0" smtClean="0">
                <a:solidFill>
                  <a:srgbClr val="FF0000"/>
                </a:solidFill>
              </a:rPr>
              <a:t>Suggests successful increase in cache hit rate</a:t>
            </a:r>
          </a:p>
          <a:p>
            <a:pPr lvl="1"/>
            <a:endParaRPr lang="en-US" dirty="0" smtClean="0">
              <a:solidFill>
                <a:srgbClr val="FF0000"/>
              </a:solidFill>
            </a:endParaRPr>
          </a:p>
          <a:p>
            <a:r>
              <a:rPr lang="en-US" dirty="0" smtClean="0">
                <a:solidFill>
                  <a:srgbClr val="FFC000"/>
                </a:solidFill>
              </a:rPr>
              <a:t>1.00 </a:t>
            </a:r>
            <a:r>
              <a:rPr lang="en-US" dirty="0">
                <a:solidFill>
                  <a:srgbClr val="FFC000"/>
                </a:solidFill>
              </a:rPr>
              <a:t>time </a:t>
            </a:r>
            <a:r>
              <a:rPr lang="en-US" dirty="0"/>
              <a:t>: </a:t>
            </a:r>
            <a:r>
              <a:rPr lang="en-US" dirty="0" smtClean="0">
                <a:solidFill>
                  <a:srgbClr val="0070C0"/>
                </a:solidFill>
              </a:rPr>
              <a:t>1.00 ops </a:t>
            </a:r>
            <a:r>
              <a:rPr lang="en-US" dirty="0" smtClean="0"/>
              <a:t>: Semi-persistent </a:t>
            </a:r>
            <a:r>
              <a:rPr lang="en-US" dirty="0"/>
              <a:t>8x8 running </a:t>
            </a:r>
            <a:r>
              <a:rPr lang="en-US" dirty="0" smtClean="0"/>
              <a:t>64x8 (aka unroll 8x)</a:t>
            </a:r>
            <a:endParaRPr lang="en-US" dirty="0"/>
          </a:p>
          <a:p>
            <a:r>
              <a:rPr lang="en-US" dirty="0" smtClean="0">
                <a:solidFill>
                  <a:srgbClr val="FFC000"/>
                </a:solidFill>
              </a:rPr>
              <a:t>1.04 </a:t>
            </a:r>
            <a:r>
              <a:rPr lang="en-US" dirty="0">
                <a:solidFill>
                  <a:srgbClr val="FFC000"/>
                </a:solidFill>
              </a:rPr>
              <a:t>time </a:t>
            </a:r>
            <a:r>
              <a:rPr lang="en-US" dirty="0"/>
              <a:t>: </a:t>
            </a:r>
            <a:r>
              <a:rPr lang="en-US" dirty="0" smtClean="0">
                <a:solidFill>
                  <a:srgbClr val="0070C0"/>
                </a:solidFill>
              </a:rPr>
              <a:t>1.01 ops </a:t>
            </a:r>
            <a:r>
              <a:rPr lang="en-US" dirty="0" smtClean="0"/>
              <a:t>: Semi-persistent </a:t>
            </a:r>
            <a:r>
              <a:rPr lang="en-US" dirty="0"/>
              <a:t>8x8 running </a:t>
            </a:r>
            <a:r>
              <a:rPr lang="en-US" dirty="0" smtClean="0"/>
              <a:t>32x8 (aka unroll 4x)</a:t>
            </a:r>
            <a:endParaRPr lang="en-US" dirty="0"/>
          </a:p>
          <a:p>
            <a:r>
              <a:rPr lang="en-US" dirty="0" smtClean="0">
                <a:solidFill>
                  <a:srgbClr val="FFC000"/>
                </a:solidFill>
              </a:rPr>
              <a:t>1.10 </a:t>
            </a:r>
            <a:r>
              <a:rPr lang="en-US" dirty="0">
                <a:solidFill>
                  <a:srgbClr val="FFC000"/>
                </a:solidFill>
              </a:rPr>
              <a:t>time </a:t>
            </a:r>
            <a:r>
              <a:rPr lang="en-US" dirty="0"/>
              <a:t>: </a:t>
            </a:r>
            <a:r>
              <a:rPr lang="en-US" dirty="0" smtClean="0">
                <a:solidFill>
                  <a:srgbClr val="0070C0"/>
                </a:solidFill>
              </a:rPr>
              <a:t>1.04 ops </a:t>
            </a:r>
            <a:r>
              <a:rPr lang="en-US" dirty="0" smtClean="0"/>
              <a:t>: Semi-persistent </a:t>
            </a:r>
            <a:r>
              <a:rPr lang="en-US" dirty="0"/>
              <a:t>8x8 running </a:t>
            </a:r>
            <a:r>
              <a:rPr lang="en-US" dirty="0" smtClean="0"/>
              <a:t>16x8 (aka unroll 2x)</a:t>
            </a:r>
            <a:endParaRPr lang="en-US" dirty="0"/>
          </a:p>
          <a:p>
            <a:r>
              <a:rPr lang="en-US" dirty="0" smtClean="0">
                <a:solidFill>
                  <a:srgbClr val="FFC000"/>
                </a:solidFill>
              </a:rPr>
              <a:t>1.22 </a:t>
            </a:r>
            <a:r>
              <a:rPr lang="en-US" dirty="0">
                <a:solidFill>
                  <a:srgbClr val="FFC000"/>
                </a:solidFill>
              </a:rPr>
              <a:t>time </a:t>
            </a:r>
            <a:r>
              <a:rPr lang="en-US" dirty="0"/>
              <a:t>: </a:t>
            </a:r>
            <a:r>
              <a:rPr lang="en-US" dirty="0" smtClean="0">
                <a:solidFill>
                  <a:srgbClr val="0070C0"/>
                </a:solidFill>
              </a:rPr>
              <a:t>1.10 ops </a:t>
            </a:r>
            <a:r>
              <a:rPr lang="en-US" dirty="0" smtClean="0"/>
              <a:t>: Classic </a:t>
            </a:r>
            <a:r>
              <a:rPr lang="en-US" dirty="0"/>
              <a:t>8x8 </a:t>
            </a:r>
            <a:r>
              <a:rPr lang="en-US" dirty="0" smtClean="0"/>
              <a:t>linear</a:t>
            </a:r>
          </a:p>
          <a:p>
            <a:endParaRPr lang="en-US" dirty="0"/>
          </a:p>
        </p:txBody>
      </p:sp>
      <p:sp>
        <p:nvSpPr>
          <p:cNvPr id="3" name="Text Placeholder 2"/>
          <p:cNvSpPr>
            <a:spLocks noGrp="1"/>
          </p:cNvSpPr>
          <p:nvPr>
            <p:ph type="body" sz="quarter" idx="10"/>
          </p:nvPr>
        </p:nvSpPr>
        <p:spPr/>
        <p:txBody>
          <a:bodyPr/>
          <a:lstStyle/>
          <a:p>
            <a:r>
              <a:rPr lang="en-US" dirty="0" smtClean="0"/>
              <a:t>Normalized </a:t>
            </a:r>
            <a:r>
              <a:rPr lang="en-US" dirty="0" err="1" smtClean="0">
                <a:solidFill>
                  <a:srgbClr val="FFC000"/>
                </a:solidFill>
              </a:rPr>
              <a:t>rx</a:t>
            </a:r>
            <a:r>
              <a:rPr lang="en-US" dirty="0" smtClean="0">
                <a:solidFill>
                  <a:srgbClr val="FFC000"/>
                </a:solidFill>
              </a:rPr>
              <a:t> </a:t>
            </a:r>
            <a:r>
              <a:rPr lang="en-US" dirty="0">
                <a:solidFill>
                  <a:srgbClr val="FFC000"/>
                </a:solidFill>
              </a:rPr>
              <a:t>580 </a:t>
            </a:r>
            <a:r>
              <a:rPr lang="en-US" dirty="0" smtClean="0"/>
              <a:t>measured PIPELINED timing along with </a:t>
            </a:r>
            <a:r>
              <a:rPr lang="en-US" dirty="0" smtClean="0">
                <a:solidFill>
                  <a:srgbClr val="0070C0"/>
                </a:solidFill>
              </a:rPr>
              <a:t>predicted scaling based on VMEM ops</a:t>
            </a:r>
            <a:endParaRPr lang="en-US" dirty="0">
              <a:solidFill>
                <a:srgbClr val="0070C0"/>
              </a:solidFill>
            </a:endParaRPr>
          </a:p>
        </p:txBody>
      </p:sp>
      <p:sp>
        <p:nvSpPr>
          <p:cNvPr id="4" name="Title 3"/>
          <p:cNvSpPr>
            <a:spLocks noGrp="1"/>
          </p:cNvSpPr>
          <p:nvPr>
            <p:ph type="title"/>
          </p:nvPr>
        </p:nvSpPr>
        <p:spPr/>
        <p:txBody>
          <a:bodyPr/>
          <a:lstStyle/>
          <a:p>
            <a:r>
              <a:rPr lang="en-US" dirty="0"/>
              <a:t>Simple horizontal blur </a:t>
            </a:r>
            <a:r>
              <a:rPr lang="en-US" dirty="0" smtClean="0"/>
              <a:t>example – measured runtime</a:t>
            </a:r>
            <a:endParaRPr lang="en-US" dirty="0"/>
          </a:p>
        </p:txBody>
      </p:sp>
      <p:pic>
        <p:nvPicPr>
          <p:cNvPr id="6" name="Picture 5"/>
          <p:cNvPicPr>
            <a:picLocks noChangeAspect="1"/>
          </p:cNvPicPr>
          <p:nvPr/>
        </p:nvPicPr>
        <p:blipFill>
          <a:blip r:embed="rId2"/>
          <a:stretch>
            <a:fillRect/>
          </a:stretch>
        </p:blipFill>
        <p:spPr>
          <a:xfrm>
            <a:off x="0" y="4353826"/>
            <a:ext cx="12188825" cy="2043402"/>
          </a:xfrm>
          <a:prstGeom prst="rect">
            <a:avLst/>
          </a:prstGeom>
          <a:ln w="28575">
            <a:solidFill>
              <a:schemeClr val="tx1"/>
            </a:solidFill>
          </a:ln>
          <a:effectLst>
            <a:outerShdw blurRad="50800" dist="38100" dir="5400000" algn="t" rotWithShape="0">
              <a:prstClr val="black">
                <a:alpha val="40000"/>
              </a:prstClr>
            </a:outerShdw>
          </a:effectLst>
        </p:spPr>
      </p:pic>
      <p:sp>
        <p:nvSpPr>
          <p:cNvPr id="11" name="Rectangle 10"/>
          <p:cNvSpPr/>
          <p:nvPr/>
        </p:nvSpPr>
        <p:spPr>
          <a:xfrm>
            <a:off x="3757989" y="5452665"/>
            <a:ext cx="4934466" cy="33892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Significant Drain Effect – Make Sure To Pipeline</a:t>
            </a:r>
            <a:endParaRPr lang="en-US" dirty="0" smtClean="0">
              <a:solidFill>
                <a:schemeClr val="tx1"/>
              </a:solidFill>
            </a:endParaRPr>
          </a:p>
        </p:txBody>
      </p:sp>
    </p:spTree>
    <p:extLst>
      <p:ext uri="{BB962C8B-B14F-4D97-AF65-F5344CB8AC3E}">
        <p14:creationId xmlns:p14="http://schemas.microsoft.com/office/powerpoint/2010/main" val="26955744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p:cNvSpPr>
            <a:spLocks noGrp="1"/>
          </p:cNvSpPr>
          <p:nvPr>
            <p:ph idx="1"/>
          </p:nvPr>
        </p:nvSpPr>
        <p:spPr>
          <a:xfrm>
            <a:off x="365760" y="1381123"/>
            <a:ext cx="11450094" cy="4937760"/>
          </a:xfrm>
        </p:spPr>
        <p:txBody>
          <a:bodyPr/>
          <a:lstStyle/>
          <a:p>
            <a:r>
              <a:rPr lang="en-US" dirty="0" smtClean="0"/>
              <a:t>Semi-persistent wave example</a:t>
            </a:r>
          </a:p>
          <a:p>
            <a:pPr lvl="1"/>
            <a:r>
              <a:rPr lang="en-US" dirty="0" smtClean="0"/>
              <a:t>Faster for either non-pipelined</a:t>
            </a:r>
          </a:p>
          <a:p>
            <a:pPr lvl="1"/>
            <a:r>
              <a:rPr lang="en-US" dirty="0" smtClean="0"/>
              <a:t>Or optimal pipelined execution</a:t>
            </a:r>
          </a:p>
          <a:p>
            <a:pPr marL="367665" lvl="1" indent="0">
              <a:buNone/>
            </a:pPr>
            <a:endParaRPr lang="en-US" dirty="0"/>
          </a:p>
        </p:txBody>
      </p:sp>
      <p:sp>
        <p:nvSpPr>
          <p:cNvPr id="3" name="Text Placeholder 2"/>
          <p:cNvSpPr>
            <a:spLocks noGrp="1"/>
          </p:cNvSpPr>
          <p:nvPr>
            <p:ph type="body" sz="quarter" idx="10"/>
          </p:nvPr>
        </p:nvSpPr>
        <p:spPr/>
        <p:txBody>
          <a:bodyPr/>
          <a:lstStyle/>
          <a:p>
            <a:r>
              <a:rPr lang="en-US" dirty="0" smtClean="0"/>
              <a:t>Running SOME cache/wave options to find optimal configurations</a:t>
            </a:r>
            <a:endParaRPr lang="en-US" dirty="0"/>
          </a:p>
        </p:txBody>
      </p:sp>
      <p:sp>
        <p:nvSpPr>
          <p:cNvPr id="4" name="Title 3"/>
          <p:cNvSpPr>
            <a:spLocks noGrp="1"/>
          </p:cNvSpPr>
          <p:nvPr>
            <p:ph type="title"/>
          </p:nvPr>
        </p:nvSpPr>
        <p:spPr/>
        <p:txBody>
          <a:bodyPr/>
          <a:lstStyle/>
          <a:p>
            <a:r>
              <a:rPr lang="en-US" dirty="0" smtClean="0"/>
              <a:t>Simple horizontal blur example – wave limited results </a:t>
            </a:r>
            <a:r>
              <a:rPr lang="en-US" dirty="0" err="1" smtClean="0"/>
              <a:t>rx</a:t>
            </a:r>
            <a:r>
              <a:rPr lang="en-US" dirty="0" smtClean="0"/>
              <a:t> 580</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31411601"/>
              </p:ext>
            </p:extLst>
          </p:nvPr>
        </p:nvGraphicFramePr>
        <p:xfrm>
          <a:off x="5246825" y="1141485"/>
          <a:ext cx="5255947" cy="540004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315612"/>
                <a:gridCol w="999425"/>
                <a:gridCol w="1736076"/>
                <a:gridCol w="1204834"/>
              </a:tblGrid>
              <a:tr h="370840">
                <a:tc>
                  <a:txBody>
                    <a:bodyPr/>
                    <a:lstStyle/>
                    <a:p>
                      <a:pPr algn="ctr"/>
                      <a:r>
                        <a:rPr lang="en-US" sz="1600" dirty="0" smtClean="0"/>
                        <a:t>CONFIG</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1600" dirty="0" smtClean="0"/>
                        <a:t>WAVE/</a:t>
                      </a:r>
                    </a:p>
                    <a:p>
                      <a:pPr algn="ctr"/>
                      <a:r>
                        <a:rPr lang="en-US" sz="1600" dirty="0" smtClean="0"/>
                        <a:t>SIMD</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1600" dirty="0" smtClean="0"/>
                        <a:t>CLOCKS</a:t>
                      </a:r>
                      <a:r>
                        <a:rPr lang="en-US" sz="1600" baseline="0" dirty="0" smtClean="0"/>
                        <a:t> </a:t>
                      </a:r>
                    </a:p>
                    <a:p>
                      <a:pPr algn="ctr"/>
                      <a:r>
                        <a:rPr lang="en-US" sz="1600" baseline="0" dirty="0" smtClean="0"/>
                        <a:t>NON-PIPELINED</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1600" dirty="0" smtClean="0"/>
                        <a:t>CLOCKS</a:t>
                      </a:r>
                    </a:p>
                    <a:p>
                      <a:pPr algn="ctr"/>
                      <a:r>
                        <a:rPr lang="en-US" sz="1600" dirty="0" smtClean="0"/>
                        <a:t>PIPELINED</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r>
              <a:tr h="370840">
                <a:tc>
                  <a:txBody>
                    <a:bodyPr/>
                    <a:lstStyle/>
                    <a:p>
                      <a:pPr algn="ctr"/>
                      <a:r>
                        <a:rPr lang="en-US" sz="1600" dirty="0" smtClean="0"/>
                        <a:t>8x8 unroll x8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3</a:t>
                      </a:r>
                      <a:endParaRPr lang="en-US" sz="16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74184</a:t>
                      </a:r>
                      <a:endParaRPr lang="en-US" sz="16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68483</a:t>
                      </a:r>
                      <a:endParaRPr lang="en-US" sz="16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r>
              <a:tr h="370840">
                <a:tc>
                  <a:txBody>
                    <a:bodyPr/>
                    <a:lstStyle/>
                    <a:p>
                      <a:pPr algn="ctr"/>
                      <a:r>
                        <a:rPr lang="en-US" sz="1600" dirty="0" smtClean="0"/>
                        <a:t>8x8 unroll x4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3</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72092</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69520</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r>
              <a:tr h="370840">
                <a:tc>
                  <a:txBody>
                    <a:bodyPr/>
                    <a:lstStyle/>
                    <a:p>
                      <a:pPr algn="ctr"/>
                      <a:r>
                        <a:rPr lang="en-US" sz="1600" dirty="0" smtClean="0"/>
                        <a:t>8x8 unroll x2</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3</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73905</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72272</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r>
              <a:tr h="370840">
                <a:tc>
                  <a:txBody>
                    <a:bodyPr/>
                    <a:lstStyle/>
                    <a:p>
                      <a:pPr algn="ctr"/>
                      <a:r>
                        <a:rPr lang="en-US" sz="1600" dirty="0" smtClean="0"/>
                        <a:t>8x8 linear</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3</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83508</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sz="1600" dirty="0" smtClean="0"/>
                        <a:t>82850</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r>
              <a:tr h="370840">
                <a:tc>
                  <a:txBody>
                    <a:bodyPr/>
                    <a:lstStyle/>
                    <a:p>
                      <a:pPr algn="ctr"/>
                      <a:r>
                        <a:rPr lang="en-US" sz="1600" dirty="0" smtClean="0"/>
                        <a:t>8x8</a:t>
                      </a:r>
                      <a:r>
                        <a:rPr lang="en-US" sz="1600" baseline="0" dirty="0" smtClean="0"/>
                        <a:t> unroll x8</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4</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74241</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66600</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r>
              <a:tr h="370840">
                <a:tc>
                  <a:txBody>
                    <a:bodyPr/>
                    <a:lstStyle/>
                    <a:p>
                      <a:pPr algn="ctr"/>
                      <a:r>
                        <a:rPr lang="en-US" sz="1600" b="1" dirty="0" smtClean="0"/>
                        <a:t>8x8 unroll x4</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en-US" sz="1600" b="1" dirty="0" smtClean="0"/>
                        <a:t>4</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en-US" sz="1600" b="1" dirty="0" smtClean="0"/>
                        <a:t>71811</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en-US" sz="1600" b="1" dirty="0" smtClean="0"/>
                        <a:t>68222</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r>
              <a:tr h="370840">
                <a:tc>
                  <a:txBody>
                    <a:bodyPr/>
                    <a:lstStyle/>
                    <a:p>
                      <a:pPr algn="ctr"/>
                      <a:r>
                        <a:rPr lang="en-US" sz="1600" dirty="0" smtClean="0"/>
                        <a:t>8x8 unroll x2</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4</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73376</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71525</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r>
              <a:tr h="370840">
                <a:tc>
                  <a:txBody>
                    <a:bodyPr/>
                    <a:lstStyle/>
                    <a:p>
                      <a:pPr algn="ctr"/>
                      <a:r>
                        <a:rPr lang="en-US" sz="1600" dirty="0" smtClean="0"/>
                        <a:t>8x8 linear</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4</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82583</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smtClean="0"/>
                        <a:t>81491</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r>
              <a:tr h="370840">
                <a:tc>
                  <a:txBody>
                    <a:bodyPr/>
                    <a:lstStyle/>
                    <a:p>
                      <a:pPr algn="ctr"/>
                      <a:r>
                        <a:rPr lang="en-US" sz="1600" b="1" dirty="0" smtClean="0"/>
                        <a:t>8x8 unroll</a:t>
                      </a:r>
                      <a:r>
                        <a:rPr lang="en-US" sz="1600" b="1" baseline="0" dirty="0" smtClean="0"/>
                        <a:t> x8</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600"/>
                    </a:solidFill>
                  </a:tcPr>
                </a:tc>
                <a:tc>
                  <a:txBody>
                    <a:bodyPr/>
                    <a:lstStyle/>
                    <a:p>
                      <a:pPr algn="ctr"/>
                      <a:r>
                        <a:rPr lang="en-US" sz="1600" b="1" dirty="0" smtClean="0"/>
                        <a:t>5</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600"/>
                    </a:solidFill>
                  </a:tcPr>
                </a:tc>
                <a:tc>
                  <a:txBody>
                    <a:bodyPr/>
                    <a:lstStyle/>
                    <a:p>
                      <a:pPr algn="ctr"/>
                      <a:r>
                        <a:rPr lang="en-US" sz="1600" b="1" dirty="0" smtClean="0"/>
                        <a:t>75571</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600"/>
                    </a:solidFill>
                  </a:tcPr>
                </a:tc>
                <a:tc>
                  <a:txBody>
                    <a:bodyPr/>
                    <a:lstStyle/>
                    <a:p>
                      <a:pPr algn="ctr"/>
                      <a:r>
                        <a:rPr lang="en-US" sz="1600" b="1" dirty="0" smtClean="0"/>
                        <a:t>64628</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600"/>
                    </a:solidFill>
                  </a:tcPr>
                </a:tc>
              </a:tr>
              <a:tr h="370840">
                <a:tc>
                  <a:txBody>
                    <a:bodyPr/>
                    <a:lstStyle/>
                    <a:p>
                      <a:pPr algn="ctr"/>
                      <a:r>
                        <a:rPr lang="en-US" sz="1600" dirty="0" smtClean="0"/>
                        <a:t>8x8 unroll x4</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5</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73129</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67426</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sz="1600" dirty="0" smtClean="0"/>
                        <a:t>8x8 unroll x2</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5</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73384</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70679</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sz="1600" dirty="0" smtClean="0"/>
                        <a:t>8x8 linear</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5</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82427</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smtClean="0"/>
                        <a:t>80571</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sz="1600" b="1" dirty="0" smtClean="0"/>
                        <a:t>8x8 linear</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smtClean="0"/>
                        <a:t>6</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smtClean="0"/>
                        <a:t>80971</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smtClean="0"/>
                        <a:t>78527</a:t>
                      </a:r>
                      <a:endParaRPr lang="en-US"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r>
            </a:tbl>
          </a:graphicData>
        </a:graphic>
      </p:graphicFrame>
      <p:grpSp>
        <p:nvGrpSpPr>
          <p:cNvPr id="7" name="Group 6"/>
          <p:cNvGrpSpPr/>
          <p:nvPr/>
        </p:nvGrpSpPr>
        <p:grpSpPr>
          <a:xfrm>
            <a:off x="2775677" y="4559641"/>
            <a:ext cx="2471146" cy="679620"/>
            <a:chOff x="-608806" y="4246606"/>
            <a:chExt cx="2113873" cy="679620"/>
          </a:xfrm>
          <a:solidFill>
            <a:srgbClr val="FF0000"/>
          </a:solidFill>
          <a:effectLst>
            <a:outerShdw blurRad="50800" dist="38100" dir="5400000" algn="t" rotWithShape="0">
              <a:prstClr val="black">
                <a:alpha val="40000"/>
              </a:prstClr>
            </a:outerShdw>
          </a:effectLst>
        </p:grpSpPr>
        <p:sp>
          <p:nvSpPr>
            <p:cNvPr id="8" name="Right Arrow 7"/>
            <p:cNvSpPr/>
            <p:nvPr/>
          </p:nvSpPr>
          <p:spPr>
            <a:xfrm>
              <a:off x="363078" y="4411363"/>
              <a:ext cx="1141989" cy="296562"/>
            </a:xfrm>
            <a:prstGeom prst="rightArrow">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Rectangle 8"/>
            <p:cNvSpPr/>
            <p:nvPr/>
          </p:nvSpPr>
          <p:spPr>
            <a:xfrm>
              <a:off x="-608806" y="4246606"/>
              <a:ext cx="1872469" cy="679620"/>
            </a:xfrm>
            <a:prstGeom prst="rect">
              <a:avLst/>
            </a:prstGeom>
            <a:solidFill>
              <a:srgbClr val="00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Fastest For </a:t>
              </a:r>
            </a:p>
            <a:p>
              <a:pPr algn="ctr"/>
              <a:r>
                <a:rPr lang="en-US" b="1" dirty="0" smtClean="0">
                  <a:solidFill>
                    <a:schemeClr val="tx1"/>
                  </a:solidFill>
                </a:rPr>
                <a:t>Pipelined Execution</a:t>
              </a:r>
            </a:p>
          </p:txBody>
        </p:sp>
      </p:grpSp>
      <p:grpSp>
        <p:nvGrpSpPr>
          <p:cNvPr id="10" name="Group 9"/>
          <p:cNvGrpSpPr/>
          <p:nvPr/>
        </p:nvGrpSpPr>
        <p:grpSpPr>
          <a:xfrm>
            <a:off x="2740183" y="3402225"/>
            <a:ext cx="2506641" cy="679620"/>
            <a:chOff x="-608806" y="4246606"/>
            <a:chExt cx="2144236" cy="679620"/>
          </a:xfrm>
          <a:solidFill>
            <a:srgbClr val="FFC000"/>
          </a:solidFill>
          <a:effectLst>
            <a:outerShdw blurRad="50800" dist="38100" dir="5400000" algn="t" rotWithShape="0">
              <a:prstClr val="black">
                <a:alpha val="40000"/>
              </a:prstClr>
            </a:outerShdw>
          </a:effectLst>
        </p:grpSpPr>
        <p:sp>
          <p:nvSpPr>
            <p:cNvPr id="11" name="Right Arrow 10"/>
            <p:cNvSpPr/>
            <p:nvPr/>
          </p:nvSpPr>
          <p:spPr>
            <a:xfrm>
              <a:off x="363078" y="4411363"/>
              <a:ext cx="1172352"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 name="Rectangle 11"/>
            <p:cNvSpPr/>
            <p:nvPr/>
          </p:nvSpPr>
          <p:spPr>
            <a:xfrm>
              <a:off x="-608806" y="4246606"/>
              <a:ext cx="1872469" cy="67962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Fastest For </a:t>
              </a:r>
            </a:p>
            <a:p>
              <a:pPr algn="ctr"/>
              <a:r>
                <a:rPr lang="en-US" b="1" dirty="0" smtClean="0">
                  <a:solidFill>
                    <a:schemeClr val="tx1"/>
                  </a:solidFill>
                </a:rPr>
                <a:t>Non-Pipelined</a:t>
              </a:r>
            </a:p>
          </p:txBody>
        </p:sp>
      </p:grpSp>
      <p:grpSp>
        <p:nvGrpSpPr>
          <p:cNvPr id="14" name="Group 13"/>
          <p:cNvGrpSpPr/>
          <p:nvPr/>
        </p:nvGrpSpPr>
        <p:grpSpPr>
          <a:xfrm>
            <a:off x="2740183" y="6063732"/>
            <a:ext cx="2471146" cy="477793"/>
            <a:chOff x="-608806" y="4304273"/>
            <a:chExt cx="2113873" cy="477793"/>
          </a:xfrm>
          <a:solidFill>
            <a:schemeClr val="bg1">
              <a:lumMod val="95000"/>
            </a:schemeClr>
          </a:solidFill>
          <a:effectLst>
            <a:outerShdw blurRad="50800" dist="38100" dir="5400000" algn="t" rotWithShape="0">
              <a:prstClr val="black">
                <a:alpha val="40000"/>
              </a:prstClr>
            </a:outerShdw>
          </a:effectLst>
        </p:grpSpPr>
        <p:sp>
          <p:nvSpPr>
            <p:cNvPr id="15" name="Right Arrow 14"/>
            <p:cNvSpPr/>
            <p:nvPr/>
          </p:nvSpPr>
          <p:spPr>
            <a:xfrm>
              <a:off x="363078" y="4411363"/>
              <a:ext cx="1141989"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Rectangle 15"/>
            <p:cNvSpPr/>
            <p:nvPr/>
          </p:nvSpPr>
          <p:spPr>
            <a:xfrm>
              <a:off x="-608806" y="4304273"/>
              <a:ext cx="1872469" cy="47779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Unoptimized</a:t>
              </a:r>
              <a:endParaRPr lang="en-US" b="1" dirty="0" smtClean="0">
                <a:solidFill>
                  <a:schemeClr val="tx1"/>
                </a:solidFill>
              </a:endParaRPr>
            </a:p>
          </p:txBody>
        </p:sp>
      </p:grpSp>
    </p:spTree>
    <p:extLst>
      <p:ext uri="{BB962C8B-B14F-4D97-AF65-F5344CB8AC3E}">
        <p14:creationId xmlns:p14="http://schemas.microsoft.com/office/powerpoint/2010/main" val="39724513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Two useful tools for optimization</a:t>
            </a:r>
          </a:p>
          <a:p>
            <a:endParaRPr lang="en-US" dirty="0"/>
          </a:p>
          <a:p>
            <a:r>
              <a:rPr lang="en-US" b="1" dirty="0" smtClean="0"/>
              <a:t>Can provide gains even in fully memory bound situations!</a:t>
            </a:r>
          </a:p>
          <a:p>
            <a:endParaRPr lang="en-US" dirty="0"/>
          </a:p>
          <a:p>
            <a:pPr marL="0" indent="0">
              <a:buNone/>
            </a:pPr>
            <a:endParaRPr lang="en-US" dirty="0" smtClean="0"/>
          </a:p>
          <a:p>
            <a:pPr marL="0" indent="0">
              <a:buNone/>
            </a:pPr>
            <a:endParaRPr lang="en-US" dirty="0"/>
          </a:p>
          <a:p>
            <a:endParaRPr lang="en-US" dirty="0"/>
          </a:p>
          <a:p>
            <a:endParaRPr lang="en-US" dirty="0" smtClean="0"/>
          </a:p>
          <a:p>
            <a:endParaRPr lang="en-US" dirty="0"/>
          </a:p>
          <a:p>
            <a:endParaRPr lang="en-US" dirty="0" smtClean="0"/>
          </a:p>
          <a:p>
            <a:r>
              <a:rPr lang="en-US" dirty="0" smtClean="0"/>
              <a:t>Un-pinning the work-item to lane mapping via semi-persistent waves</a:t>
            </a:r>
            <a:br>
              <a:rPr lang="en-US" dirty="0" smtClean="0"/>
            </a:br>
            <a:r>
              <a:rPr lang="en-US" dirty="0" smtClean="0"/>
              <a:t>has advantages beyond what we have time to dive into today . . .</a:t>
            </a:r>
          </a:p>
          <a:p>
            <a:endParaRPr lang="en-US" dirty="0" smtClean="0"/>
          </a:p>
          <a:p>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Workgroup </a:t>
            </a:r>
            <a:r>
              <a:rPr lang="en-US" dirty="0" smtClean="0"/>
              <a:t>Optimization + SEMI-PERSISTENT WAVES – Takeaway</a:t>
            </a:r>
            <a:endParaRPr lang="en-US" dirty="0"/>
          </a:p>
        </p:txBody>
      </p:sp>
    </p:spTree>
    <p:extLst>
      <p:ext uri="{BB962C8B-B14F-4D97-AF65-F5344CB8AC3E}">
        <p14:creationId xmlns:p14="http://schemas.microsoft.com/office/powerpoint/2010/main" val="21819192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The End</a:t>
            </a:r>
            <a:endParaRPr lang="en-US" dirty="0"/>
          </a:p>
        </p:txBody>
      </p:sp>
      <p:sp>
        <p:nvSpPr>
          <p:cNvPr id="11" name="Text Placeholder 10"/>
          <p:cNvSpPr>
            <a:spLocks noGrp="1"/>
          </p:cNvSpPr>
          <p:nvPr>
            <p:ph type="body" sz="quarter" idx="10"/>
          </p:nvPr>
        </p:nvSpPr>
        <p:spPr>
          <a:xfrm>
            <a:off x="474663" y="4063349"/>
            <a:ext cx="10945398" cy="746125"/>
          </a:xfrm>
        </p:spPr>
        <p:txBody>
          <a:bodyPr/>
          <a:lstStyle/>
          <a:p>
            <a:r>
              <a:rPr lang="en-US" dirty="0" smtClean="0"/>
              <a:t>Coding [</a:t>
            </a:r>
            <a:r>
              <a:rPr lang="en-US" dirty="0" err="1" smtClean="0"/>
              <a:t>koh</a:t>
            </a:r>
            <a:r>
              <a:rPr lang="en-US" dirty="0" smtClean="0"/>
              <a:t>-ding]</a:t>
            </a:r>
          </a:p>
          <a:p>
            <a:r>
              <a:rPr lang="en-US" dirty="0" smtClean="0"/>
              <a:t>n. the act of </a:t>
            </a:r>
            <a:r>
              <a:rPr lang="en-US" dirty="0"/>
              <a:t>transmuting caffeine</a:t>
            </a:r>
            <a:r>
              <a:rPr lang="en-US" dirty="0" smtClean="0"/>
              <a:t> into sarcasm with binary side effects</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02349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12884F4A-14EB-4224-A1C5-8820E106A427}"/>
              </a:ext>
            </a:extLst>
          </p:cNvPr>
          <p:cNvSpPr>
            <a:spLocks noGrp="1"/>
          </p:cNvSpPr>
          <p:nvPr>
            <p:ph idx="1"/>
          </p:nvPr>
        </p:nvSpPr>
        <p:spPr>
          <a:effectLst>
            <a:outerShdw blurRad="50800" dist="38100" dir="5400000" algn="t" rotWithShape="0">
              <a:prstClr val="black">
                <a:alpha val="40000"/>
              </a:prstClr>
            </a:outerShdw>
          </a:effectLst>
        </p:spPr>
        <p:txBody>
          <a:bodyPr/>
          <a:lstStyle/>
          <a:p>
            <a:r>
              <a:rPr lang="en-GB" dirty="0"/>
              <a:t>Post-talk follow-up: </a:t>
            </a:r>
            <a:r>
              <a:rPr lang="en-GB" u="sng" dirty="0"/>
              <a:t>timothy.lottes@amd.com</a:t>
            </a:r>
          </a:p>
          <a:p>
            <a:r>
              <a:rPr lang="en-GB" b="1" dirty="0" smtClean="0">
                <a:solidFill>
                  <a:srgbClr val="FFC000"/>
                </a:solidFill>
              </a:rPr>
              <a:t>Want to join this team: AMD’s Graphics Performance R&amp;D Team is hiring</a:t>
            </a:r>
          </a:p>
          <a:p>
            <a:endParaRPr lang="en-GB" dirty="0" smtClean="0"/>
          </a:p>
          <a:p>
            <a:r>
              <a:rPr lang="en-GB" dirty="0" smtClean="0"/>
              <a:t>Special thanks to</a:t>
            </a:r>
          </a:p>
          <a:p>
            <a:pPr lvl="1"/>
            <a:r>
              <a:rPr lang="en-GB" dirty="0" smtClean="0"/>
              <a:t>Guennadi along with </a:t>
            </a:r>
            <a:r>
              <a:rPr lang="en-GB" dirty="0"/>
              <a:t>t</a:t>
            </a:r>
            <a:r>
              <a:rPr lang="en-GB" dirty="0" smtClean="0"/>
              <a:t>he AMD Tools Team – For giving us eyes to see with</a:t>
            </a:r>
          </a:p>
          <a:p>
            <a:pPr lvl="1"/>
            <a:r>
              <a:rPr lang="en-GB" dirty="0" smtClean="0"/>
              <a:t>AMD Vulkan Driver Team – For helping bypass the rev limiter</a:t>
            </a:r>
          </a:p>
          <a:p>
            <a:pPr lvl="1"/>
            <a:r>
              <a:rPr lang="en-GB" dirty="0" smtClean="0"/>
              <a:t>Jordan Logan – For extra help with run-time testing</a:t>
            </a:r>
          </a:p>
          <a:p>
            <a:pPr lvl="1"/>
            <a:r>
              <a:rPr lang="en-US" dirty="0" smtClean="0"/>
              <a:t>Dustin Land – For proving it is not always hard to port to Vulkan</a:t>
            </a:r>
          </a:p>
          <a:p>
            <a:pPr lvl="1"/>
            <a:r>
              <a:rPr lang="en-US" dirty="0"/>
              <a:t>Sebastian </a:t>
            </a:r>
            <a:r>
              <a:rPr lang="en-US" dirty="0" err="1"/>
              <a:t>Aaltonen</a:t>
            </a:r>
            <a:r>
              <a:rPr lang="en-US" dirty="0"/>
              <a:t> and </a:t>
            </a:r>
            <a:r>
              <a:rPr lang="en-US" dirty="0" smtClean="0"/>
              <a:t>many others </a:t>
            </a:r>
            <a:r>
              <a:rPr lang="en-US" dirty="0"/>
              <a:t>– For realizing cool stuff on the </a:t>
            </a:r>
            <a:r>
              <a:rPr lang="en-US" dirty="0" smtClean="0"/>
              <a:t>GPU</a:t>
            </a:r>
          </a:p>
          <a:p>
            <a:pPr lvl="1"/>
            <a:r>
              <a:rPr lang="en-US" dirty="0" smtClean="0"/>
              <a:t>. . .</a:t>
            </a:r>
          </a:p>
          <a:p>
            <a:pPr lvl="1"/>
            <a:endParaRPr lang="en-US" dirty="0"/>
          </a:p>
          <a:p>
            <a:endParaRPr lang="en-GB" dirty="0"/>
          </a:p>
          <a:p>
            <a:pPr lvl="1"/>
            <a:endParaRPr lang="en-GB" dirty="0" smtClean="0"/>
          </a:p>
          <a:p>
            <a:endParaRPr lang="en-GB" dirty="0"/>
          </a:p>
        </p:txBody>
      </p:sp>
      <p:sp>
        <p:nvSpPr>
          <p:cNvPr id="3" name="Text Placeholder 2">
            <a:extLst>
              <a:ext uri="{FF2B5EF4-FFF2-40B4-BE49-F238E27FC236}">
                <a16:creationId xmlns:a16="http://schemas.microsoft.com/office/drawing/2014/main" xmlns="" id="{A725F412-4F7B-4BED-A467-147512BA5BEF}"/>
              </a:ext>
            </a:extLst>
          </p:cNvPr>
          <p:cNvSpPr>
            <a:spLocks noGrp="1"/>
          </p:cNvSpPr>
          <p:nvPr>
            <p:ph type="body" sz="quarter" idx="10"/>
          </p:nvPr>
        </p:nvSpPr>
        <p:spPr/>
        <p:txBody>
          <a:bodyPr/>
          <a:lstStyle/>
          <a:p>
            <a:endParaRPr lang="en-GB" i="1" dirty="0"/>
          </a:p>
        </p:txBody>
      </p:sp>
      <p:sp>
        <p:nvSpPr>
          <p:cNvPr id="4" name="Title 3">
            <a:extLst>
              <a:ext uri="{FF2B5EF4-FFF2-40B4-BE49-F238E27FC236}">
                <a16:creationId xmlns:a16="http://schemas.microsoft.com/office/drawing/2014/main" xmlns="" id="{6E07C634-BEF8-4535-8E55-1190E566480C}"/>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en-GB" dirty="0" smtClean="0"/>
              <a:t>XOR </a:t>
            </a:r>
            <a:r>
              <a:rPr lang="en-GB" dirty="0" err="1" smtClean="0"/>
              <a:t>rax,rax</a:t>
            </a:r>
            <a:r>
              <a:rPr lang="en-GB" dirty="0" smtClean="0"/>
              <a:t>; </a:t>
            </a:r>
            <a:r>
              <a:rPr lang="en-GB" dirty="0" err="1" smtClean="0"/>
              <a:t>xor</a:t>
            </a:r>
            <a:r>
              <a:rPr lang="en-GB" dirty="0" smtClean="0"/>
              <a:t> [</a:t>
            </a:r>
            <a:r>
              <a:rPr lang="en-GB" dirty="0" err="1" smtClean="0"/>
              <a:t>rax</a:t>
            </a:r>
            <a:r>
              <a:rPr lang="en-GB" dirty="0" smtClean="0"/>
              <a:t>],</a:t>
            </a:r>
            <a:r>
              <a:rPr lang="en-GB" dirty="0" err="1" smtClean="0"/>
              <a:t>rax</a:t>
            </a:r>
            <a:r>
              <a:rPr lang="en-GB" dirty="0" smtClean="0"/>
              <a:t>;</a:t>
            </a:r>
            <a:endParaRPr lang="en-GB" dirty="0"/>
          </a:p>
        </p:txBody>
      </p:sp>
    </p:spTree>
    <p:extLst>
      <p:ext uri="{BB962C8B-B14F-4D97-AF65-F5344CB8AC3E}">
        <p14:creationId xmlns:p14="http://schemas.microsoft.com/office/powerpoint/2010/main" val="22725613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Disclaimer &amp; Attribution</a:t>
            </a:r>
          </a:p>
        </p:txBody>
      </p:sp>
      <p:sp>
        <p:nvSpPr>
          <p:cNvPr id="12" name="Content Placeholder 2"/>
          <p:cNvSpPr txBox="1">
            <a:spLocks/>
          </p:cNvSpPr>
          <p:nvPr/>
        </p:nvSpPr>
        <p:spPr>
          <a:xfrm>
            <a:off x="365760" y="2140084"/>
            <a:ext cx="10424160" cy="2904576"/>
          </a:xfrm>
          <a:prstGeom prst="rect">
            <a:avLst/>
          </a:prstGeom>
        </p:spPr>
        <p:txBody>
          <a:bodyPr anchor="b"/>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52463" fontAlgn="auto">
              <a:buFont typeface="Wingdings 3" pitchFamily="18" charset="2"/>
              <a:buNone/>
              <a:defRPr/>
            </a:pPr>
            <a:r>
              <a:rPr lang="en-US" sz="900" dirty="0"/>
              <a:t>The information presented in this document is for informational purposes only and may contain technical inaccuracies, omissions and typographical errors.</a:t>
            </a:r>
            <a:br>
              <a:rPr lang="en-US" sz="900" dirty="0"/>
            </a:br>
            <a:endParaRPr lang="en-US" sz="900" dirty="0"/>
          </a:p>
          <a:p>
            <a:pPr marL="0" indent="0" defTabSz="652463" fontAlgn="auto">
              <a:buFont typeface="Wingdings 3" pitchFamily="18" charset="2"/>
              <a:buNone/>
              <a:defRPr/>
            </a:pPr>
            <a:r>
              <a:rPr lang="en-US" sz="9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900" dirty="0"/>
            </a:br>
            <a:endParaRPr lang="en-US" sz="900" dirty="0"/>
          </a:p>
          <a:p>
            <a:pPr marL="0" indent="0" defTabSz="652463" fontAlgn="auto">
              <a:buFont typeface="Wingdings 3" pitchFamily="18" charset="2"/>
              <a:buNone/>
              <a:defRPr/>
            </a:pPr>
            <a:r>
              <a:rPr lang="en-US" sz="900" dirty="0"/>
              <a:t>AMD MAKES NO REPRESENTATIONS OR WARRANTIES WITH RESPECT TO THE CONTENTS HEREOF AND ASSUMES NO RESPONSIBILITY FOR ANY INACCURACIES, ERRORS OR OMISSIONS THAT MAY APPEAR IN THIS INFORMATION.</a:t>
            </a:r>
            <a:br>
              <a:rPr lang="en-US" sz="900" dirty="0"/>
            </a:br>
            <a:endParaRPr lang="en-US" sz="900" dirty="0"/>
          </a:p>
          <a:p>
            <a:pPr marL="0" indent="0" defTabSz="652463" fontAlgn="auto">
              <a:buFont typeface="Wingdings 3" pitchFamily="18" charset="2"/>
              <a:buNone/>
              <a:defRPr/>
            </a:pPr>
            <a:r>
              <a:rPr lang="en-US" sz="9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fontAlgn="auto">
              <a:buFont typeface="Wingdings 3" pitchFamily="18" charset="2"/>
              <a:buNone/>
              <a:defRPr/>
            </a:pPr>
            <a:endParaRPr lang="en-US" sz="900" b="1" u="sng" dirty="0"/>
          </a:p>
          <a:p>
            <a:pPr marL="0" indent="0" algn="just" defTabSz="652463" fontAlgn="auto">
              <a:buFont typeface="Wingdings 3" pitchFamily="18" charset="2"/>
              <a:buNone/>
              <a:defRPr/>
            </a:pPr>
            <a:r>
              <a:rPr lang="en-US" sz="900" b="1" u="sng" dirty="0"/>
              <a:t>ATTRIBUTION</a:t>
            </a:r>
          </a:p>
          <a:p>
            <a:pPr marL="0" indent="0" fontAlgn="auto">
              <a:buFont typeface="Wingdings 3" pitchFamily="18" charset="2"/>
              <a:buNone/>
            </a:pPr>
            <a:r>
              <a:rPr lang="en-US" sz="900" dirty="0"/>
              <a:t>© 2018 Advanced Micro Devices, Inc. All rights reserved. AMD, the AMD Arrow logo</a:t>
            </a:r>
            <a:r>
              <a:rPr lang="en-CA" sz="900" dirty="0"/>
              <a:t> </a:t>
            </a:r>
            <a:r>
              <a:rPr lang="en-US" sz="900" dirty="0"/>
              <a:t>and combinations thereof are trademarks of Advanced Micro Devices, Inc. in the United States and/or other jurisdictions. Other names are for informational purposes only and may be trademarks of their respective owners.</a:t>
            </a:r>
          </a:p>
        </p:txBody>
      </p:sp>
    </p:spTree>
    <p:extLst>
      <p:ext uri="{BB962C8B-B14F-4D97-AF65-F5344CB8AC3E}">
        <p14:creationId xmlns:p14="http://schemas.microsoft.com/office/powerpoint/2010/main" val="742200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39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Core Principles</a:t>
            </a:r>
            <a:endParaRPr lang="en-US" dirty="0"/>
          </a:p>
        </p:txBody>
      </p:sp>
      <p:sp>
        <p:nvSpPr>
          <p:cNvPr id="11" name="Text Placeholder 10"/>
          <p:cNvSpPr>
            <a:spLocks noGrp="1"/>
          </p:cNvSpPr>
          <p:nvPr>
            <p:ph type="body" sz="quarter" idx="10"/>
          </p:nvPr>
        </p:nvSpPr>
        <p:spPr/>
        <p:txBody>
          <a:bodyPr/>
          <a:lstStyle/>
          <a:p>
            <a:r>
              <a:rPr lang="en-US" dirty="0" smtClean="0"/>
              <a:t>Optimization Theory for Parallel Machines</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317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Performance improvement possible as a machine scales in parallel capacity</a:t>
            </a:r>
            <a:br>
              <a:rPr lang="en-US" dirty="0" smtClean="0"/>
            </a:br>
            <a:r>
              <a:rPr lang="en-US" dirty="0" smtClean="0"/>
              <a:t>is proportional to the amount of parallel work</a:t>
            </a:r>
          </a:p>
          <a:p>
            <a:endParaRPr lang="en-US" dirty="0"/>
          </a:p>
          <a:p>
            <a:r>
              <a:rPr lang="en-US" dirty="0" smtClean="0"/>
              <a:t>At the GHz wall for example if only 75% of the work runs in parallel</a:t>
            </a:r>
            <a:br>
              <a:rPr lang="en-US" dirty="0" smtClean="0"/>
            </a:br>
            <a:r>
              <a:rPr lang="en-US" dirty="0" smtClean="0"/>
              <a:t>best case runtime will drop to 25% of a non-parallel machine</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Takeaway: </a:t>
            </a:r>
            <a:r>
              <a:rPr lang="en-US" b="1" dirty="0" smtClean="0"/>
              <a:t>Keep GPU filled with pipelined parallel work!</a:t>
            </a:r>
          </a:p>
        </p:txBody>
      </p:sp>
      <p:sp>
        <p:nvSpPr>
          <p:cNvPr id="3" name="Text Placeholder 2"/>
          <p:cNvSpPr>
            <a:spLocks noGrp="1"/>
          </p:cNvSpPr>
          <p:nvPr>
            <p:ph type="body" sz="quarter" idx="10"/>
          </p:nvPr>
        </p:nvSpPr>
        <p:spPr/>
        <p:txBody>
          <a:bodyPr/>
          <a:lstStyle/>
          <a:p>
            <a:r>
              <a:rPr lang="en-US" dirty="0"/>
              <a:t>presented at the AFIPS Spring Joint Computer Conference in 1967</a:t>
            </a:r>
          </a:p>
        </p:txBody>
      </p:sp>
      <p:sp>
        <p:nvSpPr>
          <p:cNvPr id="4" name="Title 3"/>
          <p:cNvSpPr>
            <a:spLocks noGrp="1"/>
          </p:cNvSpPr>
          <p:nvPr>
            <p:ph type="title"/>
          </p:nvPr>
        </p:nvSpPr>
        <p:spPr/>
        <p:txBody>
          <a:bodyPr/>
          <a:lstStyle/>
          <a:p>
            <a:r>
              <a:rPr lang="en-US" dirty="0" smtClean="0"/>
              <a:t>Amdahl’s law</a:t>
            </a:r>
            <a:endParaRPr lang="en-US" dirty="0"/>
          </a:p>
        </p:txBody>
      </p:sp>
      <p:sp>
        <p:nvSpPr>
          <p:cNvPr id="5" name="Rectangle 4"/>
          <p:cNvSpPr/>
          <p:nvPr/>
        </p:nvSpPr>
        <p:spPr>
          <a:xfrm>
            <a:off x="8327510" y="6439415"/>
            <a:ext cx="3625593" cy="345989"/>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1"/>
                </a:solidFill>
              </a:rPr>
              <a:t>Creative Commons Photo by </a:t>
            </a:r>
            <a:r>
              <a:rPr lang="en-US" sz="1050" dirty="0" err="1">
                <a:solidFill>
                  <a:schemeClr val="bg1"/>
                </a:solidFill>
              </a:rPr>
              <a:t>Pkivolowitz</a:t>
            </a:r>
            <a:r>
              <a:rPr lang="en-US" sz="1050" dirty="0">
                <a:solidFill>
                  <a:schemeClr val="bg1"/>
                </a:solidFill>
              </a:rPr>
              <a:t> at English Wikipedia</a:t>
            </a:r>
            <a:endParaRPr lang="en-US" sz="1050" dirty="0" smtClean="0">
              <a:solidFill>
                <a:schemeClr val="bg1"/>
              </a:solidFill>
            </a:endParaRPr>
          </a:p>
        </p:txBody>
      </p:sp>
      <p:pic>
        <p:nvPicPr>
          <p:cNvPr id="6" name="Picture 5"/>
          <p:cNvPicPr>
            <a:picLocks noChangeAspect="1"/>
          </p:cNvPicPr>
          <p:nvPr/>
        </p:nvPicPr>
        <p:blipFill>
          <a:blip r:embed="rId2"/>
          <a:stretch>
            <a:fillRect/>
          </a:stretch>
        </p:blipFill>
        <p:spPr>
          <a:xfrm>
            <a:off x="479327" y="3327057"/>
            <a:ext cx="7370388" cy="1402492"/>
          </a:xfrm>
          <a:prstGeom prst="rect">
            <a:avLst/>
          </a:prstGeom>
          <a:ln w="28575">
            <a:solidFill>
              <a:schemeClr val="tx1"/>
            </a:solidFill>
          </a:ln>
          <a:effectLst>
            <a:outerShdw blurRad="50800" dist="38100" dir="5400000" algn="t" rotWithShape="0">
              <a:prstClr val="black">
                <a:alpha val="40000"/>
              </a:prstClr>
            </a:outerShdw>
          </a:effectLst>
        </p:spPr>
      </p:pic>
      <p:pic>
        <p:nvPicPr>
          <p:cNvPr id="1026" name="Picture 2" descr="https://upload.wikimedia.org/wikipedia/commons/7/79/Amdahl_march_13_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47" y="2254857"/>
            <a:ext cx="3302407" cy="4129211"/>
          </a:xfrm>
          <a:prstGeom prst="rect">
            <a:avLst/>
          </a:prstGeom>
          <a:noFill/>
          <a:ln w="28575">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57881" y="4629667"/>
            <a:ext cx="4275438" cy="354226"/>
            <a:chOff x="691978" y="3838835"/>
            <a:chExt cx="4275438" cy="354226"/>
          </a:xfrm>
          <a:solidFill>
            <a:srgbClr val="FF0000"/>
          </a:solidFill>
          <a:effectLst>
            <a:outerShdw blurRad="50800" dist="38100" dir="5400000" algn="t" rotWithShape="0">
              <a:prstClr val="black">
                <a:alpha val="40000"/>
              </a:prstClr>
            </a:outerShdw>
          </a:effectLst>
        </p:grpSpPr>
        <p:sp>
          <p:nvSpPr>
            <p:cNvPr id="9" name="Rectangle 8"/>
            <p:cNvSpPr/>
            <p:nvPr/>
          </p:nvSpPr>
          <p:spPr>
            <a:xfrm>
              <a:off x="691978" y="3838835"/>
              <a:ext cx="2982097" cy="35422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More Parallel Machine</a:t>
              </a:r>
            </a:p>
          </p:txBody>
        </p:sp>
        <p:sp>
          <p:nvSpPr>
            <p:cNvPr id="10" name="Right Arrow 9"/>
            <p:cNvSpPr/>
            <p:nvPr/>
          </p:nvSpPr>
          <p:spPr>
            <a:xfrm>
              <a:off x="3674075" y="3838835"/>
              <a:ext cx="1293341" cy="29656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12" name="Rectangle 11"/>
          <p:cNvSpPr/>
          <p:nvPr/>
        </p:nvSpPr>
        <p:spPr>
          <a:xfrm>
            <a:off x="3698788" y="3554629"/>
            <a:ext cx="1235677" cy="354226"/>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Runtime</a:t>
            </a:r>
          </a:p>
        </p:txBody>
      </p:sp>
    </p:spTree>
    <p:extLst>
      <p:ext uri="{BB962C8B-B14F-4D97-AF65-F5344CB8AC3E}">
        <p14:creationId xmlns:p14="http://schemas.microsoft.com/office/powerpoint/2010/main" val="1748454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Average latency can vary by GPU/workload/</a:t>
            </a:r>
            <a:r>
              <a:rPr lang="en-US" dirty="0" err="1" smtClean="0"/>
              <a:t>etc</a:t>
            </a:r>
            <a:endParaRPr lang="en-US" dirty="0" smtClean="0"/>
          </a:p>
          <a:p>
            <a:r>
              <a:rPr lang="en-US" dirty="0" smtClean="0"/>
              <a:t>Can estimate performance cliffs from synthetic </a:t>
            </a:r>
            <a:r>
              <a:rPr lang="en-US" dirty="0" err="1" smtClean="0"/>
              <a:t>shader</a:t>
            </a:r>
            <a:r>
              <a:rPr lang="en-US" dirty="0" smtClean="0"/>
              <a:t> latency testing results</a:t>
            </a:r>
          </a:p>
          <a:p>
            <a:pPr lvl="1"/>
            <a:r>
              <a:rPr lang="en-US" dirty="0" smtClean="0"/>
              <a:t>~114 clock L1 hit </a:t>
            </a:r>
            <a:r>
              <a:rPr lang="en-US" dirty="0" smtClean="0">
                <a:solidFill>
                  <a:srgbClr val="FFC000"/>
                </a:solidFill>
              </a:rPr>
              <a:t>(peak 16 clock/VMEM return rate for image ops) </a:t>
            </a:r>
            <a:r>
              <a:rPr lang="en-US" dirty="0" smtClean="0">
                <a:solidFill>
                  <a:srgbClr val="00A600"/>
                </a:solidFill>
              </a:rPr>
              <a:t>(1 clock/VALU)</a:t>
            </a:r>
          </a:p>
          <a:p>
            <a:pPr lvl="1"/>
            <a:r>
              <a:rPr lang="en-US" dirty="0" smtClean="0"/>
              <a:t>~190 </a:t>
            </a:r>
            <a:r>
              <a:rPr lang="en-US" dirty="0"/>
              <a:t>clock L2 hit </a:t>
            </a:r>
            <a:r>
              <a:rPr lang="en-US" dirty="0">
                <a:solidFill>
                  <a:srgbClr val="FF0000"/>
                </a:solidFill>
              </a:rPr>
              <a:t>(average </a:t>
            </a:r>
            <a:r>
              <a:rPr lang="en-US" dirty="0" smtClean="0">
                <a:solidFill>
                  <a:srgbClr val="FF0000"/>
                </a:solidFill>
              </a:rPr>
              <a:t>~76 </a:t>
            </a:r>
            <a:r>
              <a:rPr lang="en-US" dirty="0">
                <a:solidFill>
                  <a:srgbClr val="FF0000"/>
                </a:solidFill>
              </a:rPr>
              <a:t>clock extra latency compared to L1 </a:t>
            </a:r>
            <a:r>
              <a:rPr lang="en-US" dirty="0" smtClean="0">
                <a:solidFill>
                  <a:srgbClr val="FF0000"/>
                </a:solidFill>
              </a:rPr>
              <a:t>hit ……………….. 76/16 = 4.75 image L1$ hits)</a:t>
            </a:r>
            <a:endParaRPr lang="en-US" dirty="0">
              <a:solidFill>
                <a:srgbClr val="FF0000"/>
              </a:solidFill>
            </a:endParaRPr>
          </a:p>
          <a:p>
            <a:pPr lvl="1"/>
            <a:r>
              <a:rPr lang="en-US" dirty="0" smtClean="0"/>
              <a:t>~350 </a:t>
            </a:r>
            <a:r>
              <a:rPr lang="en-US" dirty="0"/>
              <a:t>clock L2 miss </a:t>
            </a:r>
            <a:r>
              <a:rPr lang="en-US" dirty="0">
                <a:solidFill>
                  <a:srgbClr val="FF0000"/>
                </a:solidFill>
              </a:rPr>
              <a:t>(average </a:t>
            </a:r>
            <a:r>
              <a:rPr lang="en-US" dirty="0" smtClean="0">
                <a:solidFill>
                  <a:srgbClr val="FF0000"/>
                </a:solidFill>
              </a:rPr>
              <a:t>~236 </a:t>
            </a:r>
            <a:r>
              <a:rPr lang="en-US" dirty="0">
                <a:solidFill>
                  <a:srgbClr val="FF0000"/>
                </a:solidFill>
              </a:rPr>
              <a:t>clock extra latency compared to L1 </a:t>
            </a:r>
            <a:r>
              <a:rPr lang="en-US" dirty="0" smtClean="0">
                <a:solidFill>
                  <a:srgbClr val="FF0000"/>
                </a:solidFill>
              </a:rPr>
              <a:t>hit …………. 236/16 = 14.75 image L1$ hits)</a:t>
            </a:r>
            <a:endParaRPr lang="en-US" dirty="0">
              <a:solidFill>
                <a:srgbClr val="FF0000"/>
              </a:solidFill>
            </a:endParaRPr>
          </a:p>
          <a:p>
            <a:endParaRPr lang="en-US" dirty="0" smtClean="0"/>
          </a:p>
          <a:p>
            <a:endParaRPr lang="en-US" dirty="0" smtClean="0"/>
          </a:p>
          <a:p>
            <a:endParaRPr lang="en-US" dirty="0" smtClean="0"/>
          </a:p>
          <a:p>
            <a:r>
              <a:rPr lang="en-US" dirty="0" smtClean="0"/>
              <a:t>Things </a:t>
            </a:r>
            <a:r>
              <a:rPr lang="en-US" dirty="0"/>
              <a:t>which reduce memory </a:t>
            </a:r>
            <a:r>
              <a:rPr lang="en-US" dirty="0" smtClean="0"/>
              <a:t>throughput</a:t>
            </a:r>
          </a:p>
          <a:p>
            <a:pPr lvl="1"/>
            <a:r>
              <a:rPr lang="en-US" dirty="0" smtClean="0"/>
              <a:t>Not </a:t>
            </a:r>
            <a:r>
              <a:rPr lang="en-US" dirty="0"/>
              <a:t>sustaining </a:t>
            </a:r>
            <a:r>
              <a:rPr lang="en-US" dirty="0" smtClean="0">
                <a:solidFill>
                  <a:srgbClr val="FFC000"/>
                </a:solidFill>
              </a:rPr>
              <a:t>VMEM ops </a:t>
            </a:r>
            <a:r>
              <a:rPr lang="en-US" dirty="0" smtClean="0"/>
              <a:t>fast enough to keep request queue from draining</a:t>
            </a:r>
          </a:p>
          <a:p>
            <a:pPr lvl="2"/>
            <a:r>
              <a:rPr lang="en-US" b="1" dirty="0" smtClean="0"/>
              <a:t>Try to sustain a regular flow of memory requests (look for wave occupancy irregularities, </a:t>
            </a:r>
            <a:r>
              <a:rPr lang="en-US" b="1" dirty="0" err="1" smtClean="0"/>
              <a:t>etc</a:t>
            </a:r>
            <a:r>
              <a:rPr lang="en-US" b="1" dirty="0" smtClean="0"/>
              <a:t>)</a:t>
            </a:r>
            <a:endParaRPr lang="en-US" dirty="0" smtClean="0"/>
          </a:p>
          <a:p>
            <a:pPr lvl="1"/>
            <a:r>
              <a:rPr lang="en-US" dirty="0" smtClean="0"/>
              <a:t>Memory bubbles </a:t>
            </a:r>
            <a:r>
              <a:rPr lang="en-US" dirty="0"/>
              <a:t>caused by </a:t>
            </a:r>
            <a:r>
              <a:rPr lang="en-US" dirty="0" smtClean="0">
                <a:solidFill>
                  <a:srgbClr val="FF0000"/>
                </a:solidFill>
              </a:rPr>
              <a:t>L1$ </a:t>
            </a:r>
            <a:r>
              <a:rPr lang="en-US" dirty="0">
                <a:solidFill>
                  <a:srgbClr val="FF0000"/>
                </a:solidFill>
              </a:rPr>
              <a:t>misses </a:t>
            </a:r>
            <a:r>
              <a:rPr lang="en-US" dirty="0"/>
              <a:t>or</a:t>
            </a:r>
            <a:r>
              <a:rPr lang="en-US" dirty="0">
                <a:solidFill>
                  <a:srgbClr val="FF0000"/>
                </a:solidFill>
              </a:rPr>
              <a:t> </a:t>
            </a:r>
            <a:r>
              <a:rPr lang="en-US" dirty="0" smtClean="0">
                <a:solidFill>
                  <a:srgbClr val="FF0000"/>
                </a:solidFill>
              </a:rPr>
              <a:t>L2$ </a:t>
            </a:r>
            <a:r>
              <a:rPr lang="en-US" dirty="0">
                <a:solidFill>
                  <a:srgbClr val="FF0000"/>
                </a:solidFill>
              </a:rPr>
              <a:t>misses</a:t>
            </a:r>
          </a:p>
          <a:p>
            <a:pPr lvl="2"/>
            <a:r>
              <a:rPr lang="en-US" b="1" dirty="0"/>
              <a:t>Try to improve data locality spatially and </a:t>
            </a:r>
            <a:r>
              <a:rPr lang="en-US" b="1" dirty="0" smtClean="0"/>
              <a:t>temporally, increase ratio of L1 hits</a:t>
            </a:r>
            <a:endParaRPr lang="en-US" b="1" dirty="0"/>
          </a:p>
        </p:txBody>
      </p:sp>
      <p:sp>
        <p:nvSpPr>
          <p:cNvPr id="3" name="Text Placeholder 2"/>
          <p:cNvSpPr>
            <a:spLocks noGrp="1"/>
          </p:cNvSpPr>
          <p:nvPr>
            <p:ph type="body" sz="quarter" idx="10"/>
          </p:nvPr>
        </p:nvSpPr>
        <p:spPr/>
        <p:txBody>
          <a:bodyPr/>
          <a:lstStyle/>
          <a:p>
            <a:r>
              <a:rPr lang="en-US" dirty="0"/>
              <a:t>Optimization is often </a:t>
            </a:r>
            <a:r>
              <a:rPr lang="en-US" dirty="0" smtClean="0"/>
              <a:t>about </a:t>
            </a:r>
            <a:r>
              <a:rPr lang="en-US" dirty="0"/>
              <a:t>keeping the GPU memory system filled pipelined parallel work</a:t>
            </a:r>
          </a:p>
          <a:p>
            <a:endParaRPr lang="en-US" dirty="0"/>
          </a:p>
        </p:txBody>
      </p:sp>
      <p:sp>
        <p:nvSpPr>
          <p:cNvPr id="4" name="Title 3"/>
          <p:cNvSpPr>
            <a:spLocks noGrp="1"/>
          </p:cNvSpPr>
          <p:nvPr>
            <p:ph type="title"/>
          </p:nvPr>
        </p:nvSpPr>
        <p:spPr/>
        <p:txBody>
          <a:bodyPr/>
          <a:lstStyle/>
          <a:p>
            <a:r>
              <a:rPr lang="en-US" dirty="0"/>
              <a:t>understanding </a:t>
            </a:r>
            <a:r>
              <a:rPr lang="en-US" dirty="0" err="1"/>
              <a:t>GcN</a:t>
            </a:r>
            <a:r>
              <a:rPr lang="en-US" dirty="0"/>
              <a:t> vector memory access</a:t>
            </a:r>
          </a:p>
        </p:txBody>
      </p:sp>
      <p:grpSp>
        <p:nvGrpSpPr>
          <p:cNvPr id="5" name="Group 4"/>
          <p:cNvGrpSpPr/>
          <p:nvPr/>
        </p:nvGrpSpPr>
        <p:grpSpPr>
          <a:xfrm>
            <a:off x="1360667" y="3816790"/>
            <a:ext cx="5760640" cy="360040"/>
            <a:chOff x="3521068" y="2936687"/>
            <a:chExt cx="5760640" cy="360040"/>
          </a:xfrm>
          <a:solidFill>
            <a:srgbClr val="00A600"/>
          </a:solidFill>
          <a:effectLst>
            <a:outerShdw blurRad="50800" dist="38100" dir="5400000" algn="t" rotWithShape="0">
              <a:prstClr val="black">
                <a:alpha val="40000"/>
              </a:prstClr>
            </a:outerShdw>
          </a:effectLst>
        </p:grpSpPr>
        <p:grpSp>
          <p:nvGrpSpPr>
            <p:cNvPr id="6" name="Group 5"/>
            <p:cNvGrpSpPr/>
            <p:nvPr/>
          </p:nvGrpSpPr>
          <p:grpSpPr>
            <a:xfrm>
              <a:off x="3521068" y="2936687"/>
              <a:ext cx="1440160" cy="360040"/>
              <a:chOff x="3521068" y="2936687"/>
              <a:chExt cx="1440160" cy="360040"/>
            </a:xfrm>
            <a:grpFill/>
          </p:grpSpPr>
          <p:sp>
            <p:nvSpPr>
              <p:cNvPr id="22" name="Rectangle 21"/>
              <p:cNvSpPr/>
              <p:nvPr/>
            </p:nvSpPr>
            <p:spPr>
              <a:xfrm>
                <a:off x="388110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3" name="Rectangle 22"/>
              <p:cNvSpPr/>
              <p:nvPr/>
            </p:nvSpPr>
            <p:spPr>
              <a:xfrm>
                <a:off x="352106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4" name="Rectangle 23"/>
              <p:cNvSpPr/>
              <p:nvPr/>
            </p:nvSpPr>
            <p:spPr>
              <a:xfrm>
                <a:off x="424114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5" name="Rectangle 24"/>
              <p:cNvSpPr/>
              <p:nvPr/>
            </p:nvSpPr>
            <p:spPr>
              <a:xfrm>
                <a:off x="460118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7" name="Group 6"/>
            <p:cNvGrpSpPr/>
            <p:nvPr/>
          </p:nvGrpSpPr>
          <p:grpSpPr>
            <a:xfrm>
              <a:off x="4961228" y="2936687"/>
              <a:ext cx="1440160" cy="360040"/>
              <a:chOff x="3521068" y="2936687"/>
              <a:chExt cx="1440160" cy="360040"/>
            </a:xfrm>
            <a:grpFill/>
          </p:grpSpPr>
          <p:sp>
            <p:nvSpPr>
              <p:cNvPr id="18" name="Rectangle 17"/>
              <p:cNvSpPr/>
              <p:nvPr/>
            </p:nvSpPr>
            <p:spPr>
              <a:xfrm>
                <a:off x="388110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9" name="Rectangle 18"/>
              <p:cNvSpPr/>
              <p:nvPr/>
            </p:nvSpPr>
            <p:spPr>
              <a:xfrm>
                <a:off x="352106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0" name="Rectangle 19"/>
              <p:cNvSpPr/>
              <p:nvPr/>
            </p:nvSpPr>
            <p:spPr>
              <a:xfrm>
                <a:off x="424114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1" name="Rectangle 20"/>
              <p:cNvSpPr/>
              <p:nvPr/>
            </p:nvSpPr>
            <p:spPr>
              <a:xfrm>
                <a:off x="460118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8" name="Group 7"/>
            <p:cNvGrpSpPr/>
            <p:nvPr/>
          </p:nvGrpSpPr>
          <p:grpSpPr>
            <a:xfrm>
              <a:off x="6401388" y="2936687"/>
              <a:ext cx="1440160" cy="360040"/>
              <a:chOff x="3521068" y="2936687"/>
              <a:chExt cx="1440160" cy="360040"/>
            </a:xfrm>
            <a:grpFill/>
          </p:grpSpPr>
          <p:sp>
            <p:nvSpPr>
              <p:cNvPr id="14" name="Rectangle 13"/>
              <p:cNvSpPr/>
              <p:nvPr/>
            </p:nvSpPr>
            <p:spPr>
              <a:xfrm>
                <a:off x="388110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5" name="Rectangle 14"/>
              <p:cNvSpPr/>
              <p:nvPr/>
            </p:nvSpPr>
            <p:spPr>
              <a:xfrm>
                <a:off x="352106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6" name="Rectangle 15"/>
              <p:cNvSpPr/>
              <p:nvPr/>
            </p:nvSpPr>
            <p:spPr>
              <a:xfrm>
                <a:off x="424114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7" name="Rectangle 16"/>
              <p:cNvSpPr/>
              <p:nvPr/>
            </p:nvSpPr>
            <p:spPr>
              <a:xfrm>
                <a:off x="460118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9" name="Group 8"/>
            <p:cNvGrpSpPr/>
            <p:nvPr/>
          </p:nvGrpSpPr>
          <p:grpSpPr>
            <a:xfrm>
              <a:off x="7841548" y="2936687"/>
              <a:ext cx="1440160" cy="360040"/>
              <a:chOff x="3521068" y="2936687"/>
              <a:chExt cx="1440160" cy="360040"/>
            </a:xfrm>
            <a:grpFill/>
          </p:grpSpPr>
          <p:sp>
            <p:nvSpPr>
              <p:cNvPr id="10" name="Rectangle 9"/>
              <p:cNvSpPr/>
              <p:nvPr/>
            </p:nvSpPr>
            <p:spPr>
              <a:xfrm>
                <a:off x="388110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1" name="Rectangle 10"/>
              <p:cNvSpPr/>
              <p:nvPr/>
            </p:nvSpPr>
            <p:spPr>
              <a:xfrm>
                <a:off x="352106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2" name="Rectangle 11"/>
              <p:cNvSpPr/>
              <p:nvPr/>
            </p:nvSpPr>
            <p:spPr>
              <a:xfrm>
                <a:off x="424114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3" name="Rectangle 12"/>
              <p:cNvSpPr/>
              <p:nvPr/>
            </p:nvSpPr>
            <p:spPr>
              <a:xfrm>
                <a:off x="4601188" y="2936687"/>
                <a:ext cx="360040" cy="36004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sp>
        <p:nvSpPr>
          <p:cNvPr id="26" name="Rectangle 25"/>
          <p:cNvSpPr/>
          <p:nvPr/>
        </p:nvSpPr>
        <p:spPr>
          <a:xfrm>
            <a:off x="1360667" y="3297805"/>
            <a:ext cx="5760640" cy="360040"/>
          </a:xfrm>
          <a:prstGeom prst="rect">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27" name="Group 26"/>
          <p:cNvGrpSpPr/>
          <p:nvPr/>
        </p:nvGrpSpPr>
        <p:grpSpPr>
          <a:xfrm>
            <a:off x="7733829" y="3214349"/>
            <a:ext cx="2695272" cy="609324"/>
            <a:chOff x="8524662" y="2688481"/>
            <a:chExt cx="2695272" cy="609324"/>
          </a:xfrm>
          <a:effectLst>
            <a:outerShdw blurRad="50800" dist="38100" dir="5400000" algn="t" rotWithShape="0">
              <a:prstClr val="black">
                <a:alpha val="40000"/>
              </a:prstClr>
            </a:outerShdw>
          </a:effectLst>
        </p:grpSpPr>
        <p:sp>
          <p:nvSpPr>
            <p:cNvPr id="28" name="Right Arrow 27"/>
            <p:cNvSpPr/>
            <p:nvPr/>
          </p:nvSpPr>
          <p:spPr>
            <a:xfrm rot="16200000" flipV="1">
              <a:off x="9252893" y="2803134"/>
              <a:ext cx="525867" cy="296562"/>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 name="Rectangle 28"/>
            <p:cNvSpPr/>
            <p:nvPr/>
          </p:nvSpPr>
          <p:spPr>
            <a:xfrm>
              <a:off x="8524662" y="2943579"/>
              <a:ext cx="2695272" cy="35422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Estimate of Perf Cliffs</a:t>
              </a:r>
            </a:p>
          </p:txBody>
        </p:sp>
      </p:grpSp>
    </p:spTree>
    <p:extLst>
      <p:ext uri="{BB962C8B-B14F-4D97-AF65-F5344CB8AC3E}">
        <p14:creationId xmlns:p14="http://schemas.microsoft.com/office/powerpoint/2010/main" val="2004163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Idle Bound</a:t>
            </a:r>
            <a:endParaRPr lang="en-US" dirty="0"/>
          </a:p>
        </p:txBody>
      </p:sp>
      <p:sp>
        <p:nvSpPr>
          <p:cNvPr id="11" name="Text Placeholder 10"/>
          <p:cNvSpPr>
            <a:spLocks noGrp="1"/>
          </p:cNvSpPr>
          <p:nvPr>
            <p:ph type="body" sz="quarter" idx="10"/>
          </p:nvPr>
        </p:nvSpPr>
        <p:spPr>
          <a:xfrm>
            <a:off x="474663" y="4063349"/>
            <a:ext cx="7131482" cy="746125"/>
          </a:xfrm>
        </p:spPr>
        <p:txBody>
          <a:bodyPr/>
          <a:lstStyle/>
          <a:p>
            <a:r>
              <a:rPr lang="en-US" dirty="0" smtClean="0"/>
              <a:t>Failure to Keep GPU Fed </a:t>
            </a:r>
            <a:r>
              <a:rPr lang="en-US" dirty="0"/>
              <a:t>W</a:t>
            </a:r>
            <a:r>
              <a:rPr lang="en-US" dirty="0" smtClean="0"/>
              <a:t>ith </a:t>
            </a:r>
            <a:r>
              <a:rPr lang="en-US" dirty="0"/>
              <a:t>P</a:t>
            </a:r>
            <a:r>
              <a:rPr lang="en-US" dirty="0" smtClean="0"/>
              <a:t>ipelined </a:t>
            </a:r>
            <a:r>
              <a:rPr lang="en-US" dirty="0"/>
              <a:t>W</a:t>
            </a:r>
            <a:r>
              <a:rPr lang="en-US" dirty="0" smtClean="0"/>
              <a:t>ork</a:t>
            </a:r>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3801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ckground A">
  <a:themeElements>
    <a:clrScheme name="Custom 8">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 - GDC 2018 Sponsored Sessions.POTX" id="{9150FB9F-1920-4441-81B8-3284ADAF29B1}" vid="{F42D9658-4BDD-4E82-B52F-82002C046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94560C6-03CB-42A4-BF5C-55E65C5C1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E27C5A1-07AC-4457-AAC1-17F5884184F3}">
  <ds:schemaRefs>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AMD_GDC_2018_Sponsored_Sessions</Template>
  <TotalTime>23463</TotalTime>
  <Words>4535</Words>
  <Application>Microsoft Office PowerPoint</Application>
  <PresentationFormat>Custom</PresentationFormat>
  <Paragraphs>923</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Consolas</vt:lpstr>
      <vt:lpstr>Wingdings 3</vt:lpstr>
      <vt:lpstr>background A</vt:lpstr>
      <vt:lpstr>Timothy Lottes | gdc 2018</vt:lpstr>
      <vt:lpstr>Goals of this talk</vt:lpstr>
      <vt:lpstr>GCN review</vt:lpstr>
      <vt:lpstr>Thinking outside the draw</vt:lpstr>
      <vt:lpstr>Introduction to the tools used inside amd for analysis</vt:lpstr>
      <vt:lpstr>Core Principles</vt:lpstr>
      <vt:lpstr>Amdahl’s law</vt:lpstr>
      <vt:lpstr>understanding GcN vector memory access</vt:lpstr>
      <vt:lpstr>Idle Bound</vt:lpstr>
      <vt:lpstr>examples of being idle bound – Slide 1</vt:lpstr>
      <vt:lpstr>examples of being idle bound – Slide 2</vt:lpstr>
      <vt:lpstr>Numbers for drain and fill of 1/4 resolution passes</vt:lpstr>
      <vt:lpstr>Filling the gpu – a story of cold caches</vt:lpstr>
      <vt:lpstr>Story of cold caches related back to rgp</vt:lpstr>
      <vt:lpstr>Idle bound – takeaway</vt:lpstr>
      <vt:lpstr>DCC &amp; CS VS PS</vt:lpstr>
      <vt:lpstr>Avoid Slow clears</vt:lpstr>
      <vt:lpstr>PS and cS on gcn</vt:lpstr>
      <vt:lpstr>Delta color compression (Dcc) on/off</vt:lpstr>
      <vt:lpstr>Pipelining With Events</vt:lpstr>
      <vt:lpstr>Author’s opinion of ideal triangle-based engine</vt:lpstr>
      <vt:lpstr>pipelining</vt:lpstr>
      <vt:lpstr>Simple data race tester</vt:lpstr>
      <vt:lpstr>Simple data race tester : results validate data race is possible</vt:lpstr>
      <vt:lpstr>Leveraging coherent memory qualifier in glsl</vt:lpstr>
      <vt:lpstr>Mechanics of pipelining With events</vt:lpstr>
      <vt:lpstr>Write once coherent before any read, then read cached</vt:lpstr>
      <vt:lpstr>Simple data race tester : variations at 1152 x 1152 on Vega</vt:lpstr>
      <vt:lpstr>Differences between cs and gfx queue</vt:lpstr>
      <vt:lpstr>Measuring isolated timing in a pipelined world</vt:lpstr>
      <vt:lpstr>Estimating PipelineD timing in RGP – Rough but useful</vt:lpstr>
      <vt:lpstr>Pipelining With Events – takeaway</vt:lpstr>
      <vt:lpstr>GPU Utilization</vt:lpstr>
      <vt:lpstr>Collection of instruction traces from various workloads</vt:lpstr>
      <vt:lpstr>Utilization trends from “inside the draw/dispatch”</vt:lpstr>
      <vt:lpstr>Wave Launch Rate</vt:lpstr>
      <vt:lpstr>Gcn wave launch rate varies across Gpus</vt:lpstr>
      <vt:lpstr>Short running waves can bottleneck larger gpus</vt:lpstr>
      <vt:lpstr>Another example of short running PS stalling async-compute</vt:lpstr>
      <vt:lpstr>Workgroup Optimization</vt:lpstr>
      <vt:lpstr>Typical practice of PS to CS conversion</vt:lpstr>
      <vt:lpstr>Example “optimized”*** configuration</vt:lpstr>
      <vt:lpstr>{512,1,1} to {32,16,1} reconfiguration CODE for prior slide </vt:lpstr>
      <vt:lpstr>Cs Ssao Measured performance for different configurations </vt:lpstr>
      <vt:lpstr>Dynamics Gcn workgroup launch</vt:lpstr>
      <vt:lpstr>Semi-Persistent Waves</vt:lpstr>
      <vt:lpstr>Semi-persistent wave goals</vt:lpstr>
      <vt:lpstr>Anatomy of a short shader at semi-steady-state run-time</vt:lpstr>
      <vt:lpstr>Not leaving data locality and launch regularity up to chance</vt:lpstr>
      <vt:lpstr>Semi-persistent wave launch</vt:lpstr>
      <vt:lpstr>Understanding wave execution and scheduling</vt:lpstr>
      <vt:lpstr>Simple horizontal blur example</vt:lpstr>
      <vt:lpstr>Simple horizontal blur example – measured runtime</vt:lpstr>
      <vt:lpstr>Simple horizontal blur example – wave limited results rx 580</vt:lpstr>
      <vt:lpstr>Workgroup Optimization + SEMI-PERSISTENT WAVES – Takeaway</vt:lpstr>
      <vt:lpstr>The End</vt:lpstr>
      <vt:lpstr>XOR rax,rax; xor [rax],rax;</vt:lpstr>
      <vt:lpstr>Disclaimer &amp; Attribution</vt:lpstr>
      <vt:lpstr>PowerPoint Presentation</vt:lpstr>
    </vt:vector>
  </TitlesOfParts>
  <Company>Advanced Micro Devices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NAME HERE | DATE</dc:title>
  <dc:creator>Lottes, Timothy</dc:creator>
  <cp:lastModifiedBy>Lottes, Timothy</cp:lastModifiedBy>
  <cp:revision>132</cp:revision>
  <cp:lastPrinted>2015-09-29T14:56:43Z</cp:lastPrinted>
  <dcterms:created xsi:type="dcterms:W3CDTF">2018-02-05T14:35:36Z</dcterms:created>
  <dcterms:modified xsi:type="dcterms:W3CDTF">2018-04-02T17:19:29Z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