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8917" r:id="rId3"/>
  </p:sldMasterIdLst>
  <p:notesMasterIdLst>
    <p:notesMasterId r:id="rId49"/>
  </p:notesMasterIdLst>
  <p:handoutMasterIdLst>
    <p:handoutMasterId r:id="rId50"/>
  </p:handoutMasterIdLst>
  <p:sldIdLst>
    <p:sldId id="970" r:id="rId4"/>
    <p:sldId id="1037" r:id="rId5"/>
    <p:sldId id="971" r:id="rId6"/>
    <p:sldId id="998" r:id="rId7"/>
    <p:sldId id="1043" r:id="rId8"/>
    <p:sldId id="986" r:id="rId9"/>
    <p:sldId id="1041" r:id="rId10"/>
    <p:sldId id="1042" r:id="rId11"/>
    <p:sldId id="1044" r:id="rId12"/>
    <p:sldId id="987" r:id="rId13"/>
    <p:sldId id="1045" r:id="rId14"/>
    <p:sldId id="996" r:id="rId15"/>
    <p:sldId id="1046" r:id="rId16"/>
    <p:sldId id="990" r:id="rId17"/>
    <p:sldId id="991" r:id="rId18"/>
    <p:sldId id="1048" r:id="rId19"/>
    <p:sldId id="1047" r:id="rId20"/>
    <p:sldId id="993" r:id="rId21"/>
    <p:sldId id="994" r:id="rId22"/>
    <p:sldId id="1036" r:id="rId23"/>
    <p:sldId id="997" r:id="rId24"/>
    <p:sldId id="999" r:id="rId25"/>
    <p:sldId id="1015" r:id="rId26"/>
    <p:sldId id="1016" r:id="rId27"/>
    <p:sldId id="1017" r:id="rId28"/>
    <p:sldId id="1018" r:id="rId29"/>
    <p:sldId id="1020" r:id="rId30"/>
    <p:sldId id="1021" r:id="rId31"/>
    <p:sldId id="1023" r:id="rId32"/>
    <p:sldId id="1024" r:id="rId33"/>
    <p:sldId id="1025" r:id="rId34"/>
    <p:sldId id="1026" r:id="rId35"/>
    <p:sldId id="1027" r:id="rId36"/>
    <p:sldId id="1030" r:id="rId37"/>
    <p:sldId id="1031" r:id="rId38"/>
    <p:sldId id="1034" r:id="rId39"/>
    <p:sldId id="1032" r:id="rId40"/>
    <p:sldId id="1049" r:id="rId41"/>
    <p:sldId id="1050" r:id="rId42"/>
    <p:sldId id="981" r:id="rId43"/>
    <p:sldId id="1012" r:id="rId44"/>
    <p:sldId id="978" r:id="rId45"/>
    <p:sldId id="1039" r:id="rId46"/>
    <p:sldId id="1040" r:id="rId47"/>
    <p:sldId id="1019" r:id="rId48"/>
  </p:sldIdLst>
  <p:sldSz cx="12188825" cy="6858000"/>
  <p:notesSz cx="7026275" cy="93122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408">
          <p15:clr>
            <a:srgbClr val="A4A3A4"/>
          </p15:clr>
        </p15:guide>
        <p15:guide id="2" pos="1223" userDrawn="1">
          <p15:clr>
            <a:srgbClr val="A4A3A4"/>
          </p15:clr>
        </p15:guide>
        <p15:guide id="3" pos="6335" userDrawn="1">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ions, Deb" initials="ND" lastIdx="13" clrIdx="0">
    <p:extLst/>
  </p:cmAuthor>
  <p:cmAuthor id="2" name="Miriam Cox" initials="MC" lastIdx="1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1"/>
    <a:srgbClr val="ECEDEF"/>
    <a:srgbClr val="E9E9EC"/>
    <a:srgbClr val="E8E8EC"/>
    <a:srgbClr val="000000"/>
    <a:srgbClr val="E31B3E"/>
    <a:srgbClr val="101010"/>
    <a:srgbClr val="151616"/>
    <a:srgbClr val="111213"/>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69" autoAdjust="0"/>
    <p:restoredTop sz="88962" autoAdjust="0"/>
  </p:normalViewPr>
  <p:slideViewPr>
    <p:cSldViewPr snapToGrid="0" snapToObjects="1">
      <p:cViewPr varScale="1">
        <p:scale>
          <a:sx n="90" d="100"/>
          <a:sy n="90" d="100"/>
        </p:scale>
        <p:origin x="54" y="579"/>
      </p:cViewPr>
      <p:guideLst>
        <p:guide orient="horz" pos="3408"/>
        <p:guide pos="1223"/>
        <p:guide pos="6335"/>
      </p:guideLst>
    </p:cSldViewPr>
  </p:slideViewPr>
  <p:outlineViewPr>
    <p:cViewPr>
      <p:scale>
        <a:sx n="33" d="100"/>
        <a:sy n="33" d="100"/>
      </p:scale>
      <p:origin x="0" y="-2196"/>
    </p:cViewPr>
  </p:outlineViewPr>
  <p:notesTextViewPr>
    <p:cViewPr>
      <p:scale>
        <a:sx n="3" d="2"/>
        <a:sy n="3" d="2"/>
      </p:scale>
      <p:origin x="0" y="0"/>
    </p:cViewPr>
  </p:notesTextViewPr>
  <p:sorterViewPr>
    <p:cViewPr varScale="1">
      <p:scale>
        <a:sx n="1" d="1"/>
        <a:sy n="1" d="1"/>
      </p:scale>
      <p:origin x="0" y="-6900"/>
    </p:cViewPr>
  </p:sorterViewPr>
  <p:notesViewPr>
    <p:cSldViewPr snapToGrid="0" snapToObjects="1">
      <p:cViewPr>
        <p:scale>
          <a:sx n="90" d="100"/>
          <a:sy n="90" d="100"/>
        </p:scale>
        <p:origin x="1338" y="-2112"/>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sz="quarter" idx="1"/>
          </p:nvPr>
        </p:nvSpPr>
        <p:spPr>
          <a:xfrm>
            <a:off x="3979930" y="0"/>
            <a:ext cx="3044719" cy="467231"/>
          </a:xfrm>
          <a:prstGeom prst="rect">
            <a:avLst/>
          </a:prstGeom>
        </p:spPr>
        <p:txBody>
          <a:bodyPr vert="horz" lIns="93360" tIns="46680" rIns="93360" bIns="46680" rtlCol="0"/>
          <a:lstStyle>
            <a:lvl1pPr algn="r">
              <a:defRPr sz="1200"/>
            </a:lvl1pPr>
          </a:lstStyle>
          <a:p>
            <a:fld id="{03EE3507-1557-42D2-AE36-7DC6801EE1FA}" type="datetimeFigureOut">
              <a:rPr lang="en-US" smtClean="0"/>
              <a:t>3/13/2018</a:t>
            </a:fld>
            <a:endParaRPr lang="en-US"/>
          </a:p>
        </p:txBody>
      </p:sp>
      <p:sp>
        <p:nvSpPr>
          <p:cNvPr id="4" name="Footer Placeholder 3"/>
          <p:cNvSpPr>
            <a:spLocks noGrp="1"/>
          </p:cNvSpPr>
          <p:nvPr>
            <p:ph type="ftr" sz="quarter" idx="2"/>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5" name="Slide Number Placeholder 4"/>
          <p:cNvSpPr>
            <a:spLocks noGrp="1"/>
          </p:cNvSpPr>
          <p:nvPr>
            <p:ph type="sldNum" sz="quarter" idx="3"/>
          </p:nvPr>
        </p:nvSpPr>
        <p:spPr>
          <a:xfrm>
            <a:off x="3979930" y="8845046"/>
            <a:ext cx="3044719" cy="467230"/>
          </a:xfrm>
          <a:prstGeom prst="rect">
            <a:avLst/>
          </a:prstGeom>
        </p:spPr>
        <p:txBody>
          <a:bodyPr vert="horz" lIns="93360" tIns="46680" rIns="93360" bIns="46680" rtlCol="0" anchor="b"/>
          <a:lstStyle>
            <a:lvl1pPr algn="r">
              <a:defRPr sz="1200"/>
            </a:lvl1pPr>
          </a:lstStyle>
          <a:p>
            <a:fld id="{9346E38B-7821-4CE1-9BA3-B965F07E0A22}" type="slidenum">
              <a:rPr lang="en-US" smtClean="0"/>
              <a:t>‹#›</a:t>
            </a:fld>
            <a:endParaRPr lang="en-US"/>
          </a:p>
        </p:txBody>
      </p:sp>
    </p:spTree>
    <p:extLst>
      <p:ext uri="{BB962C8B-B14F-4D97-AF65-F5344CB8AC3E}">
        <p14:creationId xmlns:p14="http://schemas.microsoft.com/office/powerpoint/2010/main" val="666847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eaLnBrk="1" fontAlgn="auto" hangingPunct="1">
              <a:spcBef>
                <a:spcPts val="0"/>
              </a:spcBef>
              <a:spcAft>
                <a:spcPts val="0"/>
              </a:spcAft>
              <a:defRPr sz="900">
                <a:latin typeface="+mn-lt"/>
                <a:cs typeface="+mn-cs"/>
              </a:defRPr>
            </a:lvl1pPr>
          </a:lstStyle>
          <a:p>
            <a:pPr>
              <a:defRPr/>
            </a:pPr>
            <a:endParaRPr lang="en-US"/>
          </a:p>
        </p:txBody>
      </p:sp>
      <p:sp>
        <p:nvSpPr>
          <p:cNvPr id="3" name="Date Placeholder 2"/>
          <p:cNvSpPr>
            <a:spLocks noGrp="1"/>
          </p:cNvSpPr>
          <p:nvPr>
            <p:ph type="dt" idx="1"/>
          </p:nvPr>
        </p:nvSpPr>
        <p:spPr>
          <a:xfrm>
            <a:off x="3979930" y="0"/>
            <a:ext cx="3044719" cy="465614"/>
          </a:xfrm>
          <a:prstGeom prst="rect">
            <a:avLst/>
          </a:prstGeom>
        </p:spPr>
        <p:txBody>
          <a:bodyPr vert="horz" lIns="93360" tIns="46680" rIns="93360" bIns="46680" rtlCol="0"/>
          <a:lstStyle>
            <a:lvl1pPr algn="r" eaLnBrk="1" fontAlgn="auto" hangingPunct="1">
              <a:spcBef>
                <a:spcPts val="0"/>
              </a:spcBef>
              <a:spcAft>
                <a:spcPts val="0"/>
              </a:spcAft>
              <a:defRPr sz="900">
                <a:latin typeface="+mn-lt"/>
                <a:cs typeface="+mn-cs"/>
              </a:defRPr>
            </a:lvl1pPr>
          </a:lstStyle>
          <a:p>
            <a:pPr>
              <a:defRPr/>
            </a:pPr>
            <a:fld id="{8CFEBF98-3760-4409-ADD7-17DE7CDC0D41}" type="datetimeFigureOut">
              <a:rPr lang="en-US"/>
              <a:pPr>
                <a:defRPr/>
              </a:pPr>
              <a:t>3/13/2018</a:t>
            </a:fld>
            <a:endParaRPr lang="en-US"/>
          </a:p>
        </p:txBody>
      </p:sp>
      <p:sp>
        <p:nvSpPr>
          <p:cNvPr id="4" name="Slide Image Placeholder 3"/>
          <p:cNvSpPr>
            <a:spLocks noGrp="1" noRot="1" noChangeAspect="1"/>
          </p:cNvSpPr>
          <p:nvPr>
            <p:ph type="sldImg" idx="2"/>
          </p:nvPr>
        </p:nvSpPr>
        <p:spPr>
          <a:xfrm>
            <a:off x="409575" y="698500"/>
            <a:ext cx="6207125" cy="3492500"/>
          </a:xfrm>
          <a:prstGeom prst="rect">
            <a:avLst/>
          </a:prstGeom>
          <a:noFill/>
          <a:ln w="12700">
            <a:solidFill>
              <a:prstClr val="black"/>
            </a:solidFill>
          </a:ln>
        </p:spPr>
        <p:txBody>
          <a:bodyPr vert="horz" lIns="93360" tIns="46680" rIns="93360" bIns="46680" rtlCol="0" anchor="ctr"/>
          <a:lstStyle/>
          <a:p>
            <a:pPr lvl="0"/>
            <a:endParaRPr lang="en-US" noProof="0"/>
          </a:p>
        </p:txBody>
      </p:sp>
      <p:sp>
        <p:nvSpPr>
          <p:cNvPr id="5" name="Notes Placeholder 4"/>
          <p:cNvSpPr>
            <a:spLocks noGrp="1"/>
          </p:cNvSpPr>
          <p:nvPr>
            <p:ph type="body" sz="quarter" idx="3"/>
          </p:nvPr>
        </p:nvSpPr>
        <p:spPr>
          <a:xfrm>
            <a:off x="374084" y="4445965"/>
            <a:ext cx="6278107" cy="4190524"/>
          </a:xfrm>
          <a:prstGeom prst="rect">
            <a:avLst/>
          </a:prstGeom>
        </p:spPr>
        <p:txBody>
          <a:bodyPr vert="horz" lIns="93360" tIns="46680" rIns="93360" bIns="4668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45045"/>
            <a:ext cx="3044719" cy="465614"/>
          </a:xfrm>
          <a:prstGeom prst="rect">
            <a:avLst/>
          </a:prstGeom>
        </p:spPr>
        <p:txBody>
          <a:bodyPr vert="horz" lIns="93360" tIns="46680" rIns="93360" bIns="46680" rtlCol="0" anchor="b"/>
          <a:lstStyle>
            <a:lvl1pPr algn="l" eaLnBrk="1" fontAlgn="auto" hangingPunct="1">
              <a:spcBef>
                <a:spcPts val="0"/>
              </a:spcBef>
              <a:spcAft>
                <a:spcPts val="0"/>
              </a:spcAft>
              <a:defRPr sz="9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wrap="square" lIns="93360" tIns="46680" rIns="93360" bIns="46680" numCol="1" anchor="b" anchorCtr="0" compatLnSpc="1">
            <a:prstTxWarp prst="textNoShape">
              <a:avLst/>
            </a:prstTxWarp>
          </a:bodyPr>
          <a:lstStyle>
            <a:lvl1pPr algn="r" eaLnBrk="1" hangingPunct="1">
              <a:defRPr sz="900">
                <a:latin typeface="Arial" panose="020B0604020202020204" pitchFamily="34" charset="0"/>
              </a:defRPr>
            </a:lvl1pPr>
          </a:lstStyle>
          <a:p>
            <a:fld id="{DFFE71C4-9214-42D4-8943-2EAC92708AFB}" type="slidenum">
              <a:rPr lang="en-US" altLang="en-US"/>
              <a:pPr/>
              <a:t>‹#›</a:t>
            </a:fld>
            <a:endParaRPr lang="en-US" altLang="en-US"/>
          </a:p>
        </p:txBody>
      </p:sp>
    </p:spTree>
    <p:extLst>
      <p:ext uri="{BB962C8B-B14F-4D97-AF65-F5344CB8AC3E}">
        <p14:creationId xmlns:p14="http://schemas.microsoft.com/office/powerpoint/2010/main" val="2942497491"/>
      </p:ext>
    </p:extLst>
  </p:cSld>
  <p:clrMap bg1="lt1" tx1="dk1" bg2="lt2" tx2="dk2" accent1="accent1" accent2="accent2" accent3="accent3" accent4="accent4" accent5="accent5" accent6="accent6" hlink="hlink" folHlink="folHlink"/>
  <p:notesStyle>
    <a:lvl1pPr marL="115888" indent="-115888" algn="l" rtl="0" eaLnBrk="0" fontAlgn="base" hangingPunct="0">
      <a:spcBef>
        <a:spcPct val="30000"/>
      </a:spcBef>
      <a:spcAft>
        <a:spcPct val="0"/>
      </a:spcAft>
      <a:buFont typeface="Wingdings 3" panose="05040102010807070707" pitchFamily="18" charset="2"/>
      <a:buChar char="}"/>
      <a:defRPr sz="1000" kern="1200">
        <a:solidFill>
          <a:schemeClr val="tx1"/>
        </a:solidFill>
        <a:latin typeface="+mn-lt"/>
        <a:ea typeface="+mn-ea"/>
        <a:cs typeface="+mn-cs"/>
      </a:defRPr>
    </a:lvl1pPr>
    <a:lvl2pPr marL="406400" indent="-171450"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2pPr>
    <a:lvl3pPr marL="573088" indent="-115888"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3pPr>
    <a:lvl4pPr marL="914400" algn="l" rtl="0" eaLnBrk="0" fontAlgn="base" hangingPunct="0">
      <a:spcBef>
        <a:spcPct val="30000"/>
      </a:spcBef>
      <a:spcAft>
        <a:spcPct val="0"/>
      </a:spcAft>
      <a:defRPr sz="1000" kern="1200">
        <a:solidFill>
          <a:schemeClr val="tx1"/>
        </a:solidFill>
        <a:latin typeface="+mn-lt"/>
        <a:ea typeface="+mn-ea"/>
        <a:cs typeface="+mn-cs"/>
      </a:defRPr>
    </a:lvl4pPr>
    <a:lvl5pPr marL="1149350" algn="l" rtl="0" eaLnBrk="0" fontAlgn="base" hangingPunct="0">
      <a:spcBef>
        <a:spcPct val="30000"/>
      </a:spcBef>
      <a:spcAft>
        <a:spcPct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5</a:t>
            </a:fld>
            <a:endParaRPr lang="en-US" altLang="en-US"/>
          </a:p>
        </p:txBody>
      </p:sp>
    </p:spTree>
    <p:extLst>
      <p:ext uri="{BB962C8B-B14F-4D97-AF65-F5344CB8AC3E}">
        <p14:creationId xmlns:p14="http://schemas.microsoft.com/office/powerpoint/2010/main" val="4018452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before and after depth bounds test</a:t>
            </a:r>
          </a:p>
          <a:p>
            <a:r>
              <a:rPr lang="en-US" dirty="0"/>
              <a:t>Frame it in the context of making sure any DX-only optimizations are brought over to your Vulkan path</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20</a:t>
            </a:fld>
            <a:endParaRPr lang="en-US" altLang="en-US"/>
          </a:p>
        </p:txBody>
      </p:sp>
    </p:spTree>
    <p:extLst>
      <p:ext uri="{BB962C8B-B14F-4D97-AF65-F5344CB8AC3E}">
        <p14:creationId xmlns:p14="http://schemas.microsoft.com/office/powerpoint/2010/main" val="106619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44440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02954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indent="-115888"/>
            <a:r>
              <a:rPr lang="en-US" dirty="0"/>
              <a:t>This particular diagram is for Polaris, specifically Polaris10 "Ellesmere“, i.e. RX 480/580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4943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This particular diagram is for Polaris, specifically Polaris10 "Ellesmere“, i.e. RX 480/580</a:t>
            </a:r>
          </a:p>
          <a:p>
            <a:pPr marL="115888" indent="-115888"/>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2622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RX 580 has this configuration</a:t>
            </a:r>
          </a:p>
          <a:p>
            <a:pPr lvl="1"/>
            <a:r>
              <a:rPr lang="en-US" dirty="0"/>
              <a:t>Compute Units: 36</a:t>
            </a:r>
          </a:p>
          <a:p>
            <a:pPr lvl="1"/>
            <a:r>
              <a:rPr lang="en-US" dirty="0"/>
              <a:t>ROPs: 32</a:t>
            </a:r>
          </a:p>
          <a:p>
            <a:pPr lvl="1"/>
            <a:r>
              <a:rPr lang="en-US" dirty="0"/>
              <a:t>Stream Processors: 2304</a:t>
            </a:r>
          </a:p>
          <a:p>
            <a:pPr lvl="1"/>
            <a:r>
              <a:rPr lang="en-US" dirty="0"/>
              <a:t>Texture Units: 144</a:t>
            </a:r>
          </a:p>
          <a:p>
            <a:pPr lvl="0"/>
            <a:r>
              <a:rPr lang="en-US" dirty="0"/>
              <a:t>Once pixels have been shaded, they are typically sent to the render back-ends (RBs) for depth and stencil tests and any blending before the final output to the display</a:t>
            </a:r>
          </a:p>
          <a:p>
            <a:pPr lvl="0"/>
            <a:r>
              <a:rPr lang="en-US" dirty="0"/>
              <a:t>36 CUs with 4 SIMDs per CU and a 16x VALU per SIMD that can do 2 floating point ops per clock equals …</a:t>
            </a:r>
          </a:p>
          <a:p>
            <a:pPr lvl="1"/>
            <a:r>
              <a:rPr lang="en-US" dirty="0"/>
              <a:t>36×4×16=2304 Stream Processors</a:t>
            </a:r>
          </a:p>
          <a:p>
            <a:pPr lvl="1"/>
            <a:r>
              <a:rPr lang="en-US" dirty="0"/>
              <a:t>2304×2=4608 FLOPs per clock</a:t>
            </a:r>
          </a:p>
          <a:p>
            <a:pPr lvl="0"/>
            <a:r>
              <a:rPr lang="en-US" dirty="0"/>
              <a:t>4608 FLOPs per clock at 1340 MHz boost clock equals …</a:t>
            </a:r>
          </a:p>
          <a:p>
            <a:pPr lvl="1"/>
            <a:r>
              <a:rPr lang="en-US" dirty="0"/>
              <a:t>4608×1340000000=6174720000000</a:t>
            </a:r>
          </a:p>
          <a:p>
            <a:pPr lvl="1"/>
            <a:r>
              <a:rPr lang="en-US" dirty="0"/>
              <a:t>6.2 TFLOPs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5062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RX 580 has this configuration</a:t>
            </a:r>
          </a:p>
          <a:p>
            <a:pPr lvl="1"/>
            <a:r>
              <a:rPr lang="en-US" dirty="0"/>
              <a:t>Compute Units: 36</a:t>
            </a:r>
          </a:p>
          <a:p>
            <a:pPr lvl="1"/>
            <a:r>
              <a:rPr lang="en-US" dirty="0"/>
              <a:t>Stream Processors: 2304</a:t>
            </a:r>
          </a:p>
          <a:p>
            <a:pPr lvl="1"/>
            <a:r>
              <a:rPr lang="en-US" dirty="0"/>
              <a:t>Texture Units: 144</a:t>
            </a:r>
          </a:p>
          <a:p>
            <a:pPr lvl="0"/>
            <a:r>
              <a:rPr lang="en-US" dirty="0"/>
              <a:t>36 CUs with 4 SIMDs per CU and a 16x VALU per SIMD that can do 2 floating point ops per clock equals …</a:t>
            </a:r>
          </a:p>
          <a:p>
            <a:pPr lvl="1"/>
            <a:r>
              <a:rPr lang="en-US" dirty="0"/>
              <a:t>36×4×16=2304 Stream Processors</a:t>
            </a:r>
          </a:p>
          <a:p>
            <a:pPr lvl="1"/>
            <a:r>
              <a:rPr lang="en-US" dirty="0"/>
              <a:t>2304×2=4608 FLOPs per clock</a:t>
            </a:r>
          </a:p>
          <a:p>
            <a:pPr lvl="0"/>
            <a:r>
              <a:rPr lang="en-US" dirty="0"/>
              <a:t>4608 FLOPs per clock at 1340 MHz boost clock equals …</a:t>
            </a:r>
          </a:p>
          <a:p>
            <a:pPr lvl="1"/>
            <a:r>
              <a:rPr lang="en-US" dirty="0"/>
              <a:t>4608×1340000000=6174720000000</a:t>
            </a:r>
          </a:p>
          <a:p>
            <a:pPr lvl="1"/>
            <a:r>
              <a:rPr lang="en-US" dirty="0"/>
              <a:t>6.2 TFLOPs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2498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RX 580 has this configuration</a:t>
            </a:r>
          </a:p>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Compute Units: 36</a:t>
            </a:r>
          </a:p>
          <a:p>
            <a:r>
              <a:rPr lang="en-US" dirty="0"/>
              <a:t>Stream Processors: 2304</a:t>
            </a:r>
          </a:p>
          <a:p>
            <a:r>
              <a:rPr lang="en-US" dirty="0"/>
              <a:t>Texture Units: 144</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9683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2325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6349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88949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9114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8892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6133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indent="-115888"/>
            <a:r>
              <a:rPr lang="en-US" dirty="0"/>
              <a:t>A </a:t>
            </a:r>
            <a:r>
              <a:rPr lang="en-US" dirty="0" err="1"/>
              <a:t>wavefront</a:t>
            </a:r>
            <a:r>
              <a:rPr lang="en-US" dirty="0"/>
              <a:t> or wave is a collection of 64 work items grouped for efficient processing on the compute unit</a:t>
            </a:r>
          </a:p>
          <a:p>
            <a:pPr marL="115888" indent="-115888"/>
            <a:r>
              <a:rPr lang="en-US" dirty="0"/>
              <a:t>Each </a:t>
            </a:r>
            <a:r>
              <a:rPr lang="en-US" dirty="0" err="1"/>
              <a:t>wavefront</a:t>
            </a:r>
            <a:r>
              <a:rPr lang="en-US" dirty="0"/>
              <a:t> shares a single program counter</a:t>
            </a:r>
          </a:p>
          <a:p>
            <a:pPr marL="115888" indent="-115888"/>
            <a:r>
              <a:rPr lang="en-US" dirty="0"/>
              <a:t>Each SIMD is executing an independent </a:t>
            </a:r>
            <a:r>
              <a:rPr lang="en-US" dirty="0" err="1"/>
              <a:t>wavefront</a:t>
            </a:r>
            <a:endParaRPr lang="en-US" dirty="0"/>
          </a:p>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Each SIMD includes a 16-lane vector pipeline</a:t>
            </a:r>
          </a:p>
          <a:p>
            <a:pPr marL="115888" indent="-115888"/>
            <a:r>
              <a:rPr lang="en-US" dirty="0"/>
              <a:t>Each SIMD simultaneously executes a single operation across 16 work items (threads)</a:t>
            </a:r>
          </a:p>
          <a:p>
            <a:pPr marL="115888" indent="-115888"/>
            <a:r>
              <a:rPr lang="en-US" dirty="0"/>
              <a:t>A </a:t>
            </a:r>
            <a:r>
              <a:rPr lang="en-US" dirty="0" err="1"/>
              <a:t>wavefront</a:t>
            </a:r>
            <a:r>
              <a:rPr lang="en-US" dirty="0"/>
              <a:t> is issued to a SIMD in a single cycle, but takes 4 cycles to execute operations for all 64 work items</a:t>
            </a:r>
          </a:p>
          <a:p>
            <a:pPr marL="115888" indent="-115888"/>
            <a:r>
              <a:rPr lang="en-US" dirty="0"/>
              <a:t>That is, each SIMD operates on </a:t>
            </a:r>
            <a:r>
              <a:rPr lang="en-US" dirty="0" err="1"/>
              <a:t>wavefronts</a:t>
            </a:r>
            <a:r>
              <a:rPr lang="en-US" dirty="0"/>
              <a:t> of 64 work-items over four clock cycles</a:t>
            </a:r>
          </a:p>
          <a:p>
            <a:pPr marL="115888" indent="-115888"/>
            <a:r>
              <a:rPr lang="en-US" dirty="0"/>
              <a:t>Many </a:t>
            </a:r>
            <a:r>
              <a:rPr lang="en-US" dirty="0" err="1"/>
              <a:t>wavefronts</a:t>
            </a:r>
            <a:r>
              <a:rPr lang="en-US" dirty="0"/>
              <a:t> can be processed in parallel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0348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indent="-115888"/>
            <a:r>
              <a:rPr lang="en-US" dirty="0"/>
              <a:t>A </a:t>
            </a:r>
            <a:r>
              <a:rPr lang="en-US" dirty="0" err="1"/>
              <a:t>wavefront</a:t>
            </a:r>
            <a:r>
              <a:rPr lang="en-US" dirty="0"/>
              <a:t> or wave is a collection of 64 work items grouped for efficient processing on the compute unit</a:t>
            </a:r>
          </a:p>
          <a:p>
            <a:pPr marL="115888" indent="-115888"/>
            <a:r>
              <a:rPr lang="en-US" dirty="0"/>
              <a:t>Each </a:t>
            </a:r>
            <a:r>
              <a:rPr lang="en-US" dirty="0" err="1"/>
              <a:t>wavefront</a:t>
            </a:r>
            <a:r>
              <a:rPr lang="en-US" dirty="0"/>
              <a:t> shares a single program counter</a:t>
            </a:r>
          </a:p>
          <a:p>
            <a:pPr marL="115888" indent="-115888"/>
            <a:r>
              <a:rPr lang="en-US" dirty="0"/>
              <a:t>Each SIMD is executing an independent </a:t>
            </a:r>
            <a:r>
              <a:rPr lang="en-US" dirty="0" err="1"/>
              <a:t>wavefront</a:t>
            </a:r>
            <a:endParaRPr lang="en-US" dirty="0"/>
          </a:p>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Each SIMD includes a 16-lane vector pipeline</a:t>
            </a:r>
          </a:p>
          <a:p>
            <a:pPr marL="115888" indent="-115888"/>
            <a:r>
              <a:rPr lang="en-US" dirty="0"/>
              <a:t>Each SIMD simultaneously executes a single operation across 16 work items (threads)</a:t>
            </a:r>
          </a:p>
          <a:p>
            <a:pPr marL="115888" indent="-115888"/>
            <a:r>
              <a:rPr lang="en-US" dirty="0"/>
              <a:t>A </a:t>
            </a:r>
            <a:r>
              <a:rPr lang="en-US" dirty="0" err="1"/>
              <a:t>wavefront</a:t>
            </a:r>
            <a:r>
              <a:rPr lang="en-US" dirty="0"/>
              <a:t> is issued to a SIMD in a single cycle, but takes 4 cycles to execute operations for all 64 work items</a:t>
            </a:r>
          </a:p>
          <a:p>
            <a:pPr marL="115888" indent="-115888"/>
            <a:r>
              <a:rPr lang="en-US" dirty="0"/>
              <a:t>That is, each SIMD operates on </a:t>
            </a:r>
            <a:r>
              <a:rPr lang="en-US" dirty="0" err="1"/>
              <a:t>wavefronts</a:t>
            </a:r>
            <a:r>
              <a:rPr lang="en-US" dirty="0"/>
              <a:t> of 64 work-items over four clock cycles</a:t>
            </a:r>
          </a:p>
          <a:p>
            <a:pPr marL="115888" indent="-115888"/>
            <a:r>
              <a:rPr lang="en-US" dirty="0"/>
              <a:t>Many </a:t>
            </a:r>
            <a:r>
              <a:rPr lang="en-US" dirty="0" err="1"/>
              <a:t>wavefronts</a:t>
            </a:r>
            <a:r>
              <a:rPr lang="en-US" dirty="0"/>
              <a:t> can be processed in parallel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5904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indent="-115888"/>
            <a:r>
              <a:rPr lang="en-US" dirty="0"/>
              <a:t>A </a:t>
            </a:r>
            <a:r>
              <a:rPr lang="en-US" dirty="0" err="1"/>
              <a:t>wavefront</a:t>
            </a:r>
            <a:r>
              <a:rPr lang="en-US" dirty="0"/>
              <a:t> or wave is a collection of 64 work items grouped for efficient processing on the compute unit</a:t>
            </a:r>
          </a:p>
          <a:p>
            <a:pPr marL="115888" indent="-115888"/>
            <a:r>
              <a:rPr lang="en-US" dirty="0"/>
              <a:t>Each </a:t>
            </a:r>
            <a:r>
              <a:rPr lang="en-US" dirty="0" err="1"/>
              <a:t>wavefront</a:t>
            </a:r>
            <a:r>
              <a:rPr lang="en-US" dirty="0"/>
              <a:t> shares a single program counter</a:t>
            </a:r>
          </a:p>
          <a:p>
            <a:pPr marL="115888" indent="-115888"/>
            <a:r>
              <a:rPr lang="en-US" dirty="0"/>
              <a:t>Each SIMD is executing an independent </a:t>
            </a:r>
            <a:r>
              <a:rPr lang="en-US" dirty="0" err="1"/>
              <a:t>wavefront</a:t>
            </a:r>
            <a:endParaRPr lang="en-US" dirty="0"/>
          </a:p>
          <a:p>
            <a:pPr marL="115888" marR="0" lvl="0" indent="-115888" algn="l" defTabSz="914400" rtl="0" eaLnBrk="0" fontAlgn="base" latinLnBrk="0" hangingPunct="0">
              <a:lnSpc>
                <a:spcPct val="100000"/>
              </a:lnSpc>
              <a:spcBef>
                <a:spcPct val="30000"/>
              </a:spcBef>
              <a:spcAft>
                <a:spcPct val="0"/>
              </a:spcAft>
              <a:buClrTx/>
              <a:buSzTx/>
              <a:buFont typeface="Wingdings 3" panose="05040102010807070707" pitchFamily="18" charset="2"/>
              <a:buChar char="}"/>
              <a:tabLst/>
              <a:defRPr/>
            </a:pPr>
            <a:r>
              <a:rPr lang="en-US" dirty="0"/>
              <a:t>Each SIMD includes a 16-lane vector pipeline</a:t>
            </a:r>
          </a:p>
          <a:p>
            <a:pPr marL="115888" indent="-115888"/>
            <a:r>
              <a:rPr lang="en-US" dirty="0"/>
              <a:t>Each SIMD simultaneously executes a single operation across 16 work items (threads)</a:t>
            </a:r>
          </a:p>
          <a:p>
            <a:pPr marL="115888" indent="-115888"/>
            <a:r>
              <a:rPr lang="en-US" dirty="0"/>
              <a:t>A </a:t>
            </a:r>
            <a:r>
              <a:rPr lang="en-US" dirty="0" err="1"/>
              <a:t>wavefront</a:t>
            </a:r>
            <a:r>
              <a:rPr lang="en-US" dirty="0"/>
              <a:t> is issued to a SIMD in a single cycle, but takes 4 cycles to execute operations for all 64 work items</a:t>
            </a:r>
          </a:p>
          <a:p>
            <a:pPr marL="115888" indent="-115888"/>
            <a:r>
              <a:rPr lang="en-US" dirty="0"/>
              <a:t>That is, each SIMD operates on </a:t>
            </a:r>
            <a:r>
              <a:rPr lang="en-US" dirty="0" err="1"/>
              <a:t>wavefronts</a:t>
            </a:r>
            <a:r>
              <a:rPr lang="en-US" dirty="0"/>
              <a:t> of 64 work-items over four clock cycles</a:t>
            </a:r>
          </a:p>
          <a:p>
            <a:pPr marL="115888" indent="-115888"/>
            <a:r>
              <a:rPr lang="en-US" dirty="0"/>
              <a:t>Many </a:t>
            </a:r>
            <a:r>
              <a:rPr lang="en-US" dirty="0" err="1"/>
              <a:t>wavefronts</a:t>
            </a:r>
            <a:r>
              <a:rPr lang="en-US" dirty="0"/>
              <a:t> can be processed in parallel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FE71C4-9214-42D4-8943-2EAC92708AFB}" type="slidenum">
              <a:rPr kumimoji="0" lang="en-US" alt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975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5888" lvl="0" indent="-115888" rtl="0">
              <a:spcBef>
                <a:spcPts val="0"/>
              </a:spcBef>
              <a:spcAft>
                <a:spcPts val="0"/>
              </a:spcAft>
            </a:pPr>
            <a:r>
              <a:rPr lang="en-US" dirty="0"/>
              <a:t>Connect Radeon Developer Panel to Radeon Developer Service</a:t>
            </a:r>
          </a:p>
          <a:p>
            <a:pPr marL="115888" lvl="0" indent="-115888" rtl="0">
              <a:spcBef>
                <a:spcPts val="0"/>
              </a:spcBef>
              <a:spcAft>
                <a:spcPts val="0"/>
              </a:spcAft>
            </a:pPr>
            <a:r>
              <a:rPr lang="en" sz="1000" dirty="0">
                <a:solidFill>
                  <a:schemeClr val="lt1"/>
                </a:solidFill>
                <a:latin typeface="Montserrat"/>
                <a:ea typeface="Montserrat"/>
                <a:cs typeface="Montserrat"/>
                <a:sym typeface="Montserrat"/>
              </a:rPr>
              <a:t>Set up the target application</a:t>
            </a:r>
            <a:endParaRPr lang="en-US" dirty="0"/>
          </a:p>
          <a:p>
            <a:pPr marL="0" lvl="0" indent="0" rtl="0">
              <a:spcBef>
                <a:spcPts val="0"/>
              </a:spcBef>
              <a:spcAft>
                <a:spcPts val="0"/>
              </a:spcAft>
              <a:buNone/>
            </a:pPr>
            <a:endParaRPr dirty="0"/>
          </a:p>
        </p:txBody>
      </p:sp>
    </p:spTree>
    <p:extLst>
      <p:ext uri="{BB962C8B-B14F-4D97-AF65-F5344CB8AC3E}">
        <p14:creationId xmlns:p14="http://schemas.microsoft.com/office/powerpoint/2010/main" val="357256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5888" lvl="0" indent="-115888" rtl="0">
              <a:spcBef>
                <a:spcPts val="0"/>
              </a:spcBef>
              <a:spcAft>
                <a:spcPts val="0"/>
              </a:spcAft>
            </a:pPr>
            <a:r>
              <a:rPr lang="en" sz="1000" dirty="0">
                <a:solidFill>
                  <a:schemeClr val="lt1"/>
                </a:solidFill>
                <a:latin typeface="Montserrat"/>
                <a:ea typeface="Montserrat"/>
                <a:cs typeface="Montserrat"/>
                <a:sym typeface="Montserrat"/>
              </a:rPr>
              <a:t>Launch the target application</a:t>
            </a:r>
          </a:p>
          <a:p>
            <a:pPr marL="406400" lvl="1" indent="-115888" rtl="0">
              <a:spcBef>
                <a:spcPts val="0"/>
              </a:spcBef>
              <a:spcAft>
                <a:spcPts val="0"/>
              </a:spcAft>
            </a:pPr>
            <a:r>
              <a:rPr lang="en" sz="1000" dirty="0">
                <a:solidFill>
                  <a:schemeClr val="lt1"/>
                </a:solidFill>
                <a:latin typeface="Montserrat"/>
                <a:ea typeface="Montserrat"/>
                <a:cs typeface="Montserrat"/>
                <a:sym typeface="Montserrat"/>
              </a:rPr>
              <a:t>RGP support is built directly into the production driver</a:t>
            </a:r>
          </a:p>
          <a:p>
            <a:pPr marL="115888" lvl="0" indent="-115888" rtl="0">
              <a:spcBef>
                <a:spcPts val="0"/>
              </a:spcBef>
              <a:spcAft>
                <a:spcPts val="0"/>
              </a:spcAft>
            </a:pPr>
            <a:r>
              <a:rPr lang="en" sz="1000" dirty="0">
                <a:solidFill>
                  <a:schemeClr val="lt1"/>
                </a:solidFill>
                <a:latin typeface="Montserrat"/>
                <a:ea typeface="Montserrat"/>
                <a:cs typeface="Montserrat"/>
                <a:sym typeface="Montserrat"/>
              </a:rPr>
              <a:t>Capture a trace</a:t>
            </a:r>
          </a:p>
          <a:p>
            <a:pPr marL="115888" lvl="0" indent="-115888" rtl="0">
              <a:spcBef>
                <a:spcPts val="0"/>
              </a:spcBef>
              <a:spcAft>
                <a:spcPts val="0"/>
              </a:spcAft>
            </a:pPr>
            <a:r>
              <a:rPr lang="en" sz="1000" dirty="0">
                <a:solidFill>
                  <a:schemeClr val="lt1"/>
                </a:solidFill>
                <a:latin typeface="Montserrat"/>
                <a:ea typeface="Montserrat"/>
                <a:cs typeface="Montserrat"/>
                <a:sym typeface="Montserrat"/>
              </a:rPr>
              <a:t>Double click to open in RGP</a:t>
            </a:r>
            <a:endParaRPr dirty="0"/>
          </a:p>
        </p:txBody>
      </p:sp>
    </p:spTree>
    <p:extLst>
      <p:ext uri="{BB962C8B-B14F-4D97-AF65-F5344CB8AC3E}">
        <p14:creationId xmlns:p14="http://schemas.microsoft.com/office/powerpoint/2010/main" val="2303427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err="1">
                <a:solidFill>
                  <a:schemeClr val="tx1"/>
                </a:solidFill>
                <a:latin typeface="+mn-lt"/>
                <a:ea typeface="+mn-ea"/>
                <a:cs typeface="+mn-cs"/>
              </a:rPr>
              <a:t>VK_EXT_debug_marker</a:t>
            </a:r>
            <a:r>
              <a:rPr lang="en-US" sz="1000" kern="1200" dirty="0">
                <a:solidFill>
                  <a:schemeClr val="tx1"/>
                </a:solidFill>
                <a:latin typeface="+mn-lt"/>
                <a:ea typeface="+mn-ea"/>
                <a:cs typeface="+mn-cs"/>
              </a:rPr>
              <a:t>, </a:t>
            </a:r>
            <a:r>
              <a:rPr lang="en-US" sz="1000" kern="1200" dirty="0" err="1">
                <a:solidFill>
                  <a:schemeClr val="tx1"/>
                </a:solidFill>
                <a:latin typeface="+mn-lt"/>
                <a:ea typeface="+mn-ea"/>
                <a:cs typeface="+mn-cs"/>
              </a:rPr>
              <a:t>vkCmdDebugMarkerBeginEXT</a:t>
            </a:r>
            <a:r>
              <a:rPr lang="en-US" sz="1000" kern="1200" dirty="0">
                <a:solidFill>
                  <a:schemeClr val="tx1"/>
                </a:solidFill>
                <a:latin typeface="+mn-lt"/>
                <a:ea typeface="+mn-ea"/>
                <a:cs typeface="+mn-cs"/>
              </a:rPr>
              <a:t>, </a:t>
            </a:r>
            <a:r>
              <a:rPr lang="en-US" sz="1000" kern="1200" dirty="0" err="1">
                <a:solidFill>
                  <a:schemeClr val="tx1"/>
                </a:solidFill>
                <a:latin typeface="+mn-lt"/>
                <a:ea typeface="+mn-ea"/>
                <a:cs typeface="+mn-cs"/>
              </a:rPr>
              <a:t>vkCmdDebugMarkerEndEXT</a:t>
            </a:r>
            <a:endParaRPr lang="en-US" sz="1000" kern="1200" dirty="0">
              <a:solidFill>
                <a:schemeClr val="tx1"/>
              </a:solidFill>
              <a:latin typeface="+mn-lt"/>
              <a:ea typeface="+mn-ea"/>
              <a:cs typeface="+mn-cs"/>
            </a:endParaRPr>
          </a:p>
          <a:p>
            <a:r>
              <a:rPr lang="en-US" sz="1000" kern="1200" dirty="0" err="1">
                <a:solidFill>
                  <a:schemeClr val="tx1"/>
                </a:solidFill>
                <a:latin typeface="+mn-lt"/>
                <a:ea typeface="+mn-ea"/>
                <a:cs typeface="+mn-cs"/>
              </a:rPr>
              <a:t>EnableIdealGPUCaptureOptions</a:t>
            </a:r>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14</a:t>
            </a:fld>
            <a:endParaRPr lang="en-US" altLang="en-US"/>
          </a:p>
        </p:txBody>
      </p:sp>
    </p:spTree>
    <p:extLst>
      <p:ext uri="{BB962C8B-B14F-4D97-AF65-F5344CB8AC3E}">
        <p14:creationId xmlns:p14="http://schemas.microsoft.com/office/powerpoint/2010/main" val="417448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SunTemple</a:t>
            </a:r>
            <a:r>
              <a:rPr lang="en-US" dirty="0"/>
              <a:t> at 1080p with </a:t>
            </a:r>
            <a:r>
              <a:rPr lang="en-US" dirty="0" err="1"/>
              <a:t>vsync</a:t>
            </a:r>
            <a:r>
              <a:rPr lang="en-US" dirty="0"/>
              <a:t> enabled, present bound</a:t>
            </a:r>
          </a:p>
          <a:p>
            <a:r>
              <a:rPr lang="en-US" dirty="0"/>
              <a:t>18.10 driver includes present packets in the system activity display</a:t>
            </a:r>
          </a:p>
          <a:p>
            <a:r>
              <a:rPr lang="en-US" dirty="0"/>
              <a:t>This slide is to point out the new present packet display and to emphasize that you want to get out of this situation (</a:t>
            </a:r>
            <a:r>
              <a:rPr lang="en-US" dirty="0" err="1"/>
              <a:t>vsync</a:t>
            </a:r>
            <a:r>
              <a:rPr lang="en-US" dirty="0"/>
              <a:t> bound) when profiling</a:t>
            </a:r>
          </a:p>
          <a:p>
            <a:r>
              <a:rPr lang="en-US" dirty="0"/>
              <a:t>For profiling, prefer VK_PRESENT_MODE_IMMEDIATE_KHR (i.e. disable </a:t>
            </a:r>
            <a:r>
              <a:rPr lang="en-US" dirty="0" err="1"/>
              <a:t>vsync</a:t>
            </a:r>
            <a:r>
              <a:rPr lang="en-US" dirty="0"/>
              <a:t>)?</a:t>
            </a:r>
          </a:p>
          <a:p>
            <a:pPr lvl="1"/>
            <a:r>
              <a:rPr lang="en-US" dirty="0"/>
              <a:t>If so, can we do this automatically in UE4 code, like we enable frame markers?</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15</a:t>
            </a:fld>
            <a:endParaRPr lang="en-US" altLang="en-US"/>
          </a:p>
        </p:txBody>
      </p:sp>
    </p:spTree>
    <p:extLst>
      <p:ext uri="{BB962C8B-B14F-4D97-AF65-F5344CB8AC3E}">
        <p14:creationId xmlns:p14="http://schemas.microsoft.com/office/powerpoint/2010/main" val="3634712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no </a:t>
            </a:r>
            <a:r>
              <a:rPr lang="en-US" dirty="0" err="1"/>
              <a:t>vsync</a:t>
            </a:r>
            <a:r>
              <a:rPr lang="en-US" dirty="0"/>
              <a:t>, but still not right</a:t>
            </a:r>
          </a:p>
          <a:p>
            <a:r>
              <a:rPr lang="en-US" dirty="0"/>
              <a:t>Broken query system, for example</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16</a:t>
            </a:fld>
            <a:endParaRPr lang="en-US" altLang="en-US"/>
          </a:p>
        </p:txBody>
      </p:sp>
    </p:spTree>
    <p:extLst>
      <p:ext uri="{BB962C8B-B14F-4D97-AF65-F5344CB8AC3E}">
        <p14:creationId xmlns:p14="http://schemas.microsoft.com/office/powerpoint/2010/main" val="1918346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want to see something more like this</a:t>
            </a:r>
          </a:p>
          <a:p>
            <a:r>
              <a:rPr lang="en-US" dirty="0" err="1"/>
              <a:t>Vsync</a:t>
            </a:r>
            <a:r>
              <a:rPr lang="en-US" dirty="0"/>
              <a:t> disabled, no CPU-GPU sync points, no GPU idle time, GPU bound</a:t>
            </a:r>
          </a:p>
          <a:p>
            <a:r>
              <a:rPr lang="en-US" dirty="0"/>
              <a:t>You want to make sure you have this part right, the CPU-side feeding of the GPU, before continuing</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17</a:t>
            </a:fld>
            <a:endParaRPr lang="en-US" altLang="en-US"/>
          </a:p>
        </p:txBody>
      </p:sp>
    </p:spTree>
    <p:extLst>
      <p:ext uri="{BB962C8B-B14F-4D97-AF65-F5344CB8AC3E}">
        <p14:creationId xmlns:p14="http://schemas.microsoft.com/office/powerpoint/2010/main" val="151247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Barrier reason codes</a:t>
            </a:r>
          </a:p>
          <a:p>
            <a:r>
              <a:rPr lang="en-US" dirty="0"/>
              <a:t>Also mention that fast clear eliminate and </a:t>
            </a:r>
            <a:r>
              <a:rPr lang="en-US" dirty="0" err="1"/>
              <a:t>init</a:t>
            </a:r>
            <a:r>
              <a:rPr lang="en-US" dirty="0"/>
              <a:t> mask RAM are to be expected</a:t>
            </a:r>
          </a:p>
          <a:p>
            <a:r>
              <a:rPr lang="en-US" dirty="0"/>
              <a:t>But you want to try to avoid the other cases</a:t>
            </a:r>
          </a:p>
          <a:p>
            <a:pPr lvl="1"/>
            <a:r>
              <a:rPr lang="en-US" dirty="0"/>
              <a:t>Depth/stencil decompress, DCC decompress, etc.</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18</a:t>
            </a:fld>
            <a:endParaRPr lang="en-US" altLang="en-US"/>
          </a:p>
        </p:txBody>
      </p:sp>
    </p:spTree>
    <p:extLst>
      <p:ext uri="{BB962C8B-B14F-4D97-AF65-F5344CB8AC3E}">
        <p14:creationId xmlns:p14="http://schemas.microsoft.com/office/powerpoint/2010/main" val="282728887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Cover Image 3">
    <p:bg>
      <p:bgPr>
        <a:blipFill dpi="0" rotWithShape="1">
          <a:blip r:embed="rId2">
            <a:extLst>
              <a:ext uri="{BEBA8EAE-BF5A-486C-A8C5-ECC9F3942E4B}">
                <a14:imgProps xmlns:a14="http://schemas.microsoft.com/office/drawing/2010/main">
                  <a14:imgLayer r:embed="rId3">
                    <a14:imgEffect>
                      <a14:saturation sat="21000"/>
                    </a14:imgEffect>
                    <a14:imgEffect>
                      <a14:brightnessContrast bright="-2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2768" y="1963267"/>
            <a:ext cx="6442184" cy="1256929"/>
          </a:xfrm>
        </p:spPr>
        <p:txBody>
          <a:bodyPr tIns="0" bIns="0" anchor="t" anchorCtr="0"/>
          <a:lstStyle>
            <a:lvl1pPr algn="r">
              <a:defRPr sz="2000" b="0" cap="all" baseline="0">
                <a:solidFill>
                  <a:schemeClr val="bg1"/>
                </a:solidFill>
                <a:latin typeface="Calibri"/>
                <a:cs typeface="Calibri"/>
              </a:defRPr>
            </a:lvl1pPr>
          </a:lstStyle>
          <a:p>
            <a:r>
              <a:rPr lang="en-US" dirty="0"/>
              <a:t>PRESENTED BY FIRSTNAME LASTNAME </a:t>
            </a:r>
          </a:p>
        </p:txBody>
      </p:sp>
      <p:sp>
        <p:nvSpPr>
          <p:cNvPr id="4" name="Text Placeholder 3"/>
          <p:cNvSpPr>
            <a:spLocks noGrp="1"/>
          </p:cNvSpPr>
          <p:nvPr>
            <p:ph type="body" sz="quarter" idx="10" hasCustomPrompt="1"/>
          </p:nvPr>
        </p:nvSpPr>
        <p:spPr>
          <a:xfrm>
            <a:off x="4143983" y="918233"/>
            <a:ext cx="7450969" cy="1020778"/>
          </a:xfrm>
        </p:spPr>
        <p:txBody>
          <a:bodyPr anchor="b" anchorCtr="0"/>
          <a:lstStyle>
            <a:lvl1pPr marL="0" indent="0" algn="r">
              <a:lnSpc>
                <a:spcPct val="85000"/>
              </a:lnSpc>
              <a:spcBef>
                <a:spcPts val="0"/>
              </a:spcBef>
              <a:buFontTx/>
              <a:buNone/>
              <a:defRPr sz="3600" b="1"/>
            </a:lvl1pPr>
          </a:lstStyle>
          <a:p>
            <a:pPr lvl="0"/>
            <a:r>
              <a:rPr lang="en-US" dirty="0"/>
              <a:t>CLICK TO EDIT MASTER TEXT STYLES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9716957" y="314393"/>
            <a:ext cx="2062473" cy="794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E60244-96BA-4640-B05D-F1F56444E60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87873" y="405867"/>
            <a:ext cx="793788" cy="919500"/>
          </a:xfrm>
          <a:prstGeom prst="rect">
            <a:avLst/>
          </a:prstGeom>
        </p:spPr>
      </p:pic>
    </p:spTree>
    <p:extLst>
      <p:ext uri="{BB962C8B-B14F-4D97-AF65-F5344CB8AC3E}">
        <p14:creationId xmlns:p14="http://schemas.microsoft.com/office/powerpoint/2010/main" val="234689772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Divider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ctrTitle" hasCustomPrompt="1"/>
          </p:nvPr>
        </p:nvSpPr>
        <p:spPr>
          <a:xfrm>
            <a:off x="474133" y="2688337"/>
            <a:ext cx="8435667" cy="998946"/>
          </a:xfrm>
        </p:spPr>
        <p:txBody>
          <a:bodyPr lIns="91440" tIns="0" bIns="0" anchor="b"/>
          <a:lstStyle>
            <a:lvl1pPr algn="l">
              <a:defRPr sz="5400" b="0" cap="none" baseline="0">
                <a:solidFill>
                  <a:srgbClr val="FFFFFF"/>
                </a:solidFill>
              </a:defRPr>
            </a:lvl1pPr>
          </a:lstStyle>
          <a:p>
            <a:r>
              <a:rPr lang="en-US" dirty="0"/>
              <a:t>Click to edit Divider title style</a:t>
            </a:r>
          </a:p>
        </p:txBody>
      </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711414" y="314393"/>
            <a:ext cx="1233385" cy="47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0"/>
          </p:nvPr>
        </p:nvSpPr>
        <p:spPr>
          <a:xfrm>
            <a:off x="474663" y="4063349"/>
            <a:ext cx="6556375" cy="746125"/>
          </a:xfrm>
        </p:spPr>
        <p:txBody>
          <a:bodyPr lIns="91440"/>
          <a:lstStyle>
            <a:lvl1pPr marL="0" indent="0">
              <a:buNone/>
              <a:defRPr sz="2800"/>
            </a:lvl1pPr>
            <a:lvl2pPr marL="367665" indent="0">
              <a:buNone/>
              <a:defRPr/>
            </a:lvl2pPr>
            <a:lvl3pPr marL="746125" indent="0">
              <a:buNone/>
              <a:defRPr/>
            </a:lvl3pPr>
            <a:lvl4pPr marL="1188720" indent="0">
              <a:buNone/>
              <a:defRPr/>
            </a:lvl4pPr>
            <a:lvl5pPr marL="1481328" indent="0">
              <a:buNone/>
              <a:defRPr/>
            </a:lvl5pPr>
          </a:lstStyle>
          <a:p>
            <a:pPr lvl="0"/>
            <a:r>
              <a:rPr lang="en-US" dirty="0"/>
              <a:t>Click to edit Master text styles</a:t>
            </a:r>
          </a:p>
        </p:txBody>
      </p:sp>
    </p:spTree>
    <p:extLst>
      <p:ext uri="{BB962C8B-B14F-4D97-AF65-F5344CB8AC3E}">
        <p14:creationId xmlns:p14="http://schemas.microsoft.com/office/powerpoint/2010/main" val="18347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dirty="0"/>
              <a:t>Click to 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dirty="0"/>
              <a:t>Click to edit Master title style</a:t>
            </a:r>
          </a:p>
        </p:txBody>
      </p:sp>
    </p:spTree>
    <p:extLst>
      <p:ext uri="{BB962C8B-B14F-4D97-AF65-F5344CB8AC3E}">
        <p14:creationId xmlns:p14="http://schemas.microsoft.com/office/powerpoint/2010/main" val="214852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dirty="0"/>
              <a:t>Click to 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dirty="0"/>
              <a:t>Click to edit Master title style</a:t>
            </a:r>
          </a:p>
        </p:txBody>
      </p:sp>
    </p:spTree>
    <p:extLst>
      <p:ext uri="{BB962C8B-B14F-4D97-AF65-F5344CB8AC3E}">
        <p14:creationId xmlns:p14="http://schemas.microsoft.com/office/powerpoint/2010/main" val="3384042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Blank Backgroun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dirty="0"/>
              <a:t>Click to 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dirty="0"/>
              <a:t>Click to edit Master title style</a:t>
            </a:r>
          </a:p>
        </p:txBody>
      </p:sp>
    </p:spTree>
    <p:extLst>
      <p:ext uri="{BB962C8B-B14F-4D97-AF65-F5344CB8AC3E}">
        <p14:creationId xmlns:p14="http://schemas.microsoft.com/office/powerpoint/2010/main" val="78372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3_AMD logo">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CB8BC86-7C72-475C-8C94-FCB5C9CB31F1}"/>
              </a:ext>
            </a:extLst>
          </p:cNvPr>
          <p:cNvGrpSpPr/>
          <p:nvPr userDrawn="1"/>
        </p:nvGrpSpPr>
        <p:grpSpPr>
          <a:xfrm>
            <a:off x="2335936" y="988118"/>
            <a:ext cx="7516952" cy="4881765"/>
            <a:chOff x="2335936" y="853891"/>
            <a:chExt cx="7516952" cy="4881765"/>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04863" y="853891"/>
              <a:ext cx="6979099" cy="2688669"/>
            </a:xfrm>
            <a:prstGeom prst="rect">
              <a:avLst/>
            </a:prstGeom>
          </p:spPr>
        </p:pic>
        <p:pic>
          <p:nvPicPr>
            <p:cNvPr id="6" name="Picture 5">
              <a:extLst>
                <a:ext uri="{FF2B5EF4-FFF2-40B4-BE49-F238E27FC236}">
                  <a16:creationId xmlns:a16="http://schemas.microsoft.com/office/drawing/2014/main" id="{1AEE90CE-CAD1-4EC7-B362-E7830C827E29}"/>
                </a:ext>
              </a:extLst>
            </p:cNvPr>
            <p:cNvPicPr>
              <a:picLocks noChangeAspect="1"/>
            </p:cNvPicPr>
            <p:nvPr userDrawn="1"/>
          </p:nvPicPr>
          <p:blipFill>
            <a:blip r:embed="rId3"/>
            <a:stretch>
              <a:fillRect/>
            </a:stretch>
          </p:blipFill>
          <p:spPr>
            <a:xfrm>
              <a:off x="2335936" y="2844520"/>
              <a:ext cx="7516952" cy="2891136"/>
            </a:xfrm>
            <a:prstGeom prst="rect">
              <a:avLst/>
            </a:prstGeom>
          </p:spPr>
        </p:pic>
      </p:grpSp>
    </p:spTree>
    <p:extLst>
      <p:ext uri="{BB962C8B-B14F-4D97-AF65-F5344CB8AC3E}">
        <p14:creationId xmlns:p14="http://schemas.microsoft.com/office/powerpoint/2010/main" val="1390620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4_Epic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387EB8-7D4C-4C00-AAB7-E3D4BDC03E1B}"/>
              </a:ext>
            </a:extLst>
          </p:cNvPr>
          <p:cNvPicPr>
            <a:picLocks noChangeAspect="1"/>
          </p:cNvPicPr>
          <p:nvPr userDrawn="1"/>
        </p:nvPicPr>
        <p:blipFill>
          <a:blip r:embed="rId2"/>
          <a:stretch>
            <a:fillRect/>
          </a:stretch>
        </p:blipFill>
        <p:spPr>
          <a:xfrm>
            <a:off x="5947832" y="381063"/>
            <a:ext cx="5287099" cy="6015543"/>
          </a:xfrm>
          <a:prstGeom prst="rect">
            <a:avLst/>
          </a:prstGeom>
        </p:spPr>
      </p:pic>
      <p:pic>
        <p:nvPicPr>
          <p:cNvPr id="5" name="Picture 4">
            <a:extLst>
              <a:ext uri="{FF2B5EF4-FFF2-40B4-BE49-F238E27FC236}">
                <a16:creationId xmlns:a16="http://schemas.microsoft.com/office/drawing/2014/main" id="{FD2DEEE3-8087-4079-9038-2484E35DE4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81544" y="1020801"/>
            <a:ext cx="3650743" cy="4228857"/>
          </a:xfrm>
          <a:prstGeom prst="rect">
            <a:avLst/>
          </a:prstGeom>
        </p:spPr>
      </p:pic>
    </p:spTree>
    <p:extLst>
      <p:ext uri="{BB962C8B-B14F-4D97-AF65-F5344CB8AC3E}">
        <p14:creationId xmlns:p14="http://schemas.microsoft.com/office/powerpoint/2010/main" val="3585144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grpSp>
        <p:nvGrpSpPr>
          <p:cNvPr id="57" name="Shape 57"/>
          <p:cNvGrpSpPr/>
          <p:nvPr/>
        </p:nvGrpSpPr>
        <p:grpSpPr>
          <a:xfrm>
            <a:off x="0" y="508002"/>
            <a:ext cx="1383440" cy="1355049"/>
            <a:chOff x="0" y="381001"/>
            <a:chExt cx="1037850" cy="1016287"/>
          </a:xfrm>
        </p:grpSpPr>
        <p:sp>
          <p:nvSpPr>
            <p:cNvPr id="58" name="Shape 58"/>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0" name="Shape 60"/>
          <p:cNvSpPr txBox="1">
            <a:spLocks noGrp="1"/>
          </p:cNvSpPr>
          <p:nvPr>
            <p:ph type="title"/>
          </p:nvPr>
        </p:nvSpPr>
        <p:spPr>
          <a:xfrm>
            <a:off x="1729549" y="525000"/>
            <a:ext cx="9382756" cy="1218800"/>
          </a:xfrm>
          <a:prstGeom prst="rect">
            <a:avLst/>
          </a:prstGeom>
        </p:spPr>
        <p:txBody>
          <a:bodyPr spcFirstLastPara="1" wrap="square" lIns="91425" tIns="91425" rIns="91425" bIns="91425" anchor="t" anchorCtr="0"/>
          <a:lstStyle>
            <a:lvl1pPr lvl="0">
              <a:spcBef>
                <a:spcPts val="0"/>
              </a:spcBef>
              <a:spcAft>
                <a:spcPts val="0"/>
              </a:spcAft>
              <a:buSzPts val="2400"/>
              <a:buNone/>
              <a:defRPr sz="3199"/>
            </a:lvl1pPr>
            <a:lvl2pPr lvl="1">
              <a:spcBef>
                <a:spcPts val="0"/>
              </a:spcBef>
              <a:spcAft>
                <a:spcPts val="0"/>
              </a:spcAft>
              <a:buSzPts val="2400"/>
              <a:buNone/>
              <a:defRPr sz="3199"/>
            </a:lvl2pPr>
            <a:lvl3pPr lvl="2">
              <a:spcBef>
                <a:spcPts val="0"/>
              </a:spcBef>
              <a:spcAft>
                <a:spcPts val="0"/>
              </a:spcAft>
              <a:buSzPts val="2400"/>
              <a:buNone/>
              <a:defRPr sz="3199"/>
            </a:lvl3pPr>
            <a:lvl4pPr lvl="3">
              <a:spcBef>
                <a:spcPts val="0"/>
              </a:spcBef>
              <a:spcAft>
                <a:spcPts val="0"/>
              </a:spcAft>
              <a:buSzPts val="2400"/>
              <a:buNone/>
              <a:defRPr sz="3199"/>
            </a:lvl4pPr>
            <a:lvl5pPr lvl="4">
              <a:spcBef>
                <a:spcPts val="0"/>
              </a:spcBef>
              <a:spcAft>
                <a:spcPts val="0"/>
              </a:spcAft>
              <a:buSzPts val="2400"/>
              <a:buNone/>
              <a:defRPr sz="3199"/>
            </a:lvl5pPr>
            <a:lvl6pPr lvl="5">
              <a:spcBef>
                <a:spcPts val="0"/>
              </a:spcBef>
              <a:spcAft>
                <a:spcPts val="0"/>
              </a:spcAft>
              <a:buSzPts val="2400"/>
              <a:buNone/>
              <a:defRPr sz="3199"/>
            </a:lvl6pPr>
            <a:lvl7pPr lvl="6">
              <a:spcBef>
                <a:spcPts val="0"/>
              </a:spcBef>
              <a:spcAft>
                <a:spcPts val="0"/>
              </a:spcAft>
              <a:buSzPts val="2400"/>
              <a:buNone/>
              <a:defRPr sz="3199"/>
            </a:lvl7pPr>
            <a:lvl8pPr lvl="7">
              <a:spcBef>
                <a:spcPts val="0"/>
              </a:spcBef>
              <a:spcAft>
                <a:spcPts val="0"/>
              </a:spcAft>
              <a:buSzPts val="2400"/>
              <a:buNone/>
              <a:defRPr sz="3199"/>
            </a:lvl8pPr>
            <a:lvl9pPr lvl="8">
              <a:spcBef>
                <a:spcPts val="0"/>
              </a:spcBef>
              <a:spcAft>
                <a:spcPts val="0"/>
              </a:spcAft>
              <a:buSzPts val="2400"/>
              <a:buNone/>
              <a:defRPr sz="3199"/>
            </a:lvl9pPr>
          </a:lstStyle>
          <a:p>
            <a:endParaRPr/>
          </a:p>
        </p:txBody>
      </p:sp>
      <p:sp>
        <p:nvSpPr>
          <p:cNvPr id="61" name="Shape 61"/>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Autofit/>
          </a:body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908074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365760" y="1463040"/>
            <a:ext cx="11442700" cy="4937760"/>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p:nvSpPr>
        <p:spPr>
          <a:xfrm>
            <a:off x="204153" y="6561383"/>
            <a:ext cx="150682" cy="236748"/>
          </a:xfrm>
          <a:prstGeom prst="rect">
            <a:avLst/>
          </a:prstGeom>
          <a:noFill/>
        </p:spPr>
        <p:txBody>
          <a:bodyPr wrap="none" lIns="0" tIns="41029" rIns="0" bIns="41029" rtlCol="0" anchor="ctr">
            <a:spAutoFit/>
          </a:bodyPr>
          <a:lstStyle/>
          <a:p>
            <a:pPr algn="r" eaLnBrk="1" fontAlgn="auto" hangingPunct="1">
              <a:spcBef>
                <a:spcPts val="0"/>
              </a:spcBef>
              <a:spcAft>
                <a:spcPts val="0"/>
              </a:spcAft>
            </a:pPr>
            <a:fld id="{B50A2252-0B00-49D0-9A28-2F5CCECF09D1}" type="slidenum">
              <a:rPr lang="en-US" sz="1000" cap="all" smtClean="0">
                <a:solidFill>
                  <a:srgbClr val="FFFFFF"/>
                </a:solidFill>
              </a:rPr>
              <a:pPr algn="r" eaLnBrk="1" fontAlgn="auto" hangingPunct="1">
                <a:spcBef>
                  <a:spcPts val="0"/>
                </a:spcBef>
                <a:spcAft>
                  <a:spcPts val="0"/>
                </a:spcAft>
              </a:pPr>
              <a:t>‹#›</a:t>
            </a:fld>
            <a:endParaRPr lang="en-US" sz="1000" cap="all" dirty="0">
              <a:solidFill>
                <a:srgbClr val="FFFFFF"/>
              </a:solidFill>
            </a:endParaRPr>
          </a:p>
        </p:txBody>
      </p:sp>
      <p:sp>
        <p:nvSpPr>
          <p:cNvPr id="9" name="TextBox 8"/>
          <p:cNvSpPr txBox="1"/>
          <p:nvPr/>
        </p:nvSpPr>
        <p:spPr>
          <a:xfrm>
            <a:off x="443027" y="6561383"/>
            <a:ext cx="2035814" cy="236748"/>
          </a:xfrm>
          <a:prstGeom prst="rect">
            <a:avLst/>
          </a:prstGeom>
          <a:noFill/>
        </p:spPr>
        <p:txBody>
          <a:bodyPr wrap="none" lIns="0" tIns="41029" rIns="0" bIns="41029" rtlCol="0" anchor="ctr">
            <a:spAutoFit/>
          </a:bodyPr>
          <a:lstStyle/>
          <a:p>
            <a:pPr eaLnBrk="1" fontAlgn="auto" hangingPunct="1">
              <a:spcBef>
                <a:spcPts val="0"/>
              </a:spcBef>
              <a:spcAft>
                <a:spcPts val="0"/>
              </a:spcAft>
              <a:defRPr/>
            </a:pPr>
            <a:r>
              <a:rPr lang="en-US" sz="1000" cap="all" dirty="0">
                <a:solidFill>
                  <a:schemeClr val="bg1"/>
                </a:solidFill>
              </a:rPr>
              <a:t>|     GDC 2018    |    19-23 March 2018</a:t>
            </a:r>
          </a:p>
        </p:txBody>
      </p:sp>
      <p:pic>
        <p:nvPicPr>
          <p:cNvPr id="25" name="Picture 2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auto">
          <a:xfrm>
            <a:off x="10711414" y="314393"/>
            <a:ext cx="1233385" cy="47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32993DAF-63D2-4371-81A8-0AD49ADAF32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122252" y="314393"/>
            <a:ext cx="469439" cy="543985"/>
          </a:xfrm>
          <a:prstGeom prst="rect">
            <a:avLst/>
          </a:prstGeom>
        </p:spPr>
      </p:pic>
    </p:spTree>
    <p:extLst>
      <p:ext uri="{BB962C8B-B14F-4D97-AF65-F5344CB8AC3E}">
        <p14:creationId xmlns:p14="http://schemas.microsoft.com/office/powerpoint/2010/main" val="356537926"/>
      </p:ext>
    </p:extLst>
  </p:cSld>
  <p:clrMap bg1="lt1" tx1="dk1" bg2="lt2" tx2="dk2" accent1="accent1" accent2="accent2" accent3="accent3" accent4="accent4" accent5="accent5" accent6="accent6" hlink="hlink" folHlink="folHlink"/>
  <p:sldLayoutIdLst>
    <p:sldLayoutId id="2147489070" r:id="rId1"/>
    <p:sldLayoutId id="2147489048" r:id="rId2"/>
    <p:sldLayoutId id="2147489052" r:id="rId3"/>
    <p:sldLayoutId id="2147489026" r:id="rId4"/>
    <p:sldLayoutId id="2147489069" r:id="rId5"/>
    <p:sldLayoutId id="2147489068" r:id="rId6"/>
    <p:sldLayoutId id="2147489072" r:id="rId7"/>
    <p:sldLayoutId id="2147489071" r:id="rId8"/>
  </p:sldLayoutIdLst>
  <p:txStyles>
    <p:titleStyle>
      <a:lvl1pPr algn="l" defTabSz="914400" rtl="0" eaLnBrk="1" latinLnBrk="0" hangingPunct="1">
        <a:spcBef>
          <a:spcPct val="0"/>
        </a:spcBef>
        <a:buNone/>
        <a:defRPr sz="2400" strike="noStrike" kern="1200" cap="all" baseline="0">
          <a:solidFill>
            <a:srgbClr val="FFFFFF"/>
          </a:solidFill>
          <a:latin typeface="Calibri" pitchFamily="34" charset="0"/>
          <a:ea typeface="+mj-ea"/>
          <a:cs typeface="+mj-cs"/>
        </a:defRPr>
      </a:lvl1pPr>
    </p:titleStyle>
    <p:bodyStyle>
      <a:lvl1pPr marL="342900" indent="-342900" algn="l" defTabSz="914400" rtl="0" eaLnBrk="1" latinLnBrk="0" hangingPunct="1">
        <a:spcBef>
          <a:spcPts val="800"/>
        </a:spcBef>
        <a:spcAft>
          <a:spcPts val="0"/>
        </a:spcAft>
        <a:buClr>
          <a:schemeClr val="tx1">
            <a:lumMod val="50000"/>
            <a:lumOff val="50000"/>
          </a:schemeClr>
        </a:buClr>
        <a:buSzPct val="90000"/>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gpuopen.com/tag/rgp/" TargetMode="External"/><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hyperlink" Target="https://gpuopen.com/gaming-product/radeon-gpu-profiler-rg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92011" y="2945061"/>
            <a:ext cx="8402941" cy="1256929"/>
          </a:xfrm>
        </p:spPr>
        <p:txBody>
          <a:bodyPr/>
          <a:lstStyle/>
          <a:p>
            <a:r>
              <a:rPr lang="en-US" dirty="0"/>
              <a:t>Jason Stewart (AMD) </a:t>
            </a:r>
            <a:r>
              <a:rPr lang="en-US" dirty="0">
                <a:solidFill>
                  <a:srgbClr val="151616"/>
                </a:solidFill>
              </a:rPr>
              <a:t>|</a:t>
            </a:r>
            <a:r>
              <a:rPr lang="en-US" dirty="0"/>
              <a:t> </a:t>
            </a:r>
            <a:r>
              <a:rPr lang="en-US" dirty="0">
                <a:solidFill>
                  <a:srgbClr val="111213"/>
                </a:solidFill>
              </a:rPr>
              <a:t>Rolando</a:t>
            </a:r>
            <a:r>
              <a:rPr lang="en-US" dirty="0">
                <a:solidFill>
                  <a:srgbClr val="0F0F0F"/>
                </a:solidFill>
              </a:rPr>
              <a:t> </a:t>
            </a:r>
            <a:r>
              <a:rPr lang="en-US" dirty="0" err="1">
                <a:solidFill>
                  <a:srgbClr val="0F0F0F"/>
                </a:solidFill>
              </a:rPr>
              <a:t>Caloca</a:t>
            </a:r>
            <a:r>
              <a:rPr lang="en-US" dirty="0">
                <a:solidFill>
                  <a:srgbClr val="0F0F0F"/>
                </a:solidFill>
              </a:rPr>
              <a:t> O. (Epic Games)</a:t>
            </a:r>
            <a:r>
              <a:rPr lang="en-US" dirty="0"/>
              <a:t> </a:t>
            </a:r>
            <a:r>
              <a:rPr lang="en-US" dirty="0">
                <a:solidFill>
                  <a:srgbClr val="101010"/>
                </a:solidFill>
              </a:rPr>
              <a:t>|</a:t>
            </a:r>
            <a:r>
              <a:rPr lang="en-US" dirty="0"/>
              <a:t> 21 March 2018</a:t>
            </a:r>
          </a:p>
        </p:txBody>
      </p:sp>
      <p:sp>
        <p:nvSpPr>
          <p:cNvPr id="5" name="Text Placeholder 4"/>
          <p:cNvSpPr>
            <a:spLocks noGrp="1"/>
          </p:cNvSpPr>
          <p:nvPr>
            <p:ph type="body" sz="quarter" idx="10"/>
          </p:nvPr>
        </p:nvSpPr>
        <p:spPr>
          <a:xfrm>
            <a:off x="2214082" y="1397279"/>
            <a:ext cx="9380872" cy="1502976"/>
          </a:xfrm>
        </p:spPr>
        <p:txBody>
          <a:bodyPr/>
          <a:lstStyle/>
          <a:p>
            <a:r>
              <a:rPr lang="en-US" cap="all" dirty="0">
                <a:solidFill>
                  <a:srgbClr val="E00031"/>
                </a:solidFill>
              </a:rPr>
              <a:t>Taking the Red Pill</a:t>
            </a:r>
            <a:r>
              <a:rPr lang="en-US" cap="all" dirty="0"/>
              <a:t> – Using Radeon GPU Profiler to look inside your game</a:t>
            </a:r>
          </a:p>
          <a:p>
            <a:r>
              <a:rPr lang="en-US" cap="all" dirty="0">
                <a:solidFill>
                  <a:srgbClr val="151617"/>
                </a:solidFill>
              </a:rPr>
              <a:t>(With Bonus</a:t>
            </a:r>
            <a:r>
              <a:rPr lang="en-US" cap="all" dirty="0">
                <a:solidFill>
                  <a:srgbClr val="0F0F0F"/>
                </a:solidFill>
              </a:rPr>
              <a:t> </a:t>
            </a:r>
            <a:r>
              <a:rPr lang="en-US" cap="all" dirty="0">
                <a:solidFill>
                  <a:srgbClr val="141414"/>
                </a:solidFill>
              </a:rPr>
              <a:t>UE4</a:t>
            </a:r>
            <a:r>
              <a:rPr lang="en-US" cap="all" dirty="0">
                <a:solidFill>
                  <a:srgbClr val="0F0F0F"/>
                </a:solidFill>
              </a:rPr>
              <a:t> Vulkan Update from Epic)</a:t>
            </a:r>
          </a:p>
        </p:txBody>
      </p:sp>
    </p:spTree>
    <p:extLst>
      <p:ext uri="{BB962C8B-B14F-4D97-AF65-F5344CB8AC3E}">
        <p14:creationId xmlns:p14="http://schemas.microsoft.com/office/powerpoint/2010/main" val="1407015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3" name="Text Placeholder 2">
            <a:extLst>
              <a:ext uri="{FF2B5EF4-FFF2-40B4-BE49-F238E27FC236}">
                <a16:creationId xmlns:a16="http://schemas.microsoft.com/office/drawing/2014/main" id="{43B1869F-5D47-49EA-9D64-760B08432144}"/>
              </a:ext>
            </a:extLst>
          </p:cNvPr>
          <p:cNvSpPr>
            <a:spLocks noGrp="1"/>
          </p:cNvSpPr>
          <p:nvPr>
            <p:ph type="body" sz="quarter" idx="10"/>
          </p:nvPr>
        </p:nvSpPr>
        <p:spPr/>
        <p:txBody>
          <a:bodyPr/>
          <a:lstStyle/>
          <a:p>
            <a:r>
              <a:rPr lang="en-US" dirty="0"/>
              <a:t>How to capture a profile</a:t>
            </a:r>
          </a:p>
        </p:txBody>
      </p:sp>
      <p:sp>
        <p:nvSpPr>
          <p:cNvPr id="4" name="Title 3">
            <a:extLst>
              <a:ext uri="{FF2B5EF4-FFF2-40B4-BE49-F238E27FC236}">
                <a16:creationId xmlns:a16="http://schemas.microsoft.com/office/drawing/2014/main" id="{611A14B4-DFC9-48DE-890F-1F9B2CFCAB25}"/>
              </a:ext>
            </a:extLst>
          </p:cNvPr>
          <p:cNvSpPr>
            <a:spLocks noGrp="1"/>
          </p:cNvSpPr>
          <p:nvPr>
            <p:ph type="title"/>
          </p:nvPr>
        </p:nvSpPr>
        <p:spPr/>
        <p:txBody>
          <a:bodyPr/>
          <a:lstStyle/>
          <a:p>
            <a:r>
              <a:rPr lang="en-US" dirty="0"/>
              <a:t>Quick Start Guide</a:t>
            </a:r>
          </a:p>
        </p:txBody>
      </p:sp>
      <p:pic>
        <p:nvPicPr>
          <p:cNvPr id="171" name="Shape 171"/>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78228" y="1963834"/>
            <a:ext cx="5060553" cy="4000332"/>
          </a:xfrm>
          <a:prstGeom prst="rect">
            <a:avLst/>
          </a:prstGeom>
          <a:noFill/>
          <a:ln>
            <a:noFill/>
          </a:ln>
        </p:spPr>
      </p:pic>
      <p:pic>
        <p:nvPicPr>
          <p:cNvPr id="172" name="Shape 172"/>
          <p:cNvPicPr preferRelativeResize="0"/>
          <p:nvPr/>
        </p:nvPicPr>
        <p:blipFill>
          <a:blip r:embed="rId4" cstate="print">
            <a:extLst>
              <a:ext uri="{28A0092B-C50C-407E-A947-70E740481C1C}">
                <a14:useLocalDpi xmlns:a14="http://schemas.microsoft.com/office/drawing/2010/main"/>
              </a:ext>
            </a:extLst>
          </a:blip>
          <a:stretch>
            <a:fillRect/>
          </a:stretch>
        </p:blipFill>
        <p:spPr>
          <a:xfrm>
            <a:off x="6618980" y="1961067"/>
            <a:ext cx="5067554" cy="4005866"/>
          </a:xfrm>
          <a:prstGeom prst="rect">
            <a:avLst/>
          </a:prstGeom>
          <a:noFill/>
          <a:ln>
            <a:noFill/>
          </a:ln>
        </p:spPr>
      </p:pic>
      <p:sp>
        <p:nvSpPr>
          <p:cNvPr id="173" name="Shape 173"/>
          <p:cNvSpPr/>
          <p:nvPr/>
        </p:nvSpPr>
        <p:spPr>
          <a:xfrm>
            <a:off x="5438781" y="3554003"/>
            <a:ext cx="1180199" cy="737408"/>
          </a:xfrm>
          <a:prstGeom prst="rightArrow">
            <a:avLst>
              <a:gd name="adj1" fmla="val 50000"/>
              <a:gd name="adj2" fmla="val 50000"/>
            </a:avLst>
          </a:prstGeom>
          <a:solidFill>
            <a:srgbClr val="E00031"/>
          </a:solidFill>
          <a:ln w="9525" cap="flat" cmpd="sng">
            <a:noFill/>
            <a:prstDash val="solid"/>
            <a:round/>
            <a:headEnd type="none" w="med" len="med"/>
            <a:tailEnd type="none" w="med" len="med"/>
          </a:ln>
        </p:spPr>
        <p:txBody>
          <a:bodyPr spcFirstLastPara="1" wrap="square" lIns="0" tIns="0" rIns="0" bIns="0" anchor="ctr" anchorCtr="1">
            <a:noAutofit/>
          </a:bodyPr>
          <a:lstStyle/>
          <a:p>
            <a:pPr algn="ctr">
              <a:spcBef>
                <a:spcPts val="0"/>
              </a:spcBef>
              <a:spcAft>
                <a:spcPts val="0"/>
              </a:spcAft>
            </a:pPr>
            <a:r>
              <a:rPr lang="en" dirty="0">
                <a:solidFill>
                  <a:schemeClr val="bg1"/>
                </a:solidFill>
                <a:latin typeface="Effra" panose="020B0603020203020204" pitchFamily="34" charset="0"/>
                <a:cs typeface="Effra" panose="020B0603020203020204" pitchFamily="34" charset="0"/>
              </a:rPr>
              <a:t>Connect</a:t>
            </a:r>
            <a:endParaRPr dirty="0">
              <a:solidFill>
                <a:schemeClr val="bg1"/>
              </a:solidFill>
              <a:latin typeface="Effra" panose="020B0603020203020204" pitchFamily="34" charset="0"/>
              <a:cs typeface="Effra" panose="020B0603020203020204" pitchFamily="34" charset="0"/>
            </a:endParaRPr>
          </a:p>
        </p:txBody>
      </p:sp>
    </p:spTree>
    <p:extLst>
      <p:ext uri="{BB962C8B-B14F-4D97-AF65-F5344CB8AC3E}">
        <p14:creationId xmlns:p14="http://schemas.microsoft.com/office/powerpoint/2010/main" val="486964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3" name="Text Placeholder 2">
            <a:extLst>
              <a:ext uri="{FF2B5EF4-FFF2-40B4-BE49-F238E27FC236}">
                <a16:creationId xmlns:a16="http://schemas.microsoft.com/office/drawing/2014/main" id="{43B1869F-5D47-49EA-9D64-760B08432144}"/>
              </a:ext>
            </a:extLst>
          </p:cNvPr>
          <p:cNvSpPr>
            <a:spLocks noGrp="1"/>
          </p:cNvSpPr>
          <p:nvPr>
            <p:ph type="body" sz="quarter" idx="10"/>
          </p:nvPr>
        </p:nvSpPr>
        <p:spPr/>
        <p:txBody>
          <a:bodyPr/>
          <a:lstStyle/>
          <a:p>
            <a:r>
              <a:rPr lang="en-US" dirty="0"/>
              <a:t>How to capture a profile</a:t>
            </a:r>
          </a:p>
        </p:txBody>
      </p:sp>
      <p:sp>
        <p:nvSpPr>
          <p:cNvPr id="4" name="Title 3">
            <a:extLst>
              <a:ext uri="{FF2B5EF4-FFF2-40B4-BE49-F238E27FC236}">
                <a16:creationId xmlns:a16="http://schemas.microsoft.com/office/drawing/2014/main" id="{611A14B4-DFC9-48DE-890F-1F9B2CFCAB25}"/>
              </a:ext>
            </a:extLst>
          </p:cNvPr>
          <p:cNvSpPr>
            <a:spLocks noGrp="1"/>
          </p:cNvSpPr>
          <p:nvPr>
            <p:ph type="title"/>
          </p:nvPr>
        </p:nvSpPr>
        <p:spPr/>
        <p:txBody>
          <a:bodyPr/>
          <a:lstStyle/>
          <a:p>
            <a:r>
              <a:rPr lang="en-US" dirty="0"/>
              <a:t>Quick Start Guide</a:t>
            </a:r>
          </a:p>
        </p:txBody>
      </p:sp>
      <p:pic>
        <p:nvPicPr>
          <p:cNvPr id="171" name="Shape 171"/>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78228" y="2540719"/>
            <a:ext cx="5060553" cy="2846561"/>
          </a:xfrm>
          <a:prstGeom prst="rect">
            <a:avLst/>
          </a:prstGeom>
          <a:noFill/>
          <a:ln>
            <a:solidFill>
              <a:srgbClr val="ECEDEF"/>
            </a:solidFill>
          </a:ln>
        </p:spPr>
      </p:pic>
      <p:pic>
        <p:nvPicPr>
          <p:cNvPr id="172" name="Shape 172"/>
          <p:cNvPicPr preferRelativeResize="0"/>
          <p:nvPr/>
        </p:nvPicPr>
        <p:blipFill>
          <a:blip r:embed="rId4" cstate="print">
            <a:extLst>
              <a:ext uri="{28A0092B-C50C-407E-A947-70E740481C1C}">
                <a14:useLocalDpi xmlns:a14="http://schemas.microsoft.com/office/drawing/2010/main"/>
              </a:ext>
            </a:extLst>
          </a:blip>
          <a:stretch>
            <a:fillRect/>
          </a:stretch>
        </p:blipFill>
        <p:spPr>
          <a:xfrm>
            <a:off x="6624611" y="1961067"/>
            <a:ext cx="5056292" cy="4005866"/>
          </a:xfrm>
          <a:prstGeom prst="rect">
            <a:avLst/>
          </a:prstGeom>
          <a:noFill/>
          <a:ln>
            <a:noFill/>
          </a:ln>
        </p:spPr>
      </p:pic>
      <p:sp>
        <p:nvSpPr>
          <p:cNvPr id="173" name="Shape 173"/>
          <p:cNvSpPr/>
          <p:nvPr/>
        </p:nvSpPr>
        <p:spPr>
          <a:xfrm>
            <a:off x="5438781" y="3554003"/>
            <a:ext cx="1180199" cy="737408"/>
          </a:xfrm>
          <a:prstGeom prst="rightArrow">
            <a:avLst>
              <a:gd name="adj1" fmla="val 50000"/>
              <a:gd name="adj2" fmla="val 50000"/>
            </a:avLst>
          </a:prstGeom>
          <a:solidFill>
            <a:srgbClr val="E00031"/>
          </a:solidFill>
          <a:ln w="9525" cap="flat" cmpd="sng">
            <a:noFill/>
            <a:prstDash val="solid"/>
            <a:round/>
            <a:headEnd type="none" w="med" len="med"/>
            <a:tailEnd type="none" w="med" len="med"/>
          </a:ln>
        </p:spPr>
        <p:txBody>
          <a:bodyPr spcFirstLastPara="1" wrap="square" lIns="0" tIns="0" rIns="0" bIns="0" anchor="ctr" anchorCtr="1">
            <a:noAutofit/>
          </a:bodyPr>
          <a:lstStyle/>
          <a:p>
            <a:pPr algn="ctr">
              <a:spcBef>
                <a:spcPts val="0"/>
              </a:spcBef>
              <a:spcAft>
                <a:spcPts val="0"/>
              </a:spcAft>
            </a:pPr>
            <a:r>
              <a:rPr lang="en-US" dirty="0">
                <a:solidFill>
                  <a:schemeClr val="bg1"/>
                </a:solidFill>
                <a:latin typeface="Effra" panose="020B0603020203020204" pitchFamily="34" charset="0"/>
                <a:cs typeface="Effra" panose="020B0603020203020204" pitchFamily="34" charset="0"/>
              </a:rPr>
              <a:t>Capture</a:t>
            </a:r>
            <a:endParaRPr dirty="0">
              <a:solidFill>
                <a:schemeClr val="bg1"/>
              </a:solidFill>
              <a:latin typeface="Effra" panose="020B0603020203020204" pitchFamily="34" charset="0"/>
              <a:cs typeface="Effra" panose="020B0603020203020204" pitchFamily="34" charset="0"/>
            </a:endParaRPr>
          </a:p>
        </p:txBody>
      </p:sp>
      <p:sp>
        <p:nvSpPr>
          <p:cNvPr id="2" name="Rectangle 1">
            <a:extLst>
              <a:ext uri="{FF2B5EF4-FFF2-40B4-BE49-F238E27FC236}">
                <a16:creationId xmlns:a16="http://schemas.microsoft.com/office/drawing/2014/main" id="{A7BB90BC-DE57-43A3-B382-DB95381C616F}"/>
              </a:ext>
            </a:extLst>
          </p:cNvPr>
          <p:cNvSpPr/>
          <p:nvPr/>
        </p:nvSpPr>
        <p:spPr>
          <a:xfrm>
            <a:off x="241629" y="2418906"/>
            <a:ext cx="1209715" cy="435935"/>
          </a:xfrm>
          <a:prstGeom prst="rect">
            <a:avLst/>
          </a:prstGeom>
          <a:noFill/>
          <a:ln w="9525" cap="flat" cmpd="sng" algn="ctr">
            <a:solidFill>
              <a:srgbClr val="E0003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bg1"/>
              </a:solidFill>
            </a:endParaRPr>
          </a:p>
        </p:txBody>
      </p:sp>
      <p:pic>
        <p:nvPicPr>
          <p:cNvPr id="7" name="Shape 171">
            <a:extLst>
              <a:ext uri="{FF2B5EF4-FFF2-40B4-BE49-F238E27FC236}">
                <a16:creationId xmlns:a16="http://schemas.microsoft.com/office/drawing/2014/main" id="{10AE1184-529A-4A36-9A9B-FC9193D036FB}"/>
              </a:ext>
            </a:extLst>
          </p:cNvPr>
          <p:cNvPicPr preferRelativeResize="0"/>
          <p:nvPr/>
        </p:nvPicPr>
        <p:blipFill>
          <a:blip r:embed="rId5" cstate="print">
            <a:extLst>
              <a:ext uri="{28A0092B-C50C-407E-A947-70E740481C1C}">
                <a14:useLocalDpi xmlns:a14="http://schemas.microsoft.com/office/drawing/2010/main"/>
              </a:ext>
            </a:extLst>
          </a:blip>
          <a:stretch>
            <a:fillRect/>
          </a:stretch>
        </p:blipFill>
        <p:spPr>
          <a:xfrm>
            <a:off x="383544" y="2540719"/>
            <a:ext cx="5053829" cy="2846561"/>
          </a:xfrm>
          <a:prstGeom prst="rect">
            <a:avLst/>
          </a:prstGeom>
          <a:noFill/>
          <a:ln>
            <a:solidFill>
              <a:srgbClr val="ECEDEF"/>
            </a:solidFill>
          </a:ln>
        </p:spPr>
      </p:pic>
      <p:sp>
        <p:nvSpPr>
          <p:cNvPr id="9" name="Rectangle 8">
            <a:extLst>
              <a:ext uri="{FF2B5EF4-FFF2-40B4-BE49-F238E27FC236}">
                <a16:creationId xmlns:a16="http://schemas.microsoft.com/office/drawing/2014/main" id="{16FF4423-DDF2-4B75-996B-7D57B23D7468}"/>
              </a:ext>
            </a:extLst>
          </p:cNvPr>
          <p:cNvSpPr/>
          <p:nvPr/>
        </p:nvSpPr>
        <p:spPr>
          <a:xfrm>
            <a:off x="240221" y="2418906"/>
            <a:ext cx="2758160" cy="792127"/>
          </a:xfrm>
          <a:prstGeom prst="rect">
            <a:avLst/>
          </a:prstGeom>
          <a:noFill/>
          <a:ln w="9525" cap="flat" cmpd="sng" algn="ctr">
            <a:solidFill>
              <a:srgbClr val="E0003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8940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FEBFA0E-4348-425B-A6AB-58055AE4401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974570" y="1381125"/>
            <a:ext cx="6231748" cy="4937125"/>
          </a:xfrm>
        </p:spPr>
      </p:pic>
      <p:sp>
        <p:nvSpPr>
          <p:cNvPr id="3" name="Text Placeholder 2">
            <a:extLst>
              <a:ext uri="{FF2B5EF4-FFF2-40B4-BE49-F238E27FC236}">
                <a16:creationId xmlns:a16="http://schemas.microsoft.com/office/drawing/2014/main" id="{6190A4FE-306F-4164-83EC-DF46AD53B43A}"/>
              </a:ext>
            </a:extLst>
          </p:cNvPr>
          <p:cNvSpPr>
            <a:spLocks noGrp="1"/>
          </p:cNvSpPr>
          <p:nvPr>
            <p:ph type="body" sz="quarter" idx="10"/>
          </p:nvPr>
        </p:nvSpPr>
        <p:spPr/>
        <p:txBody>
          <a:bodyPr/>
          <a:lstStyle/>
          <a:p>
            <a:r>
              <a:rPr lang="en-US" dirty="0"/>
              <a:t>Refer to the built-in help for more information</a:t>
            </a:r>
          </a:p>
        </p:txBody>
      </p:sp>
      <p:sp>
        <p:nvSpPr>
          <p:cNvPr id="4" name="Title 3">
            <a:extLst>
              <a:ext uri="{FF2B5EF4-FFF2-40B4-BE49-F238E27FC236}">
                <a16:creationId xmlns:a16="http://schemas.microsoft.com/office/drawing/2014/main" id="{52267E96-A556-4FD9-883B-7DDDC225BCE0}"/>
              </a:ext>
            </a:extLst>
          </p:cNvPr>
          <p:cNvSpPr>
            <a:spLocks noGrp="1"/>
          </p:cNvSpPr>
          <p:nvPr>
            <p:ph type="title"/>
          </p:nvPr>
        </p:nvSpPr>
        <p:spPr/>
        <p:txBody>
          <a:bodyPr/>
          <a:lstStyle/>
          <a:p>
            <a:r>
              <a:rPr lang="en-US" dirty="0"/>
              <a:t>Quick Start Guide</a:t>
            </a:r>
          </a:p>
        </p:txBody>
      </p:sp>
      <p:sp>
        <p:nvSpPr>
          <p:cNvPr id="8" name="Shape 173">
            <a:extLst>
              <a:ext uri="{FF2B5EF4-FFF2-40B4-BE49-F238E27FC236}">
                <a16:creationId xmlns:a16="http://schemas.microsoft.com/office/drawing/2014/main" id="{97990B5D-F801-485C-A95B-397EBBE07A49}"/>
              </a:ext>
            </a:extLst>
          </p:cNvPr>
          <p:cNvSpPr/>
          <p:nvPr/>
        </p:nvSpPr>
        <p:spPr>
          <a:xfrm flipH="1">
            <a:off x="9255642" y="1408880"/>
            <a:ext cx="1058800" cy="737408"/>
          </a:xfrm>
          <a:prstGeom prst="rightArrow">
            <a:avLst>
              <a:gd name="adj1" fmla="val 50000"/>
              <a:gd name="adj2" fmla="val 50000"/>
            </a:avLst>
          </a:prstGeom>
          <a:solidFill>
            <a:srgbClr val="E00031"/>
          </a:solidFill>
          <a:ln w="9525" cap="flat" cmpd="sng">
            <a:noFill/>
            <a:prstDash val="solid"/>
            <a:round/>
            <a:headEnd type="none" w="med" len="med"/>
            <a:tailEnd type="none" w="med" len="med"/>
          </a:ln>
        </p:spPr>
        <p:txBody>
          <a:bodyPr spcFirstLastPara="1" wrap="square" lIns="0" tIns="0" rIns="0" bIns="0" anchor="ctr" anchorCtr="1">
            <a:noAutofit/>
          </a:bodyPr>
          <a:lstStyle/>
          <a:p>
            <a:pPr algn="ctr">
              <a:spcBef>
                <a:spcPts val="0"/>
              </a:spcBef>
              <a:spcAft>
                <a:spcPts val="0"/>
              </a:spcAft>
            </a:pPr>
            <a:r>
              <a:rPr lang="en-US" dirty="0">
                <a:solidFill>
                  <a:schemeClr val="bg1"/>
                </a:solidFill>
                <a:latin typeface="Effra" panose="020B0603020203020204" pitchFamily="34" charset="0"/>
                <a:cs typeface="Effra" panose="020B0603020203020204" pitchFamily="34" charset="0"/>
              </a:rPr>
              <a:t>Help</a:t>
            </a:r>
            <a:endParaRPr dirty="0">
              <a:solidFill>
                <a:schemeClr val="bg1"/>
              </a:solidFill>
              <a:latin typeface="Effra" panose="020B0603020203020204" pitchFamily="34" charset="0"/>
              <a:cs typeface="Effra" panose="020B0603020203020204" pitchFamily="34" charset="0"/>
            </a:endParaRPr>
          </a:p>
        </p:txBody>
      </p:sp>
    </p:spTree>
    <p:extLst>
      <p:ext uri="{BB962C8B-B14F-4D97-AF65-F5344CB8AC3E}">
        <p14:creationId xmlns:p14="http://schemas.microsoft.com/office/powerpoint/2010/main" val="2480323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90A4FE-306F-4164-83EC-DF46AD53B43A}"/>
              </a:ext>
            </a:extLst>
          </p:cNvPr>
          <p:cNvSpPr>
            <a:spLocks noGrp="1"/>
          </p:cNvSpPr>
          <p:nvPr>
            <p:ph type="body" sz="quarter" idx="10"/>
          </p:nvPr>
        </p:nvSpPr>
        <p:spPr/>
        <p:txBody>
          <a:bodyPr/>
          <a:lstStyle/>
          <a:p>
            <a:r>
              <a:rPr lang="en-US" dirty="0"/>
              <a:t>Refer to the built-in help for more information</a:t>
            </a:r>
          </a:p>
        </p:txBody>
      </p:sp>
      <p:sp>
        <p:nvSpPr>
          <p:cNvPr id="4" name="Title 3">
            <a:extLst>
              <a:ext uri="{FF2B5EF4-FFF2-40B4-BE49-F238E27FC236}">
                <a16:creationId xmlns:a16="http://schemas.microsoft.com/office/drawing/2014/main" id="{52267E96-A556-4FD9-883B-7DDDC225BCE0}"/>
              </a:ext>
            </a:extLst>
          </p:cNvPr>
          <p:cNvSpPr>
            <a:spLocks noGrp="1"/>
          </p:cNvSpPr>
          <p:nvPr>
            <p:ph type="title"/>
          </p:nvPr>
        </p:nvSpPr>
        <p:spPr/>
        <p:txBody>
          <a:bodyPr/>
          <a:lstStyle/>
          <a:p>
            <a:r>
              <a:rPr lang="en-US" dirty="0"/>
              <a:t>Quick Start Guide</a:t>
            </a:r>
          </a:p>
        </p:txBody>
      </p:sp>
      <p:pic>
        <p:nvPicPr>
          <p:cNvPr id="9" name="Content Placeholder 8">
            <a:extLst>
              <a:ext uri="{FF2B5EF4-FFF2-40B4-BE49-F238E27FC236}">
                <a16:creationId xmlns:a16="http://schemas.microsoft.com/office/drawing/2014/main" id="{170ECAC1-21C2-4B63-B746-3EB0C5D9B784}"/>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271461" y="1381125"/>
            <a:ext cx="7637965" cy="4937125"/>
          </a:xfrm>
        </p:spPr>
      </p:pic>
    </p:spTree>
    <p:extLst>
      <p:ext uri="{BB962C8B-B14F-4D97-AF65-F5344CB8AC3E}">
        <p14:creationId xmlns:p14="http://schemas.microsoft.com/office/powerpoint/2010/main" val="2633719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6288B-DCD6-4490-8986-23A34FFFA2DA}"/>
              </a:ext>
            </a:extLst>
          </p:cNvPr>
          <p:cNvSpPr>
            <a:spLocks noGrp="1"/>
          </p:cNvSpPr>
          <p:nvPr>
            <p:ph idx="1"/>
          </p:nvPr>
        </p:nvSpPr>
        <p:spPr/>
        <p:txBody>
          <a:bodyPr/>
          <a:lstStyle/>
          <a:p>
            <a:r>
              <a:rPr lang="en-US" dirty="0"/>
              <a:t>One slide to talk about RGP/</a:t>
            </a:r>
            <a:r>
              <a:rPr lang="en-US" dirty="0" err="1"/>
              <a:t>RenderDoc</a:t>
            </a:r>
            <a:r>
              <a:rPr lang="en-US" dirty="0"/>
              <a:t> Interop</a:t>
            </a:r>
          </a:p>
          <a:p>
            <a:r>
              <a:rPr lang="en-US" dirty="0"/>
              <a:t>Only one slide, because there will have been a full talk on this on the same day just a few hours earlier</a:t>
            </a:r>
          </a:p>
          <a:p>
            <a:r>
              <a:rPr lang="en-US" dirty="0"/>
              <a:t>Mention the UE4 works out of the box with RGP and </a:t>
            </a:r>
            <a:r>
              <a:rPr lang="en-US" dirty="0" err="1"/>
              <a:t>RenderDoc</a:t>
            </a:r>
            <a:endParaRPr lang="en-US" dirty="0"/>
          </a:p>
          <a:p>
            <a:pPr lvl="1"/>
            <a:r>
              <a:rPr lang="en-US" dirty="0"/>
              <a:t>e.g. frame markers get enabled automatically</a:t>
            </a:r>
          </a:p>
          <a:p>
            <a:r>
              <a:rPr lang="en-US" dirty="0"/>
              <a:t>Needs 18.10 or newer driver</a:t>
            </a:r>
          </a:p>
        </p:txBody>
      </p:sp>
      <p:sp>
        <p:nvSpPr>
          <p:cNvPr id="3" name="Text Placeholder 2">
            <a:extLst>
              <a:ext uri="{FF2B5EF4-FFF2-40B4-BE49-F238E27FC236}">
                <a16:creationId xmlns:a16="http://schemas.microsoft.com/office/drawing/2014/main" id="{AD5D716D-D161-4973-9380-DF03116045BC}"/>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4A2C4C2D-0B8A-4BE8-A37B-4759D9DDC884}"/>
              </a:ext>
            </a:extLst>
          </p:cNvPr>
          <p:cNvSpPr>
            <a:spLocks noGrp="1"/>
          </p:cNvSpPr>
          <p:nvPr>
            <p:ph type="title"/>
          </p:nvPr>
        </p:nvSpPr>
        <p:spPr/>
        <p:txBody>
          <a:bodyPr/>
          <a:lstStyle/>
          <a:p>
            <a:r>
              <a:rPr lang="en-US" dirty="0"/>
              <a:t>RGP/</a:t>
            </a:r>
            <a:r>
              <a:rPr lang="en-US" dirty="0" err="1"/>
              <a:t>RenderDoc</a:t>
            </a:r>
            <a:r>
              <a:rPr lang="en-US" dirty="0"/>
              <a:t> Interop</a:t>
            </a:r>
          </a:p>
        </p:txBody>
      </p:sp>
    </p:spTree>
    <p:extLst>
      <p:ext uri="{BB962C8B-B14F-4D97-AF65-F5344CB8AC3E}">
        <p14:creationId xmlns:p14="http://schemas.microsoft.com/office/powerpoint/2010/main" val="3617918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764312B-6248-4399-AFEB-2C71D4689FD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33098" y="1375930"/>
            <a:ext cx="9114692" cy="4937124"/>
          </a:xfrm>
        </p:spPr>
      </p:pic>
      <p:sp>
        <p:nvSpPr>
          <p:cNvPr id="3" name="Text Placeholder 2">
            <a:extLst>
              <a:ext uri="{FF2B5EF4-FFF2-40B4-BE49-F238E27FC236}">
                <a16:creationId xmlns:a16="http://schemas.microsoft.com/office/drawing/2014/main" id="{744A35F1-42DD-4EEC-A141-A6584A66B2A9}"/>
              </a:ext>
            </a:extLst>
          </p:cNvPr>
          <p:cNvSpPr>
            <a:spLocks noGrp="1"/>
          </p:cNvSpPr>
          <p:nvPr>
            <p:ph type="body" sz="quarter" idx="10"/>
          </p:nvPr>
        </p:nvSpPr>
        <p:spPr/>
        <p:txBody>
          <a:bodyPr/>
          <a:lstStyle/>
          <a:p>
            <a:r>
              <a:rPr lang="en-US" dirty="0"/>
              <a:t>Where to start</a:t>
            </a:r>
          </a:p>
        </p:txBody>
      </p:sp>
      <p:sp>
        <p:nvSpPr>
          <p:cNvPr id="4" name="Title 3">
            <a:extLst>
              <a:ext uri="{FF2B5EF4-FFF2-40B4-BE49-F238E27FC236}">
                <a16:creationId xmlns:a16="http://schemas.microsoft.com/office/drawing/2014/main" id="{0DD9424E-FFBC-4DD8-A172-61B2BDF7FE83}"/>
              </a:ext>
            </a:extLst>
          </p:cNvPr>
          <p:cNvSpPr>
            <a:spLocks noGrp="1"/>
          </p:cNvSpPr>
          <p:nvPr>
            <p:ph type="title"/>
          </p:nvPr>
        </p:nvSpPr>
        <p:spPr/>
        <p:txBody>
          <a:bodyPr/>
          <a:lstStyle/>
          <a:p>
            <a:r>
              <a:rPr lang="en-US" dirty="0"/>
              <a:t>Viewing a capture in RGP</a:t>
            </a:r>
          </a:p>
        </p:txBody>
      </p:sp>
    </p:spTree>
    <p:extLst>
      <p:ext uri="{BB962C8B-B14F-4D97-AF65-F5344CB8AC3E}">
        <p14:creationId xmlns:p14="http://schemas.microsoft.com/office/powerpoint/2010/main" val="2878645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764312B-6248-4399-AFEB-2C71D4689FD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33098" y="1375930"/>
            <a:ext cx="9114692" cy="4937124"/>
          </a:xfrm>
        </p:spPr>
      </p:pic>
      <p:sp>
        <p:nvSpPr>
          <p:cNvPr id="3" name="Text Placeholder 2">
            <a:extLst>
              <a:ext uri="{FF2B5EF4-FFF2-40B4-BE49-F238E27FC236}">
                <a16:creationId xmlns:a16="http://schemas.microsoft.com/office/drawing/2014/main" id="{744A35F1-42DD-4EEC-A141-A6584A66B2A9}"/>
              </a:ext>
            </a:extLst>
          </p:cNvPr>
          <p:cNvSpPr>
            <a:spLocks noGrp="1"/>
          </p:cNvSpPr>
          <p:nvPr>
            <p:ph type="body" sz="quarter" idx="10"/>
          </p:nvPr>
        </p:nvSpPr>
        <p:spPr/>
        <p:txBody>
          <a:bodyPr/>
          <a:lstStyle/>
          <a:p>
            <a:r>
              <a:rPr lang="en-US" dirty="0"/>
              <a:t>Where to start</a:t>
            </a:r>
          </a:p>
        </p:txBody>
      </p:sp>
      <p:sp>
        <p:nvSpPr>
          <p:cNvPr id="4" name="Title 3">
            <a:extLst>
              <a:ext uri="{FF2B5EF4-FFF2-40B4-BE49-F238E27FC236}">
                <a16:creationId xmlns:a16="http://schemas.microsoft.com/office/drawing/2014/main" id="{0DD9424E-FFBC-4DD8-A172-61B2BDF7FE83}"/>
              </a:ext>
            </a:extLst>
          </p:cNvPr>
          <p:cNvSpPr>
            <a:spLocks noGrp="1"/>
          </p:cNvSpPr>
          <p:nvPr>
            <p:ph type="title"/>
          </p:nvPr>
        </p:nvSpPr>
        <p:spPr/>
        <p:txBody>
          <a:bodyPr/>
          <a:lstStyle/>
          <a:p>
            <a:r>
              <a:rPr lang="en-US" dirty="0"/>
              <a:t>Viewing a capture in RGP</a:t>
            </a:r>
          </a:p>
        </p:txBody>
      </p:sp>
      <p:sp>
        <p:nvSpPr>
          <p:cNvPr id="5" name="TextBox 4">
            <a:extLst>
              <a:ext uri="{FF2B5EF4-FFF2-40B4-BE49-F238E27FC236}">
                <a16:creationId xmlns:a16="http://schemas.microsoft.com/office/drawing/2014/main" id="{C8D46852-4804-4BF6-9CC3-372F92CA8E50}"/>
              </a:ext>
            </a:extLst>
          </p:cNvPr>
          <p:cNvSpPr txBox="1"/>
          <p:nvPr/>
        </p:nvSpPr>
        <p:spPr>
          <a:xfrm rot="19646884">
            <a:off x="2735337" y="2612222"/>
            <a:ext cx="7162602" cy="1446550"/>
          </a:xfrm>
          <a:prstGeom prst="rect">
            <a:avLst/>
          </a:prstGeom>
          <a:noFill/>
        </p:spPr>
        <p:txBody>
          <a:bodyPr wrap="square" rtlCol="0">
            <a:spAutoFit/>
          </a:bodyPr>
          <a:lstStyle/>
          <a:p>
            <a:pPr>
              <a:spcAft>
                <a:spcPts val="600"/>
              </a:spcAft>
              <a:buClr>
                <a:schemeClr val="bg2"/>
              </a:buClr>
            </a:pPr>
            <a:r>
              <a:rPr lang="en-US" sz="8800" b="1" cap="all" dirty="0">
                <a:solidFill>
                  <a:srgbClr val="E11E37"/>
                </a:solidFill>
                <a:effectLst>
                  <a:outerShdw blurRad="50800" dist="38100" dir="2700000" algn="tl" rotWithShape="0">
                    <a:prstClr val="black">
                      <a:alpha val="40000"/>
                    </a:prstClr>
                  </a:outerShdw>
                </a:effectLst>
              </a:rPr>
              <a:t>Placeholder</a:t>
            </a:r>
          </a:p>
        </p:txBody>
      </p:sp>
    </p:spTree>
    <p:extLst>
      <p:ext uri="{BB962C8B-B14F-4D97-AF65-F5344CB8AC3E}">
        <p14:creationId xmlns:p14="http://schemas.microsoft.com/office/powerpoint/2010/main" val="1744140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764312B-6248-4399-AFEB-2C71D4689FD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33099" y="1375930"/>
            <a:ext cx="9114690" cy="4937124"/>
          </a:xfrm>
        </p:spPr>
      </p:pic>
      <p:sp>
        <p:nvSpPr>
          <p:cNvPr id="3" name="Text Placeholder 2">
            <a:extLst>
              <a:ext uri="{FF2B5EF4-FFF2-40B4-BE49-F238E27FC236}">
                <a16:creationId xmlns:a16="http://schemas.microsoft.com/office/drawing/2014/main" id="{744A35F1-42DD-4EEC-A141-A6584A66B2A9}"/>
              </a:ext>
            </a:extLst>
          </p:cNvPr>
          <p:cNvSpPr>
            <a:spLocks noGrp="1"/>
          </p:cNvSpPr>
          <p:nvPr>
            <p:ph type="body" sz="quarter" idx="10"/>
          </p:nvPr>
        </p:nvSpPr>
        <p:spPr/>
        <p:txBody>
          <a:bodyPr/>
          <a:lstStyle/>
          <a:p>
            <a:r>
              <a:rPr lang="en-US" dirty="0"/>
              <a:t>Where to start</a:t>
            </a:r>
          </a:p>
        </p:txBody>
      </p:sp>
      <p:sp>
        <p:nvSpPr>
          <p:cNvPr id="4" name="Title 3">
            <a:extLst>
              <a:ext uri="{FF2B5EF4-FFF2-40B4-BE49-F238E27FC236}">
                <a16:creationId xmlns:a16="http://schemas.microsoft.com/office/drawing/2014/main" id="{0DD9424E-FFBC-4DD8-A172-61B2BDF7FE83}"/>
              </a:ext>
            </a:extLst>
          </p:cNvPr>
          <p:cNvSpPr>
            <a:spLocks noGrp="1"/>
          </p:cNvSpPr>
          <p:nvPr>
            <p:ph type="title"/>
          </p:nvPr>
        </p:nvSpPr>
        <p:spPr/>
        <p:txBody>
          <a:bodyPr/>
          <a:lstStyle/>
          <a:p>
            <a:r>
              <a:rPr lang="en-US" dirty="0"/>
              <a:t>Viewing a capture in RGP</a:t>
            </a:r>
          </a:p>
        </p:txBody>
      </p:sp>
    </p:spTree>
    <p:extLst>
      <p:ext uri="{BB962C8B-B14F-4D97-AF65-F5344CB8AC3E}">
        <p14:creationId xmlns:p14="http://schemas.microsoft.com/office/powerpoint/2010/main" val="131000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4A35F1-42DD-4EEC-A141-A6584A66B2A9}"/>
              </a:ext>
            </a:extLst>
          </p:cNvPr>
          <p:cNvSpPr>
            <a:spLocks noGrp="1"/>
          </p:cNvSpPr>
          <p:nvPr>
            <p:ph type="body" sz="quarter" idx="10"/>
          </p:nvPr>
        </p:nvSpPr>
        <p:spPr/>
        <p:txBody>
          <a:bodyPr/>
          <a:lstStyle/>
          <a:p>
            <a:r>
              <a:rPr lang="en-US" dirty="0"/>
              <a:t>Where to start</a:t>
            </a:r>
          </a:p>
        </p:txBody>
      </p:sp>
      <p:sp>
        <p:nvSpPr>
          <p:cNvPr id="4" name="Title 3">
            <a:extLst>
              <a:ext uri="{FF2B5EF4-FFF2-40B4-BE49-F238E27FC236}">
                <a16:creationId xmlns:a16="http://schemas.microsoft.com/office/drawing/2014/main" id="{0DD9424E-FFBC-4DD8-A172-61B2BDF7FE83}"/>
              </a:ext>
            </a:extLst>
          </p:cNvPr>
          <p:cNvSpPr>
            <a:spLocks noGrp="1"/>
          </p:cNvSpPr>
          <p:nvPr>
            <p:ph type="title"/>
          </p:nvPr>
        </p:nvSpPr>
        <p:spPr/>
        <p:txBody>
          <a:bodyPr/>
          <a:lstStyle/>
          <a:p>
            <a:r>
              <a:rPr lang="en-US" dirty="0"/>
              <a:t>Viewing a capture in RGP</a:t>
            </a:r>
          </a:p>
        </p:txBody>
      </p:sp>
      <p:pic>
        <p:nvPicPr>
          <p:cNvPr id="9" name="Content Placeholder 8">
            <a:extLst>
              <a:ext uri="{FF2B5EF4-FFF2-40B4-BE49-F238E27FC236}">
                <a16:creationId xmlns:a16="http://schemas.microsoft.com/office/drawing/2014/main" id="{8FC4216F-C34C-4A36-93C7-E1D666C3B657}"/>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33098" y="1381125"/>
            <a:ext cx="9114692" cy="4937125"/>
          </a:xfrm>
        </p:spPr>
      </p:pic>
    </p:spTree>
    <p:extLst>
      <p:ext uri="{BB962C8B-B14F-4D97-AF65-F5344CB8AC3E}">
        <p14:creationId xmlns:p14="http://schemas.microsoft.com/office/powerpoint/2010/main" val="3302373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6D59D1-F917-4CAD-A05B-CBC592126CAB}"/>
              </a:ext>
            </a:extLst>
          </p:cNvPr>
          <p:cNvSpPr>
            <a:spLocks noGrp="1"/>
          </p:cNvSpPr>
          <p:nvPr>
            <p:ph idx="1"/>
          </p:nvPr>
        </p:nvSpPr>
        <p:spPr/>
        <p:txBody>
          <a:bodyPr/>
          <a:lstStyle/>
          <a:p>
            <a:r>
              <a:rPr lang="en-US" dirty="0"/>
              <a:t>Talk about the other things available in the overview tab</a:t>
            </a:r>
          </a:p>
          <a:p>
            <a:pPr lvl="1"/>
            <a:r>
              <a:rPr lang="en-US" dirty="0"/>
              <a:t>Most expensive events</a:t>
            </a:r>
          </a:p>
          <a:p>
            <a:pPr lvl="1"/>
            <a:r>
              <a:rPr lang="en-US" dirty="0"/>
              <a:t>Context rolls</a:t>
            </a:r>
          </a:p>
          <a:p>
            <a:pPr lvl="1"/>
            <a:r>
              <a:rPr lang="en-US" dirty="0"/>
              <a:t>Device configuration</a:t>
            </a:r>
          </a:p>
          <a:p>
            <a:r>
              <a:rPr lang="en-US" dirty="0"/>
              <a:t>This part might be brief, depending on if we have any particularly interesting UE4 Vulkan examples to talk about</a:t>
            </a:r>
          </a:p>
        </p:txBody>
      </p:sp>
      <p:sp>
        <p:nvSpPr>
          <p:cNvPr id="3" name="Text Placeholder 2">
            <a:extLst>
              <a:ext uri="{FF2B5EF4-FFF2-40B4-BE49-F238E27FC236}">
                <a16:creationId xmlns:a16="http://schemas.microsoft.com/office/drawing/2014/main" id="{DB29E29B-71EE-4978-ABC8-70191C66BF27}"/>
              </a:ext>
            </a:extLst>
          </p:cNvPr>
          <p:cNvSpPr>
            <a:spLocks noGrp="1"/>
          </p:cNvSpPr>
          <p:nvPr>
            <p:ph type="body" sz="quarter" idx="10"/>
          </p:nvPr>
        </p:nvSpPr>
        <p:spPr/>
        <p:txBody>
          <a:bodyPr/>
          <a:lstStyle/>
          <a:p>
            <a:r>
              <a:rPr lang="en-US" dirty="0"/>
              <a:t>Where to start</a:t>
            </a:r>
          </a:p>
        </p:txBody>
      </p:sp>
      <p:sp>
        <p:nvSpPr>
          <p:cNvPr id="4" name="Title 3">
            <a:extLst>
              <a:ext uri="{FF2B5EF4-FFF2-40B4-BE49-F238E27FC236}">
                <a16:creationId xmlns:a16="http://schemas.microsoft.com/office/drawing/2014/main" id="{3492E3D6-F360-4D72-9B59-306139C9DB8C}"/>
              </a:ext>
            </a:extLst>
          </p:cNvPr>
          <p:cNvSpPr>
            <a:spLocks noGrp="1"/>
          </p:cNvSpPr>
          <p:nvPr>
            <p:ph type="title"/>
          </p:nvPr>
        </p:nvSpPr>
        <p:spPr/>
        <p:txBody>
          <a:bodyPr/>
          <a:lstStyle/>
          <a:p>
            <a:r>
              <a:rPr lang="en-US" dirty="0"/>
              <a:t>Viewing a capture in RGP</a:t>
            </a:r>
          </a:p>
        </p:txBody>
      </p:sp>
    </p:spTree>
    <p:extLst>
      <p:ext uri="{BB962C8B-B14F-4D97-AF65-F5344CB8AC3E}">
        <p14:creationId xmlns:p14="http://schemas.microsoft.com/office/powerpoint/2010/main" val="2679032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92011" y="2945061"/>
            <a:ext cx="8402941" cy="1256929"/>
          </a:xfrm>
        </p:spPr>
        <p:txBody>
          <a:bodyPr/>
          <a:lstStyle/>
          <a:p>
            <a:r>
              <a:rPr lang="en-US" dirty="0"/>
              <a:t>Jason Stewart (AMD) | Rolando </a:t>
            </a:r>
            <a:r>
              <a:rPr lang="en-US" dirty="0" err="1"/>
              <a:t>Caloca</a:t>
            </a:r>
            <a:r>
              <a:rPr lang="en-US" dirty="0"/>
              <a:t> O. (Epic Games) | 21 March 2018</a:t>
            </a:r>
          </a:p>
        </p:txBody>
      </p:sp>
      <p:sp>
        <p:nvSpPr>
          <p:cNvPr id="5" name="Text Placeholder 4"/>
          <p:cNvSpPr>
            <a:spLocks noGrp="1"/>
          </p:cNvSpPr>
          <p:nvPr>
            <p:ph type="body" sz="quarter" idx="10"/>
          </p:nvPr>
        </p:nvSpPr>
        <p:spPr>
          <a:xfrm>
            <a:off x="2214082" y="1397279"/>
            <a:ext cx="9380872" cy="1502976"/>
          </a:xfrm>
        </p:spPr>
        <p:txBody>
          <a:bodyPr/>
          <a:lstStyle/>
          <a:p>
            <a:r>
              <a:rPr lang="en-US" cap="all" dirty="0">
                <a:solidFill>
                  <a:srgbClr val="E00031"/>
                </a:solidFill>
              </a:rPr>
              <a:t>Taking the Red Pill</a:t>
            </a:r>
            <a:r>
              <a:rPr lang="en-US" cap="all" dirty="0"/>
              <a:t> – Using Radeon GPU Profiler to look inside your game</a:t>
            </a:r>
          </a:p>
          <a:p>
            <a:r>
              <a:rPr lang="en-US" cap="all" dirty="0"/>
              <a:t>(With Bonus UE4 Vulkan Update from Epic)</a:t>
            </a:r>
          </a:p>
        </p:txBody>
      </p:sp>
    </p:spTree>
    <p:extLst>
      <p:ext uri="{BB962C8B-B14F-4D97-AF65-F5344CB8AC3E}">
        <p14:creationId xmlns:p14="http://schemas.microsoft.com/office/powerpoint/2010/main" val="826476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7F78360-3E7A-4B35-BD9C-BD6C36D5505D}"/>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33098" y="1381125"/>
            <a:ext cx="9114692" cy="4937125"/>
          </a:xfrm>
        </p:spPr>
      </p:pic>
      <p:sp>
        <p:nvSpPr>
          <p:cNvPr id="3" name="Text Placeholder 2">
            <a:extLst>
              <a:ext uri="{FF2B5EF4-FFF2-40B4-BE49-F238E27FC236}">
                <a16:creationId xmlns:a16="http://schemas.microsoft.com/office/drawing/2014/main" id="{0D453461-9FB8-4B71-8AE3-8C21E29E74A5}"/>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3B6B7EF1-773D-4B16-AAF6-6E1DA9F5F1AA}"/>
              </a:ext>
            </a:extLst>
          </p:cNvPr>
          <p:cNvSpPr>
            <a:spLocks noGrp="1"/>
          </p:cNvSpPr>
          <p:nvPr>
            <p:ph type="title"/>
          </p:nvPr>
        </p:nvSpPr>
        <p:spPr/>
        <p:txBody>
          <a:bodyPr/>
          <a:lstStyle/>
          <a:p>
            <a:r>
              <a:rPr lang="en-US" dirty="0"/>
              <a:t>Event Timing</a:t>
            </a:r>
          </a:p>
        </p:txBody>
      </p:sp>
    </p:spTree>
    <p:extLst>
      <p:ext uri="{BB962C8B-B14F-4D97-AF65-F5344CB8AC3E}">
        <p14:creationId xmlns:p14="http://schemas.microsoft.com/office/powerpoint/2010/main" val="2465647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3" name="Text Placeholder 2">
            <a:extLst>
              <a:ext uri="{FF2B5EF4-FFF2-40B4-BE49-F238E27FC236}">
                <a16:creationId xmlns:a16="http://schemas.microsoft.com/office/drawing/2014/main" id="{793AEE0F-8D4C-4169-92C0-24D94A554934}"/>
              </a:ext>
            </a:extLst>
          </p:cNvPr>
          <p:cNvSpPr>
            <a:spLocks noGrp="1"/>
          </p:cNvSpPr>
          <p:nvPr>
            <p:ph type="body" sz="quarter" idx="10"/>
          </p:nvPr>
        </p:nvSpPr>
        <p:spPr/>
        <p:txBody>
          <a:bodyPr/>
          <a:lstStyle/>
          <a:p>
            <a:endParaRPr lang="en-US"/>
          </a:p>
        </p:txBody>
      </p:sp>
      <p:pic>
        <p:nvPicPr>
          <p:cNvPr id="164" name="Shape 164"/>
          <p:cNvPicPr preferRelativeResize="0"/>
          <p:nvPr/>
        </p:nvPicPr>
        <p:blipFill>
          <a:blip r:embed="rId3" cstate="print">
            <a:extLst>
              <a:ext uri="{28A0092B-C50C-407E-A947-70E740481C1C}">
                <a14:useLocalDpi xmlns:a14="http://schemas.microsoft.com/office/drawing/2010/main"/>
              </a:ext>
            </a:extLst>
          </a:blip>
          <a:stretch>
            <a:fillRect/>
          </a:stretch>
        </p:blipFill>
        <p:spPr>
          <a:xfrm>
            <a:off x="2382510" y="1549364"/>
            <a:ext cx="8407410" cy="4554014"/>
          </a:xfrm>
          <a:prstGeom prst="rect">
            <a:avLst/>
          </a:prstGeom>
          <a:noFill/>
          <a:ln>
            <a:noFill/>
          </a:ln>
        </p:spPr>
      </p:pic>
      <p:sp>
        <p:nvSpPr>
          <p:cNvPr id="4" name="Title 3">
            <a:extLst>
              <a:ext uri="{FF2B5EF4-FFF2-40B4-BE49-F238E27FC236}">
                <a16:creationId xmlns:a16="http://schemas.microsoft.com/office/drawing/2014/main" id="{1E140E50-449F-41D6-A74D-E3C4F2448F3E}"/>
              </a:ext>
            </a:extLst>
          </p:cNvPr>
          <p:cNvSpPr>
            <a:spLocks noGrp="1"/>
          </p:cNvSpPr>
          <p:nvPr>
            <p:ph type="title"/>
          </p:nvPr>
        </p:nvSpPr>
        <p:spPr/>
        <p:txBody>
          <a:bodyPr/>
          <a:lstStyle/>
          <a:p>
            <a:r>
              <a:rPr lang="en-US" dirty="0" err="1"/>
              <a:t>Wavefront</a:t>
            </a:r>
            <a:r>
              <a:rPr lang="en-US" dirty="0"/>
              <a:t> Occupancy</a:t>
            </a:r>
          </a:p>
        </p:txBody>
      </p:sp>
      <p:sp>
        <p:nvSpPr>
          <p:cNvPr id="6" name="Shape 253">
            <a:extLst>
              <a:ext uri="{FF2B5EF4-FFF2-40B4-BE49-F238E27FC236}">
                <a16:creationId xmlns:a16="http://schemas.microsoft.com/office/drawing/2014/main" id="{220D6D07-1FA8-4DA6-BAEF-57DC41480FCA}"/>
              </a:ext>
            </a:extLst>
          </p:cNvPr>
          <p:cNvSpPr txBox="1"/>
          <p:nvPr/>
        </p:nvSpPr>
        <p:spPr>
          <a:xfrm>
            <a:off x="845377" y="2719821"/>
            <a:ext cx="1601100" cy="737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dirty="0">
                <a:solidFill>
                  <a:schemeClr val="lt1"/>
                </a:solidFill>
                <a:latin typeface="Montserrat"/>
                <a:ea typeface="Montserrat"/>
                <a:cs typeface="Montserrat"/>
                <a:sym typeface="Montserrat"/>
              </a:rPr>
              <a:t>Occupancy</a:t>
            </a:r>
            <a:endParaRPr sz="1800" dirty="0">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1800" dirty="0">
                <a:solidFill>
                  <a:schemeClr val="lt1"/>
                </a:solidFill>
                <a:latin typeface="Montserrat"/>
                <a:ea typeface="Montserrat"/>
                <a:cs typeface="Montserrat"/>
                <a:sym typeface="Montserrat"/>
              </a:rPr>
              <a:t>Graph</a:t>
            </a:r>
            <a:endParaRPr sz="1800" dirty="0">
              <a:solidFill>
                <a:schemeClr val="lt1"/>
              </a:solidFill>
              <a:latin typeface="Montserrat"/>
              <a:ea typeface="Montserrat"/>
              <a:cs typeface="Montserrat"/>
              <a:sym typeface="Montserrat"/>
            </a:endParaRPr>
          </a:p>
        </p:txBody>
      </p:sp>
      <p:sp>
        <p:nvSpPr>
          <p:cNvPr id="7" name="Shape 254">
            <a:extLst>
              <a:ext uri="{FF2B5EF4-FFF2-40B4-BE49-F238E27FC236}">
                <a16:creationId xmlns:a16="http://schemas.microsoft.com/office/drawing/2014/main" id="{59CD5160-0BE1-4E4B-B7A1-2DA250EE8806}"/>
              </a:ext>
            </a:extLst>
          </p:cNvPr>
          <p:cNvSpPr txBox="1"/>
          <p:nvPr/>
        </p:nvSpPr>
        <p:spPr>
          <a:xfrm>
            <a:off x="845377" y="4548621"/>
            <a:ext cx="1601100" cy="737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dirty="0">
                <a:solidFill>
                  <a:schemeClr val="lt1"/>
                </a:solidFill>
                <a:latin typeface="Montserrat"/>
                <a:ea typeface="Montserrat"/>
                <a:cs typeface="Montserrat"/>
                <a:sym typeface="Montserrat"/>
              </a:rPr>
              <a:t>GPU</a:t>
            </a:r>
            <a:endParaRPr sz="1800" dirty="0">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1800" dirty="0">
                <a:solidFill>
                  <a:schemeClr val="lt1"/>
                </a:solidFill>
                <a:latin typeface="Montserrat"/>
                <a:ea typeface="Montserrat"/>
                <a:cs typeface="Montserrat"/>
                <a:sym typeface="Montserrat"/>
              </a:rPr>
              <a:t>Events</a:t>
            </a:r>
            <a:endParaRPr sz="1800" dirty="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3898595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5" name="Picture 4">
            <a:extLst>
              <a:ext uri="{FF2B5EF4-FFF2-40B4-BE49-F238E27FC236}">
                <a16:creationId xmlns:a16="http://schemas.microsoft.com/office/drawing/2014/main" id="{D53C0BDC-2FF8-4674-8317-5CCA6DCCFB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003" y="1982148"/>
            <a:ext cx="10494818" cy="2893704"/>
          </a:xfrm>
          <a:prstGeom prst="rect">
            <a:avLst/>
          </a:prstGeom>
        </p:spPr>
      </p:pic>
      <p:sp>
        <p:nvSpPr>
          <p:cNvPr id="3" name="Text Placeholder 2">
            <a:extLst>
              <a:ext uri="{FF2B5EF4-FFF2-40B4-BE49-F238E27FC236}">
                <a16:creationId xmlns:a16="http://schemas.microsoft.com/office/drawing/2014/main" id="{793AEE0F-8D4C-4169-92C0-24D94A554934}"/>
              </a:ext>
            </a:extLst>
          </p:cNvPr>
          <p:cNvSpPr>
            <a:spLocks noGrp="1"/>
          </p:cNvSpPr>
          <p:nvPr>
            <p:ph type="body" sz="quarter" idx="10"/>
          </p:nvPr>
        </p:nvSpPr>
        <p:spPr/>
        <p:txBody>
          <a:bodyPr/>
          <a:lstStyle/>
          <a:p>
            <a:r>
              <a:rPr lang="en-US" dirty="0"/>
              <a:t>What’s a </a:t>
            </a:r>
            <a:r>
              <a:rPr lang="en-US" dirty="0" err="1"/>
              <a:t>wavefront</a:t>
            </a:r>
            <a:r>
              <a:rPr lang="en-US" dirty="0"/>
              <a:t>?</a:t>
            </a:r>
          </a:p>
        </p:txBody>
      </p:sp>
      <p:sp>
        <p:nvSpPr>
          <p:cNvPr id="4" name="Title 3">
            <a:extLst>
              <a:ext uri="{FF2B5EF4-FFF2-40B4-BE49-F238E27FC236}">
                <a16:creationId xmlns:a16="http://schemas.microsoft.com/office/drawing/2014/main" id="{1E140E50-449F-41D6-A74D-E3C4F2448F3E}"/>
              </a:ext>
            </a:extLst>
          </p:cNvPr>
          <p:cNvSpPr>
            <a:spLocks noGrp="1"/>
          </p:cNvSpPr>
          <p:nvPr>
            <p:ph type="title"/>
          </p:nvPr>
        </p:nvSpPr>
        <p:spPr/>
        <p:txBody>
          <a:bodyPr/>
          <a:lstStyle/>
          <a:p>
            <a:r>
              <a:rPr lang="en-US" dirty="0" err="1"/>
              <a:t>Wavefront</a:t>
            </a:r>
            <a:r>
              <a:rPr lang="en-US" dirty="0"/>
              <a:t> Occupancy</a:t>
            </a:r>
          </a:p>
        </p:txBody>
      </p:sp>
      <p:sp>
        <p:nvSpPr>
          <p:cNvPr id="8" name="Shape 261">
            <a:extLst>
              <a:ext uri="{FF2B5EF4-FFF2-40B4-BE49-F238E27FC236}">
                <a16:creationId xmlns:a16="http://schemas.microsoft.com/office/drawing/2014/main" id="{C0DF63AD-B4C5-4CBD-B7B9-E280D2172FDC}"/>
              </a:ext>
            </a:extLst>
          </p:cNvPr>
          <p:cNvSpPr txBox="1"/>
          <p:nvPr/>
        </p:nvSpPr>
        <p:spPr>
          <a:xfrm rot="1387488">
            <a:off x="4937709" y="1488023"/>
            <a:ext cx="2313406" cy="4568090"/>
          </a:xfrm>
          <a:prstGeom prst="rect">
            <a:avLst/>
          </a:prstGeom>
          <a:noFill/>
          <a:ln>
            <a:noFill/>
          </a:ln>
        </p:spPr>
        <p:txBody>
          <a:bodyPr spcFirstLastPara="1" wrap="square" lIns="0" tIns="0" rIns="0" bIns="0" anchor="ctr" anchorCtr="1">
            <a:noAutofit/>
          </a:bodyPr>
          <a:lstStyle/>
          <a:p>
            <a:pPr marL="0" lvl="0" indent="0">
              <a:spcBef>
                <a:spcPts val="0"/>
              </a:spcBef>
              <a:spcAft>
                <a:spcPts val="0"/>
              </a:spcAft>
              <a:buNone/>
            </a:pPr>
            <a:r>
              <a:rPr lang="en" sz="30000" dirty="0">
                <a:solidFill>
                  <a:srgbClr val="CC0000"/>
                </a:solidFill>
                <a:latin typeface="Effra" panose="020B0603020203020204" pitchFamily="34" charset="0"/>
                <a:cs typeface="Effra" panose="020B0603020203020204" pitchFamily="34" charset="0"/>
              </a:rPr>
              <a:t>?</a:t>
            </a:r>
            <a:endParaRPr sz="30000" dirty="0">
              <a:solidFill>
                <a:srgbClr val="CC0000"/>
              </a:solidFill>
              <a:latin typeface="Effra" panose="020B0603020203020204" pitchFamily="34" charset="0"/>
              <a:cs typeface="Effra" panose="020B0603020203020204" pitchFamily="34" charset="0"/>
            </a:endParaRPr>
          </a:p>
        </p:txBody>
      </p:sp>
    </p:spTree>
    <p:extLst>
      <p:ext uri="{BB962C8B-B14F-4D97-AF65-F5344CB8AC3E}">
        <p14:creationId xmlns:p14="http://schemas.microsoft.com/office/powerpoint/2010/main" val="1457697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B9FF46-4A3E-4DB7-9D5C-3149156EE5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75594" y="1162183"/>
            <a:ext cx="8837636" cy="5282975"/>
          </a:xfrm>
          <a:prstGeom prst="rect">
            <a:avLst/>
          </a:prstGeom>
        </p:spPr>
      </p:pic>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GB" dirty="0"/>
              <a:t>X </a:t>
            </a:r>
            <a:r>
              <a:rPr lang="en-GB" dirty="0" err="1"/>
              <a:t>Shader</a:t>
            </a:r>
            <a:r>
              <a:rPr lang="en-GB" dirty="0"/>
              <a:t> Engines per Chip with Y Compute Units per </a:t>
            </a:r>
            <a:r>
              <a:rPr lang="en-GB" dirty="0" err="1"/>
              <a:t>Shader</a:t>
            </a:r>
            <a:r>
              <a:rPr lang="en-GB" dirty="0"/>
              <a:t> Engine</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Architecture</a:t>
            </a:r>
          </a:p>
        </p:txBody>
      </p:sp>
      <p:sp>
        <p:nvSpPr>
          <p:cNvPr id="12" name="Rectangle 11">
            <a:extLst>
              <a:ext uri="{FF2B5EF4-FFF2-40B4-BE49-F238E27FC236}">
                <a16:creationId xmlns:a16="http://schemas.microsoft.com/office/drawing/2014/main" id="{F2D1CA15-0E9A-4511-9B21-B91D246B235E}"/>
              </a:ext>
            </a:extLst>
          </p:cNvPr>
          <p:cNvSpPr/>
          <p:nvPr/>
        </p:nvSpPr>
        <p:spPr>
          <a:xfrm>
            <a:off x="1675594" y="1826419"/>
            <a:ext cx="7960134" cy="3127772"/>
          </a:xfrm>
          <a:prstGeom prst="rect">
            <a:avLst/>
          </a:prstGeom>
          <a:solidFill>
            <a:srgbClr val="000000">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91540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B9FF46-4A3E-4DB7-9D5C-3149156EE5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75594" y="1162183"/>
            <a:ext cx="8837636" cy="5282975"/>
          </a:xfrm>
          <a:prstGeom prst="rect">
            <a:avLst/>
          </a:prstGeom>
        </p:spPr>
      </p:pic>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GB" dirty="0"/>
              <a:t>X </a:t>
            </a:r>
            <a:r>
              <a:rPr lang="en-GB" dirty="0" err="1"/>
              <a:t>Shader</a:t>
            </a:r>
            <a:r>
              <a:rPr lang="en-GB" dirty="0"/>
              <a:t> Engines per Chip with Y Compute Units per </a:t>
            </a:r>
            <a:r>
              <a:rPr lang="en-GB" dirty="0" err="1"/>
              <a:t>Shader</a:t>
            </a:r>
            <a:r>
              <a:rPr lang="en-GB" dirty="0"/>
              <a:t> Engine</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Architecture</a:t>
            </a:r>
          </a:p>
        </p:txBody>
      </p:sp>
      <p:sp>
        <p:nvSpPr>
          <p:cNvPr id="10" name="Rectangle 9">
            <a:extLst>
              <a:ext uri="{FF2B5EF4-FFF2-40B4-BE49-F238E27FC236}">
                <a16:creationId xmlns:a16="http://schemas.microsoft.com/office/drawing/2014/main" id="{38EF6381-52B1-4C58-8FA2-3597DA8F95C1}"/>
              </a:ext>
            </a:extLst>
          </p:cNvPr>
          <p:cNvSpPr/>
          <p:nvPr/>
        </p:nvSpPr>
        <p:spPr>
          <a:xfrm>
            <a:off x="1480882" y="1092819"/>
            <a:ext cx="9166302" cy="730027"/>
          </a:xfrm>
          <a:prstGeom prst="rect">
            <a:avLst/>
          </a:prstGeom>
          <a:solidFill>
            <a:srgbClr val="000000">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13" name="Rectangle 1012">
            <a:extLst>
              <a:ext uri="{FF2B5EF4-FFF2-40B4-BE49-F238E27FC236}">
                <a16:creationId xmlns:a16="http://schemas.microsoft.com/office/drawing/2014/main" id="{4C783AD4-3D91-41B4-917F-95D3794EEB43}"/>
              </a:ext>
            </a:extLst>
          </p:cNvPr>
          <p:cNvSpPr/>
          <p:nvPr/>
        </p:nvSpPr>
        <p:spPr>
          <a:xfrm>
            <a:off x="1623618" y="4954191"/>
            <a:ext cx="9166302" cy="1490967"/>
          </a:xfrm>
          <a:prstGeom prst="rect">
            <a:avLst/>
          </a:prstGeom>
          <a:solidFill>
            <a:srgbClr val="000000">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2F35CB69-B06B-4D04-9FDD-6F69EC310A6C}"/>
              </a:ext>
            </a:extLst>
          </p:cNvPr>
          <p:cNvSpPr/>
          <p:nvPr/>
        </p:nvSpPr>
        <p:spPr>
          <a:xfrm>
            <a:off x="9640491" y="1092819"/>
            <a:ext cx="1555333" cy="5352339"/>
          </a:xfrm>
          <a:prstGeom prst="rect">
            <a:avLst/>
          </a:prstGeom>
          <a:solidFill>
            <a:srgbClr val="000000">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a:extLst>
              <a:ext uri="{FF2B5EF4-FFF2-40B4-BE49-F238E27FC236}">
                <a16:creationId xmlns:a16="http://schemas.microsoft.com/office/drawing/2014/main" id="{830E6BEA-58B7-4E12-969D-C0A0F11C9986}"/>
              </a:ext>
            </a:extLst>
          </p:cNvPr>
          <p:cNvSpPr/>
          <p:nvPr/>
        </p:nvSpPr>
        <p:spPr>
          <a:xfrm>
            <a:off x="1675594" y="1826419"/>
            <a:ext cx="7960134" cy="3127772"/>
          </a:xfrm>
          <a:prstGeom prst="rect">
            <a:avLst/>
          </a:prstGeom>
          <a:solidFill>
            <a:srgbClr val="000000">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57940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3"/>
                                        </p:tgtEl>
                                        <p:attrNameLst>
                                          <p:attrName>style.visibility</p:attrName>
                                        </p:attrNameLst>
                                      </p:cBhvr>
                                      <p:to>
                                        <p:strVal val="visible"/>
                                      </p:to>
                                    </p:set>
                                    <p:animEffect transition="in" filter="fade">
                                      <p:cBhvr>
                                        <p:cTn id="13" dur="500"/>
                                        <p:tgtEl>
                                          <p:spTgt spid="1013"/>
                                        </p:tgtEl>
                                      </p:cBhvr>
                                    </p:animEffec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13" grpId="0" animBg="1"/>
      <p:bldP spid="11"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B9FF46-4A3E-4DB7-9D5C-3149156EE5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75594" y="1162183"/>
            <a:ext cx="8837636" cy="5282975"/>
          </a:xfrm>
          <a:prstGeom prst="rect">
            <a:avLst/>
          </a:prstGeom>
        </p:spPr>
      </p:pic>
      <p:sp>
        <p:nvSpPr>
          <p:cNvPr id="17" name="Rectangle 16">
            <a:extLst>
              <a:ext uri="{FF2B5EF4-FFF2-40B4-BE49-F238E27FC236}">
                <a16:creationId xmlns:a16="http://schemas.microsoft.com/office/drawing/2014/main" id="{0CD15C0B-C7AB-4595-A0E4-D3935B304292}"/>
              </a:ext>
            </a:extLst>
          </p:cNvPr>
          <p:cNvSpPr/>
          <p:nvPr/>
        </p:nvSpPr>
        <p:spPr>
          <a:xfrm>
            <a:off x="9640490" y="1162183"/>
            <a:ext cx="1555333" cy="5352339"/>
          </a:xfrm>
          <a:prstGeom prst="rect">
            <a:avLst/>
          </a:prstGeom>
          <a:solidFill>
            <a:srgbClr val="000000">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ectangle 15">
            <a:extLst>
              <a:ext uri="{FF2B5EF4-FFF2-40B4-BE49-F238E27FC236}">
                <a16:creationId xmlns:a16="http://schemas.microsoft.com/office/drawing/2014/main" id="{A6384A61-6BF9-489A-AB07-B4FD235AAE1D}"/>
              </a:ext>
            </a:extLst>
          </p:cNvPr>
          <p:cNvSpPr/>
          <p:nvPr/>
        </p:nvSpPr>
        <p:spPr>
          <a:xfrm>
            <a:off x="1480881" y="4953001"/>
            <a:ext cx="9166302" cy="1509497"/>
          </a:xfrm>
          <a:prstGeom prst="rect">
            <a:avLst/>
          </a:prstGeom>
          <a:solidFill>
            <a:srgbClr val="000000">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id="{A950D7E0-1BD2-4149-91E1-B594B258F65C}"/>
              </a:ext>
            </a:extLst>
          </p:cNvPr>
          <p:cNvSpPr/>
          <p:nvPr/>
        </p:nvSpPr>
        <p:spPr>
          <a:xfrm>
            <a:off x="1346927" y="1038223"/>
            <a:ext cx="9166302" cy="788196"/>
          </a:xfrm>
          <a:prstGeom prst="rect">
            <a:avLst/>
          </a:prstGeom>
          <a:solidFill>
            <a:srgbClr val="000000">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US" dirty="0"/>
              <a:t>X </a:t>
            </a:r>
            <a:r>
              <a:rPr lang="en-US" dirty="0" err="1"/>
              <a:t>Shader</a:t>
            </a:r>
            <a:r>
              <a:rPr lang="en-US" dirty="0"/>
              <a:t> Engines per Chip</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Architecture</a:t>
            </a:r>
          </a:p>
        </p:txBody>
      </p:sp>
      <p:sp>
        <p:nvSpPr>
          <p:cNvPr id="10" name="Rectangle 9">
            <a:extLst>
              <a:ext uri="{FF2B5EF4-FFF2-40B4-BE49-F238E27FC236}">
                <a16:creationId xmlns:a16="http://schemas.microsoft.com/office/drawing/2014/main" id="{38EF6381-52B1-4C58-8FA2-3597DA8F95C1}"/>
              </a:ext>
            </a:extLst>
          </p:cNvPr>
          <p:cNvSpPr/>
          <p:nvPr/>
        </p:nvSpPr>
        <p:spPr>
          <a:xfrm>
            <a:off x="1346928" y="1038224"/>
            <a:ext cx="9166302" cy="788195"/>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13" name="Rectangle 1012">
            <a:extLst>
              <a:ext uri="{FF2B5EF4-FFF2-40B4-BE49-F238E27FC236}">
                <a16:creationId xmlns:a16="http://schemas.microsoft.com/office/drawing/2014/main" id="{4C783AD4-3D91-41B4-917F-95D3794EEB43}"/>
              </a:ext>
            </a:extLst>
          </p:cNvPr>
          <p:cNvSpPr/>
          <p:nvPr/>
        </p:nvSpPr>
        <p:spPr>
          <a:xfrm>
            <a:off x="1480882" y="4953001"/>
            <a:ext cx="9166302" cy="1509498"/>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2F35CB69-B06B-4D04-9FDD-6F69EC310A6C}"/>
              </a:ext>
            </a:extLst>
          </p:cNvPr>
          <p:cNvSpPr/>
          <p:nvPr/>
        </p:nvSpPr>
        <p:spPr>
          <a:xfrm>
            <a:off x="9640489" y="1127500"/>
            <a:ext cx="1555333" cy="5352339"/>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5" name="Picture 4">
            <a:extLst>
              <a:ext uri="{FF2B5EF4-FFF2-40B4-BE49-F238E27FC236}">
                <a16:creationId xmlns:a16="http://schemas.microsoft.com/office/drawing/2014/main" id="{F47B7037-13E8-4323-8B3A-57F569EE7179}"/>
              </a:ext>
            </a:extLst>
          </p:cNvPr>
          <p:cNvPicPr>
            <a:picLocks noChangeAspect="1"/>
          </p:cNvPicPr>
          <p:nvPr/>
        </p:nvPicPr>
        <p:blipFill>
          <a:blip r:embed="rId4"/>
          <a:stretch>
            <a:fillRect/>
          </a:stretch>
        </p:blipFill>
        <p:spPr>
          <a:xfrm>
            <a:off x="0" y="1452286"/>
            <a:ext cx="11855977" cy="4700944"/>
          </a:xfrm>
          <a:prstGeom prst="rect">
            <a:avLst/>
          </a:prstGeom>
        </p:spPr>
      </p:pic>
    </p:spTree>
    <p:extLst>
      <p:ext uri="{BB962C8B-B14F-4D97-AF65-F5344CB8AC3E}">
        <p14:creationId xmlns:p14="http://schemas.microsoft.com/office/powerpoint/2010/main" val="20115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3"/>
                                        </p:tgtEl>
                                        <p:attrNameLst>
                                          <p:attrName>style.visibility</p:attrName>
                                        </p:attrNameLst>
                                      </p:cBhvr>
                                      <p:to>
                                        <p:strVal val="visible"/>
                                      </p:to>
                                    </p:set>
                                    <p:animEffect transition="in" filter="fade">
                                      <p:cBhvr>
                                        <p:cTn id="13" dur="500"/>
                                        <p:tgtEl>
                                          <p:spTgt spid="10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13"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GB" dirty="0"/>
              <a:t>X </a:t>
            </a:r>
            <a:r>
              <a:rPr lang="en-GB" dirty="0" err="1"/>
              <a:t>Shader</a:t>
            </a:r>
            <a:r>
              <a:rPr lang="en-GB" dirty="0"/>
              <a:t> Engines per Chip with Y Compute Units per </a:t>
            </a:r>
            <a:r>
              <a:rPr lang="en-GB" dirty="0" err="1"/>
              <a:t>Shader</a:t>
            </a:r>
            <a:r>
              <a:rPr lang="en-GB" dirty="0"/>
              <a:t> Engine</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Architecture</a:t>
            </a:r>
          </a:p>
        </p:txBody>
      </p:sp>
      <p:pic>
        <p:nvPicPr>
          <p:cNvPr id="5" name="Picture 4">
            <a:extLst>
              <a:ext uri="{FF2B5EF4-FFF2-40B4-BE49-F238E27FC236}">
                <a16:creationId xmlns:a16="http://schemas.microsoft.com/office/drawing/2014/main" id="{F47B7037-13E8-4323-8B3A-57F569EE7179}"/>
              </a:ext>
            </a:extLst>
          </p:cNvPr>
          <p:cNvPicPr>
            <a:picLocks noChangeAspect="1"/>
          </p:cNvPicPr>
          <p:nvPr/>
        </p:nvPicPr>
        <p:blipFill>
          <a:blip r:embed="rId3"/>
          <a:stretch>
            <a:fillRect/>
          </a:stretch>
        </p:blipFill>
        <p:spPr>
          <a:xfrm>
            <a:off x="0" y="1452286"/>
            <a:ext cx="11855977" cy="4700944"/>
          </a:xfrm>
          <a:prstGeom prst="rect">
            <a:avLst/>
          </a:prstGeom>
        </p:spPr>
      </p:pic>
      <p:pic>
        <p:nvPicPr>
          <p:cNvPr id="12" name="Picture 11">
            <a:extLst>
              <a:ext uri="{FF2B5EF4-FFF2-40B4-BE49-F238E27FC236}">
                <a16:creationId xmlns:a16="http://schemas.microsoft.com/office/drawing/2014/main" id="{23C06B31-53A2-4503-8F5F-9AF85B995F78}"/>
              </a:ext>
            </a:extLst>
          </p:cNvPr>
          <p:cNvPicPr>
            <a:picLocks noChangeAspect="1"/>
          </p:cNvPicPr>
          <p:nvPr/>
        </p:nvPicPr>
        <p:blipFill>
          <a:blip r:embed="rId4"/>
          <a:stretch>
            <a:fillRect/>
          </a:stretch>
        </p:blipFill>
        <p:spPr>
          <a:xfrm>
            <a:off x="-1" y="1452286"/>
            <a:ext cx="11855976" cy="4700944"/>
          </a:xfrm>
          <a:prstGeom prst="rect">
            <a:avLst/>
          </a:prstGeom>
        </p:spPr>
      </p:pic>
    </p:spTree>
    <p:extLst>
      <p:ext uri="{BB962C8B-B14F-4D97-AF65-F5344CB8AC3E}">
        <p14:creationId xmlns:p14="http://schemas.microsoft.com/office/powerpoint/2010/main" val="4767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US" dirty="0"/>
              <a:t>Y Compute Units per </a:t>
            </a:r>
            <a:r>
              <a:rPr lang="en-US" dirty="0" err="1"/>
              <a:t>Shader</a:t>
            </a:r>
            <a:r>
              <a:rPr lang="en-US" dirty="0"/>
              <a:t> Engine</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Architecture</a:t>
            </a:r>
          </a:p>
        </p:txBody>
      </p:sp>
      <p:pic>
        <p:nvPicPr>
          <p:cNvPr id="12" name="Picture 11">
            <a:extLst>
              <a:ext uri="{FF2B5EF4-FFF2-40B4-BE49-F238E27FC236}">
                <a16:creationId xmlns:a16="http://schemas.microsoft.com/office/drawing/2014/main" id="{23C06B31-53A2-4503-8F5F-9AF85B995F78}"/>
              </a:ext>
            </a:extLst>
          </p:cNvPr>
          <p:cNvPicPr>
            <a:picLocks noChangeAspect="1"/>
          </p:cNvPicPr>
          <p:nvPr/>
        </p:nvPicPr>
        <p:blipFill>
          <a:blip r:embed="rId3"/>
          <a:stretch>
            <a:fillRect/>
          </a:stretch>
        </p:blipFill>
        <p:spPr>
          <a:xfrm>
            <a:off x="-1" y="1452286"/>
            <a:ext cx="11855976" cy="4700944"/>
          </a:xfrm>
          <a:prstGeom prst="rect">
            <a:avLst/>
          </a:prstGeom>
        </p:spPr>
      </p:pic>
      <p:pic>
        <p:nvPicPr>
          <p:cNvPr id="9" name="Picture 8">
            <a:extLst>
              <a:ext uri="{FF2B5EF4-FFF2-40B4-BE49-F238E27FC236}">
                <a16:creationId xmlns:a16="http://schemas.microsoft.com/office/drawing/2014/main" id="{F752B92F-988B-41CE-B0E7-E3BC49BA80FB}"/>
              </a:ext>
            </a:extLst>
          </p:cNvPr>
          <p:cNvPicPr>
            <a:picLocks noChangeAspect="1"/>
          </p:cNvPicPr>
          <p:nvPr/>
        </p:nvPicPr>
        <p:blipFill>
          <a:blip r:embed="rId4"/>
          <a:stretch>
            <a:fillRect/>
          </a:stretch>
        </p:blipFill>
        <p:spPr>
          <a:xfrm>
            <a:off x="-1" y="1452286"/>
            <a:ext cx="11855976" cy="4700943"/>
          </a:xfrm>
          <a:prstGeom prst="rect">
            <a:avLst/>
          </a:prstGeom>
        </p:spPr>
      </p:pic>
    </p:spTree>
    <p:extLst>
      <p:ext uri="{BB962C8B-B14F-4D97-AF65-F5344CB8AC3E}">
        <p14:creationId xmlns:p14="http://schemas.microsoft.com/office/powerpoint/2010/main" val="187751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US" dirty="0"/>
              <a:t>4 SIMD Units per CU</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Compute Unit</a:t>
            </a:r>
          </a:p>
        </p:txBody>
      </p:sp>
      <p:pic>
        <p:nvPicPr>
          <p:cNvPr id="9" name="Picture 8">
            <a:extLst>
              <a:ext uri="{FF2B5EF4-FFF2-40B4-BE49-F238E27FC236}">
                <a16:creationId xmlns:a16="http://schemas.microsoft.com/office/drawing/2014/main" id="{F752B92F-988B-41CE-B0E7-E3BC49BA80FB}"/>
              </a:ext>
            </a:extLst>
          </p:cNvPr>
          <p:cNvPicPr>
            <a:picLocks noChangeAspect="1"/>
          </p:cNvPicPr>
          <p:nvPr/>
        </p:nvPicPr>
        <p:blipFill>
          <a:blip r:embed="rId3"/>
          <a:stretch>
            <a:fillRect/>
          </a:stretch>
        </p:blipFill>
        <p:spPr>
          <a:xfrm>
            <a:off x="-1" y="1452286"/>
            <a:ext cx="11855976" cy="4700943"/>
          </a:xfrm>
          <a:prstGeom prst="rect">
            <a:avLst/>
          </a:prstGeom>
        </p:spPr>
      </p:pic>
      <p:grpSp>
        <p:nvGrpSpPr>
          <p:cNvPr id="348" name="Group 347">
            <a:extLst>
              <a:ext uri="{FF2B5EF4-FFF2-40B4-BE49-F238E27FC236}">
                <a16:creationId xmlns:a16="http://schemas.microsoft.com/office/drawing/2014/main" id="{792B004B-1591-4BC3-BA0A-F9100275FF58}"/>
              </a:ext>
            </a:extLst>
          </p:cNvPr>
          <p:cNvGrpSpPr/>
          <p:nvPr/>
        </p:nvGrpSpPr>
        <p:grpSpPr>
          <a:xfrm>
            <a:off x="305868" y="2365507"/>
            <a:ext cx="10558278" cy="1751674"/>
            <a:chOff x="305868" y="2365507"/>
            <a:chExt cx="10558278" cy="1751674"/>
          </a:xfrm>
        </p:grpSpPr>
        <p:sp>
          <p:nvSpPr>
            <p:cNvPr id="129" name="Rectangle 128">
              <a:extLst>
                <a:ext uri="{FF2B5EF4-FFF2-40B4-BE49-F238E27FC236}">
                  <a16:creationId xmlns:a16="http://schemas.microsoft.com/office/drawing/2014/main" id="{270EEFA7-11C7-4C8D-AEDB-7E297ECC840C}"/>
                </a:ext>
              </a:extLst>
            </p:cNvPr>
            <p:cNvSpPr/>
            <p:nvPr/>
          </p:nvSpPr>
          <p:spPr>
            <a:xfrm>
              <a:off x="1783094" y="2876827"/>
              <a:ext cx="7347502" cy="369758"/>
            </a:xfrm>
            <a:prstGeom prst="rect">
              <a:avLst/>
            </a:prstGeom>
            <a:solidFill>
              <a:srgbClr val="3FA9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Scheduler</a:t>
              </a:r>
            </a:p>
          </p:txBody>
        </p:sp>
        <p:grpSp>
          <p:nvGrpSpPr>
            <p:cNvPr id="130" name="Group 129">
              <a:extLst>
                <a:ext uri="{FF2B5EF4-FFF2-40B4-BE49-F238E27FC236}">
                  <a16:creationId xmlns:a16="http://schemas.microsoft.com/office/drawing/2014/main" id="{51621862-11DE-4D71-84F5-283A050993F3}"/>
                </a:ext>
              </a:extLst>
            </p:cNvPr>
            <p:cNvGrpSpPr/>
            <p:nvPr/>
          </p:nvGrpSpPr>
          <p:grpSpPr>
            <a:xfrm>
              <a:off x="9225027" y="2876827"/>
              <a:ext cx="1639119" cy="1240354"/>
              <a:chOff x="7929782" y="1940549"/>
              <a:chExt cx="1734450" cy="1430904"/>
            </a:xfrm>
          </p:grpSpPr>
          <p:sp>
            <p:nvSpPr>
              <p:cNvPr id="215" name="Rectangle 214">
                <a:extLst>
                  <a:ext uri="{FF2B5EF4-FFF2-40B4-BE49-F238E27FC236}">
                    <a16:creationId xmlns:a16="http://schemas.microsoft.com/office/drawing/2014/main" id="{69FBA508-958D-4C81-8CBD-799A29E343BA}"/>
                  </a:ext>
                </a:extLst>
              </p:cNvPr>
              <p:cNvSpPr/>
              <p:nvPr/>
            </p:nvSpPr>
            <p:spPr>
              <a:xfrm>
                <a:off x="7929782" y="1940549"/>
                <a:ext cx="755529"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err="1">
                    <a:ln>
                      <a:noFill/>
                    </a:ln>
                    <a:solidFill>
                      <a:prstClr val="white"/>
                    </a:solidFill>
                    <a:effectLst/>
                    <a:uLnTx/>
                    <a:uFillTx/>
                    <a:latin typeface="Calibri"/>
                    <a:ea typeface="+mn-ea"/>
                    <a:cs typeface="+mn-cs"/>
                  </a:rPr>
                  <a:t>Tex</a:t>
                </a: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16" name="Rectangle 215">
                <a:extLst>
                  <a:ext uri="{FF2B5EF4-FFF2-40B4-BE49-F238E27FC236}">
                    <a16:creationId xmlns:a16="http://schemas.microsoft.com/office/drawing/2014/main" id="{03C247EE-6C32-4103-BAE1-5D350F43815D}"/>
                  </a:ext>
                </a:extLst>
              </p:cNvPr>
              <p:cNvSpPr/>
              <p:nvPr/>
            </p:nvSpPr>
            <p:spPr>
              <a:xfrm>
                <a:off x="7929782" y="2309715"/>
                <a:ext cx="755529"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err="1">
                    <a:ln>
                      <a:noFill/>
                    </a:ln>
                    <a:solidFill>
                      <a:prstClr val="white"/>
                    </a:solidFill>
                    <a:effectLst/>
                    <a:uLnTx/>
                    <a:uFillTx/>
                    <a:latin typeface="Calibri"/>
                    <a:ea typeface="+mn-ea"/>
                    <a:cs typeface="+mn-cs"/>
                  </a:rPr>
                  <a:t>Tex</a:t>
                </a: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17" name="Rectangle 216">
                <a:extLst>
                  <a:ext uri="{FF2B5EF4-FFF2-40B4-BE49-F238E27FC236}">
                    <a16:creationId xmlns:a16="http://schemas.microsoft.com/office/drawing/2014/main" id="{8CEADA74-E74D-46B0-9F0B-77B5D4EA19CA}"/>
                  </a:ext>
                </a:extLst>
              </p:cNvPr>
              <p:cNvSpPr/>
              <p:nvPr/>
            </p:nvSpPr>
            <p:spPr>
              <a:xfrm>
                <a:off x="7929782" y="2679666"/>
                <a:ext cx="755529"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err="1">
                    <a:ln>
                      <a:noFill/>
                    </a:ln>
                    <a:solidFill>
                      <a:prstClr val="white"/>
                    </a:solidFill>
                    <a:effectLst/>
                    <a:uLnTx/>
                    <a:uFillTx/>
                    <a:latin typeface="Calibri"/>
                    <a:ea typeface="+mn-ea"/>
                    <a:cs typeface="+mn-cs"/>
                  </a:rPr>
                  <a:t>Tex</a:t>
                </a: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18" name="Rectangle 217">
                <a:extLst>
                  <a:ext uri="{FF2B5EF4-FFF2-40B4-BE49-F238E27FC236}">
                    <a16:creationId xmlns:a16="http://schemas.microsoft.com/office/drawing/2014/main" id="{338E7850-9E41-4B6F-AED8-95378D669058}"/>
                  </a:ext>
                </a:extLst>
              </p:cNvPr>
              <p:cNvSpPr/>
              <p:nvPr/>
            </p:nvSpPr>
            <p:spPr>
              <a:xfrm>
                <a:off x="7929782" y="3048787"/>
                <a:ext cx="755529"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err="1">
                    <a:ln>
                      <a:noFill/>
                    </a:ln>
                    <a:solidFill>
                      <a:prstClr val="white"/>
                    </a:solidFill>
                    <a:effectLst/>
                    <a:uLnTx/>
                    <a:uFillTx/>
                    <a:latin typeface="Calibri"/>
                    <a:ea typeface="+mn-ea"/>
                    <a:cs typeface="+mn-cs"/>
                  </a:rPr>
                  <a:t>Tex</a:t>
                </a: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grpSp>
            <p:nvGrpSpPr>
              <p:cNvPr id="219" name="Group 218">
                <a:extLst>
                  <a:ext uri="{FF2B5EF4-FFF2-40B4-BE49-F238E27FC236}">
                    <a16:creationId xmlns:a16="http://schemas.microsoft.com/office/drawing/2014/main" id="{EE7CFD97-8680-4C35-81D4-0FD3BF513BAD}"/>
                  </a:ext>
                </a:extLst>
              </p:cNvPr>
              <p:cNvGrpSpPr/>
              <p:nvPr/>
            </p:nvGrpSpPr>
            <p:grpSpPr>
              <a:xfrm>
                <a:off x="8752799" y="1940549"/>
                <a:ext cx="617054" cy="322666"/>
                <a:chOff x="10958269" y="4022467"/>
                <a:chExt cx="617054" cy="322666"/>
              </a:xfrm>
            </p:grpSpPr>
            <p:sp>
              <p:nvSpPr>
                <p:cNvPr id="236" name="Rectangle 235">
                  <a:extLst>
                    <a:ext uri="{FF2B5EF4-FFF2-40B4-BE49-F238E27FC236}">
                      <a16:creationId xmlns:a16="http://schemas.microsoft.com/office/drawing/2014/main" id="{36C030B3-6FD1-427E-8370-E2AD5E113064}"/>
                    </a:ext>
                  </a:extLst>
                </p:cNvPr>
                <p:cNvSpPr/>
                <p:nvPr/>
              </p:nvSpPr>
              <p:spPr>
                <a:xfrm>
                  <a:off x="10958269" y="4022467"/>
                  <a:ext cx="114850"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7" name="Rectangle 236">
                  <a:extLst>
                    <a:ext uri="{FF2B5EF4-FFF2-40B4-BE49-F238E27FC236}">
                      <a16:creationId xmlns:a16="http://schemas.microsoft.com/office/drawing/2014/main" id="{63638156-1E62-4739-B598-06F4E74B2C0D}"/>
                    </a:ext>
                  </a:extLst>
                </p:cNvPr>
                <p:cNvSpPr/>
                <p:nvPr/>
              </p:nvSpPr>
              <p:spPr>
                <a:xfrm>
                  <a:off x="11125665"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8" name="Rectangle 237">
                  <a:extLst>
                    <a:ext uri="{FF2B5EF4-FFF2-40B4-BE49-F238E27FC236}">
                      <a16:creationId xmlns:a16="http://schemas.microsoft.com/office/drawing/2014/main" id="{1A1CCEED-0A2A-446C-91B6-76C40D0E1BBE}"/>
                    </a:ext>
                  </a:extLst>
                </p:cNvPr>
                <p:cNvSpPr/>
                <p:nvPr/>
              </p:nvSpPr>
              <p:spPr>
                <a:xfrm>
                  <a:off x="11293063"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9" name="Rectangle 238">
                  <a:extLst>
                    <a:ext uri="{FF2B5EF4-FFF2-40B4-BE49-F238E27FC236}">
                      <a16:creationId xmlns:a16="http://schemas.microsoft.com/office/drawing/2014/main" id="{62428820-4249-45F0-8B9B-85949241C8A4}"/>
                    </a:ext>
                  </a:extLst>
                </p:cNvPr>
                <p:cNvSpPr/>
                <p:nvPr/>
              </p:nvSpPr>
              <p:spPr>
                <a:xfrm>
                  <a:off x="11460471"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grpSp>
          <p:grpSp>
            <p:nvGrpSpPr>
              <p:cNvPr id="220" name="Group 219">
                <a:extLst>
                  <a:ext uri="{FF2B5EF4-FFF2-40B4-BE49-F238E27FC236}">
                    <a16:creationId xmlns:a16="http://schemas.microsoft.com/office/drawing/2014/main" id="{1E8BDD3D-E34C-4B3D-8D9F-BA9631DB6B6D}"/>
                  </a:ext>
                </a:extLst>
              </p:cNvPr>
              <p:cNvGrpSpPr/>
              <p:nvPr/>
            </p:nvGrpSpPr>
            <p:grpSpPr>
              <a:xfrm>
                <a:off x="8752799" y="2309715"/>
                <a:ext cx="617054" cy="322666"/>
                <a:chOff x="10958269" y="4022467"/>
                <a:chExt cx="617054" cy="322666"/>
              </a:xfrm>
            </p:grpSpPr>
            <p:sp>
              <p:nvSpPr>
                <p:cNvPr id="232" name="Rectangle 231">
                  <a:extLst>
                    <a:ext uri="{FF2B5EF4-FFF2-40B4-BE49-F238E27FC236}">
                      <a16:creationId xmlns:a16="http://schemas.microsoft.com/office/drawing/2014/main" id="{6B47C265-D9CF-40EA-AEB0-BE38FBF3E379}"/>
                    </a:ext>
                  </a:extLst>
                </p:cNvPr>
                <p:cNvSpPr/>
                <p:nvPr/>
              </p:nvSpPr>
              <p:spPr>
                <a:xfrm>
                  <a:off x="10958269" y="4022467"/>
                  <a:ext cx="114851"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3" name="Rectangle 232">
                  <a:extLst>
                    <a:ext uri="{FF2B5EF4-FFF2-40B4-BE49-F238E27FC236}">
                      <a16:creationId xmlns:a16="http://schemas.microsoft.com/office/drawing/2014/main" id="{AE2D93BD-14A7-4493-9976-F1C937519C23}"/>
                    </a:ext>
                  </a:extLst>
                </p:cNvPr>
                <p:cNvSpPr/>
                <p:nvPr/>
              </p:nvSpPr>
              <p:spPr>
                <a:xfrm>
                  <a:off x="11125664"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4" name="Rectangle 233">
                  <a:extLst>
                    <a:ext uri="{FF2B5EF4-FFF2-40B4-BE49-F238E27FC236}">
                      <a16:creationId xmlns:a16="http://schemas.microsoft.com/office/drawing/2014/main" id="{24A512B2-4B04-4DC6-89A2-5D4CC423A167}"/>
                    </a:ext>
                  </a:extLst>
                </p:cNvPr>
                <p:cNvSpPr/>
                <p:nvPr/>
              </p:nvSpPr>
              <p:spPr>
                <a:xfrm>
                  <a:off x="11293062"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5" name="Rectangle 234">
                  <a:extLst>
                    <a:ext uri="{FF2B5EF4-FFF2-40B4-BE49-F238E27FC236}">
                      <a16:creationId xmlns:a16="http://schemas.microsoft.com/office/drawing/2014/main" id="{9F418C8B-6160-43A3-8B17-529AA69D22A2}"/>
                    </a:ext>
                  </a:extLst>
                </p:cNvPr>
                <p:cNvSpPr/>
                <p:nvPr/>
              </p:nvSpPr>
              <p:spPr>
                <a:xfrm>
                  <a:off x="11460471"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grpSp>
          <p:grpSp>
            <p:nvGrpSpPr>
              <p:cNvPr id="221" name="Group 220">
                <a:extLst>
                  <a:ext uri="{FF2B5EF4-FFF2-40B4-BE49-F238E27FC236}">
                    <a16:creationId xmlns:a16="http://schemas.microsoft.com/office/drawing/2014/main" id="{7373C632-0FB2-4888-B950-C5A69B616435}"/>
                  </a:ext>
                </a:extLst>
              </p:cNvPr>
              <p:cNvGrpSpPr/>
              <p:nvPr/>
            </p:nvGrpSpPr>
            <p:grpSpPr>
              <a:xfrm>
                <a:off x="8752799" y="2679667"/>
                <a:ext cx="617054" cy="322666"/>
                <a:chOff x="10958269" y="4022467"/>
                <a:chExt cx="617054" cy="322666"/>
              </a:xfrm>
            </p:grpSpPr>
            <p:sp>
              <p:nvSpPr>
                <p:cNvPr id="228" name="Rectangle 227">
                  <a:extLst>
                    <a:ext uri="{FF2B5EF4-FFF2-40B4-BE49-F238E27FC236}">
                      <a16:creationId xmlns:a16="http://schemas.microsoft.com/office/drawing/2014/main" id="{E84D9ABD-632B-4838-A535-F752B4921085}"/>
                    </a:ext>
                  </a:extLst>
                </p:cNvPr>
                <p:cNvSpPr/>
                <p:nvPr/>
              </p:nvSpPr>
              <p:spPr>
                <a:xfrm>
                  <a:off x="10958269" y="4022467"/>
                  <a:ext cx="114850"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29" name="Rectangle 228">
                  <a:extLst>
                    <a:ext uri="{FF2B5EF4-FFF2-40B4-BE49-F238E27FC236}">
                      <a16:creationId xmlns:a16="http://schemas.microsoft.com/office/drawing/2014/main" id="{05AA984E-350C-4B97-BCD3-6115DE1634EF}"/>
                    </a:ext>
                  </a:extLst>
                </p:cNvPr>
                <p:cNvSpPr/>
                <p:nvPr/>
              </p:nvSpPr>
              <p:spPr>
                <a:xfrm>
                  <a:off x="11125665" y="4022467"/>
                  <a:ext cx="114849"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0" name="Rectangle 229">
                  <a:extLst>
                    <a:ext uri="{FF2B5EF4-FFF2-40B4-BE49-F238E27FC236}">
                      <a16:creationId xmlns:a16="http://schemas.microsoft.com/office/drawing/2014/main" id="{361C5868-4729-4EC9-9E1F-80B12DFBF65C}"/>
                    </a:ext>
                  </a:extLst>
                </p:cNvPr>
                <p:cNvSpPr/>
                <p:nvPr/>
              </p:nvSpPr>
              <p:spPr>
                <a:xfrm>
                  <a:off x="11293061" y="4022467"/>
                  <a:ext cx="114848"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1" name="Rectangle 230">
                  <a:extLst>
                    <a:ext uri="{FF2B5EF4-FFF2-40B4-BE49-F238E27FC236}">
                      <a16:creationId xmlns:a16="http://schemas.microsoft.com/office/drawing/2014/main" id="{1664F3B9-57DC-4ADA-ADE7-762BDE97DFFD}"/>
                    </a:ext>
                  </a:extLst>
                </p:cNvPr>
                <p:cNvSpPr/>
                <p:nvPr/>
              </p:nvSpPr>
              <p:spPr>
                <a:xfrm>
                  <a:off x="11460471"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grpSp>
          <p:grpSp>
            <p:nvGrpSpPr>
              <p:cNvPr id="222" name="Group 221">
                <a:extLst>
                  <a:ext uri="{FF2B5EF4-FFF2-40B4-BE49-F238E27FC236}">
                    <a16:creationId xmlns:a16="http://schemas.microsoft.com/office/drawing/2014/main" id="{814A6704-745D-4607-BB34-4F82BD55B48D}"/>
                  </a:ext>
                </a:extLst>
              </p:cNvPr>
              <p:cNvGrpSpPr/>
              <p:nvPr/>
            </p:nvGrpSpPr>
            <p:grpSpPr>
              <a:xfrm>
                <a:off x="8752799" y="3048787"/>
                <a:ext cx="617054" cy="322666"/>
                <a:chOff x="10958269" y="4022467"/>
                <a:chExt cx="617054" cy="322666"/>
              </a:xfrm>
            </p:grpSpPr>
            <p:sp>
              <p:nvSpPr>
                <p:cNvPr id="224" name="Rectangle 223">
                  <a:extLst>
                    <a:ext uri="{FF2B5EF4-FFF2-40B4-BE49-F238E27FC236}">
                      <a16:creationId xmlns:a16="http://schemas.microsoft.com/office/drawing/2014/main" id="{EAE28337-88CB-4901-B360-DCF4C0C8FD26}"/>
                    </a:ext>
                  </a:extLst>
                </p:cNvPr>
                <p:cNvSpPr/>
                <p:nvPr/>
              </p:nvSpPr>
              <p:spPr>
                <a:xfrm>
                  <a:off x="10958269" y="4022467"/>
                  <a:ext cx="114851"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25" name="Rectangle 224">
                  <a:extLst>
                    <a:ext uri="{FF2B5EF4-FFF2-40B4-BE49-F238E27FC236}">
                      <a16:creationId xmlns:a16="http://schemas.microsoft.com/office/drawing/2014/main" id="{8119148C-D146-4843-9119-0B33DB02F898}"/>
                    </a:ext>
                  </a:extLst>
                </p:cNvPr>
                <p:cNvSpPr/>
                <p:nvPr/>
              </p:nvSpPr>
              <p:spPr>
                <a:xfrm>
                  <a:off x="11125664"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26" name="Rectangle 225">
                  <a:extLst>
                    <a:ext uri="{FF2B5EF4-FFF2-40B4-BE49-F238E27FC236}">
                      <a16:creationId xmlns:a16="http://schemas.microsoft.com/office/drawing/2014/main" id="{1BDD34C2-4682-4FCE-8926-552BA087E2C7}"/>
                    </a:ext>
                  </a:extLst>
                </p:cNvPr>
                <p:cNvSpPr/>
                <p:nvPr/>
              </p:nvSpPr>
              <p:spPr>
                <a:xfrm>
                  <a:off x="11293062"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27" name="Rectangle 226">
                  <a:extLst>
                    <a:ext uri="{FF2B5EF4-FFF2-40B4-BE49-F238E27FC236}">
                      <a16:creationId xmlns:a16="http://schemas.microsoft.com/office/drawing/2014/main" id="{D0AE5865-87B7-4FA9-95EE-D289C41527B3}"/>
                    </a:ext>
                  </a:extLst>
                </p:cNvPr>
                <p:cNvSpPr/>
                <p:nvPr/>
              </p:nvSpPr>
              <p:spPr>
                <a:xfrm>
                  <a:off x="11460471"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grpSp>
          <p:sp>
            <p:nvSpPr>
              <p:cNvPr id="223" name="Rectangle 222">
                <a:extLst>
                  <a:ext uri="{FF2B5EF4-FFF2-40B4-BE49-F238E27FC236}">
                    <a16:creationId xmlns:a16="http://schemas.microsoft.com/office/drawing/2014/main" id="{3016D90F-7E69-46F3-883E-E00F91CD36F8}"/>
                  </a:ext>
                </a:extLst>
              </p:cNvPr>
              <p:cNvSpPr/>
              <p:nvPr/>
            </p:nvSpPr>
            <p:spPr>
              <a:xfrm>
                <a:off x="9453470" y="1940884"/>
                <a:ext cx="210762" cy="1430569"/>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a:ln>
                      <a:noFill/>
                    </a:ln>
                    <a:solidFill>
                      <a:prstClr val="white"/>
                    </a:solidFill>
                    <a:effectLst/>
                    <a:uLnTx/>
                    <a:uFillTx/>
                    <a:latin typeface="Calibri"/>
                    <a:ea typeface="+mn-ea"/>
                    <a:cs typeface="+mn-cs"/>
                  </a:rPr>
                  <a:t>L1</a:t>
                </a:r>
              </a:p>
            </p:txBody>
          </p:sp>
        </p:grpSp>
        <p:sp>
          <p:nvSpPr>
            <p:cNvPr id="135" name="Rectangle 134">
              <a:extLst>
                <a:ext uri="{FF2B5EF4-FFF2-40B4-BE49-F238E27FC236}">
                  <a16:creationId xmlns:a16="http://schemas.microsoft.com/office/drawing/2014/main" id="{E088228A-C341-4864-B753-4B0A4BF6AEDE}"/>
                </a:ext>
              </a:extLst>
            </p:cNvPr>
            <p:cNvSpPr/>
            <p:nvPr/>
          </p:nvSpPr>
          <p:spPr>
            <a:xfrm>
              <a:off x="5551004" y="3301363"/>
              <a:ext cx="384048" cy="365760"/>
            </a:xfrm>
            <a:prstGeom prst="rect">
              <a:avLst/>
            </a:prstGeom>
            <a:solidFill>
              <a:srgbClr val="DE21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SALU</a:t>
              </a:r>
            </a:p>
          </p:txBody>
        </p:sp>
        <p:sp>
          <p:nvSpPr>
            <p:cNvPr id="136" name="Rectangle 135">
              <a:extLst>
                <a:ext uri="{FF2B5EF4-FFF2-40B4-BE49-F238E27FC236}">
                  <a16:creationId xmlns:a16="http://schemas.microsoft.com/office/drawing/2014/main" id="{D7D2F2A0-E939-42F5-9FA3-7BA7A875105D}"/>
                </a:ext>
              </a:extLst>
            </p:cNvPr>
            <p:cNvSpPr/>
            <p:nvPr/>
          </p:nvSpPr>
          <p:spPr>
            <a:xfrm>
              <a:off x="5551005" y="3717681"/>
              <a:ext cx="384048" cy="185187"/>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SGPR</a:t>
              </a:r>
            </a:p>
          </p:txBody>
        </p:sp>
        <p:grpSp>
          <p:nvGrpSpPr>
            <p:cNvPr id="131" name="Group 130">
              <a:extLst>
                <a:ext uri="{FF2B5EF4-FFF2-40B4-BE49-F238E27FC236}">
                  <a16:creationId xmlns:a16="http://schemas.microsoft.com/office/drawing/2014/main" id="{D6BF6FEC-1DE2-452E-B32B-47EFA4BA1639}"/>
                </a:ext>
              </a:extLst>
            </p:cNvPr>
            <p:cNvGrpSpPr/>
            <p:nvPr/>
          </p:nvGrpSpPr>
          <p:grpSpPr>
            <a:xfrm>
              <a:off x="6004014" y="3290889"/>
              <a:ext cx="1520429" cy="389334"/>
              <a:chOff x="4532424" y="2689635"/>
              <a:chExt cx="1333689" cy="391292"/>
            </a:xfrm>
            <a:solidFill>
              <a:srgbClr val="DE212C"/>
            </a:solidFill>
          </p:grpSpPr>
          <p:grpSp>
            <p:nvGrpSpPr>
              <p:cNvPr id="197" name="Group 196">
                <a:extLst>
                  <a:ext uri="{FF2B5EF4-FFF2-40B4-BE49-F238E27FC236}">
                    <a16:creationId xmlns:a16="http://schemas.microsoft.com/office/drawing/2014/main" id="{06E1020C-745E-4D6F-91F1-75B933E08FF0}"/>
                  </a:ext>
                </a:extLst>
              </p:cNvPr>
              <p:cNvGrpSpPr/>
              <p:nvPr/>
            </p:nvGrpSpPr>
            <p:grpSpPr>
              <a:xfrm>
                <a:off x="4532424" y="2689635"/>
                <a:ext cx="1333689" cy="391292"/>
                <a:chOff x="4532424" y="2689635"/>
                <a:chExt cx="1333689" cy="391292"/>
              </a:xfrm>
              <a:grpFill/>
            </p:grpSpPr>
            <p:sp>
              <p:nvSpPr>
                <p:cNvPr id="199" name="Rectangle 198">
                  <a:extLst>
                    <a:ext uri="{FF2B5EF4-FFF2-40B4-BE49-F238E27FC236}">
                      <a16:creationId xmlns:a16="http://schemas.microsoft.com/office/drawing/2014/main" id="{0E5CD86A-9CAD-4605-9425-32DB6A28DB5F}"/>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200" name="Straight Connector 199">
                  <a:extLst>
                    <a:ext uri="{FF2B5EF4-FFF2-40B4-BE49-F238E27FC236}">
                      <a16:creationId xmlns:a16="http://schemas.microsoft.com/office/drawing/2014/main" id="{6B7B4486-8869-4DF8-BD05-7DE303E042D5}"/>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7CC7A6D-8499-4DF6-899F-10B12F6192A2}"/>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0E7376F-DF4F-4EFF-A971-C5EC79598EFA}"/>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5C8C60C-0960-45D5-8ECA-092DFD0949C4}"/>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EDA29FC-DB54-4F95-B5D8-E01B1D50891D}"/>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8AEAA30-3F38-4899-BD49-7BD5E15F342A}"/>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576D7F6D-5587-4E71-BEC5-49AC6455750E}"/>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3ACADD8-B8F1-4D1F-BF04-5B2EC0242127}"/>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B8C97176-5152-4B89-8954-D1882F9AC95B}"/>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C8E1FADD-2E87-423F-A11F-576AC2BCDA18}"/>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3EB089F3-3F72-46FF-9E26-095A894423A7}"/>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5514029-9996-4217-ACE7-603DC054A584}"/>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DB845AE-5F90-421E-93A2-88AB32C7A528}"/>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073850D-6017-45ED-98BD-CF59531354E5}"/>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CC74889F-C52B-416F-B4B3-116E6E96FF28}"/>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198" name="TextBox 197">
                <a:extLst>
                  <a:ext uri="{FF2B5EF4-FFF2-40B4-BE49-F238E27FC236}">
                    <a16:creationId xmlns:a16="http://schemas.microsoft.com/office/drawing/2014/main" id="{1979C215-C016-49B0-966C-B10C40A6D584}"/>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137" name="Rectangle 136">
              <a:extLst>
                <a:ext uri="{FF2B5EF4-FFF2-40B4-BE49-F238E27FC236}">
                  <a16:creationId xmlns:a16="http://schemas.microsoft.com/office/drawing/2014/main" id="{D4FD75B5-6742-49B3-9B3B-B02055585B56}"/>
                </a:ext>
              </a:extLst>
            </p:cNvPr>
            <p:cNvSpPr/>
            <p:nvPr/>
          </p:nvSpPr>
          <p:spPr>
            <a:xfrm>
              <a:off x="6012351"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sp>
          <p:nvSpPr>
            <p:cNvPr id="138" name="Rectangle 137">
              <a:extLst>
                <a:ext uri="{FF2B5EF4-FFF2-40B4-BE49-F238E27FC236}">
                  <a16:creationId xmlns:a16="http://schemas.microsoft.com/office/drawing/2014/main" id="{0C46B91D-1D74-4F11-AABE-9031215B131F}"/>
                </a:ext>
              </a:extLst>
            </p:cNvPr>
            <p:cNvSpPr/>
            <p:nvPr/>
          </p:nvSpPr>
          <p:spPr>
            <a:xfrm>
              <a:off x="4679983" y="3301363"/>
              <a:ext cx="794638" cy="794638"/>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LDS</a:t>
              </a:r>
            </a:p>
          </p:txBody>
        </p:sp>
        <p:sp>
          <p:nvSpPr>
            <p:cNvPr id="142" name="Rectangle 141">
              <a:extLst>
                <a:ext uri="{FF2B5EF4-FFF2-40B4-BE49-F238E27FC236}">
                  <a16:creationId xmlns:a16="http://schemas.microsoft.com/office/drawing/2014/main" id="{3AB662C0-FA6B-4F11-8F8C-CEA4BE005FAE}"/>
                </a:ext>
              </a:extLst>
            </p:cNvPr>
            <p:cNvSpPr/>
            <p:nvPr/>
          </p:nvSpPr>
          <p:spPr>
            <a:xfrm>
              <a:off x="1470045" y="2965501"/>
              <a:ext cx="195607" cy="195607"/>
            </a:xfrm>
            <a:prstGeom prst="rect">
              <a:avLst/>
            </a:prstGeom>
            <a:solidFill>
              <a:srgbClr val="DE21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sp>
          <p:nvSpPr>
            <p:cNvPr id="240" name="TextBox 239">
              <a:extLst>
                <a:ext uri="{FF2B5EF4-FFF2-40B4-BE49-F238E27FC236}">
                  <a16:creationId xmlns:a16="http://schemas.microsoft.com/office/drawing/2014/main" id="{C4A6CEAD-96CA-407C-ADF8-E93B786883E7}"/>
                </a:ext>
              </a:extLst>
            </p:cNvPr>
            <p:cNvSpPr txBox="1"/>
            <p:nvPr/>
          </p:nvSpPr>
          <p:spPr>
            <a:xfrm>
              <a:off x="305868" y="2365507"/>
              <a:ext cx="149038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
                  <a:srgbClr val="000000"/>
                </a:buClr>
                <a:buSzTx/>
                <a:buFontTx/>
                <a:buNone/>
                <a:tabLst/>
                <a:defRPr/>
              </a:pPr>
              <a:r>
                <a:rPr kumimoji="0" lang="en-US" sz="1400" b="0" i="0" u="none" strike="noStrike" kern="1200" cap="all"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Branch &amp; Message Unit</a:t>
              </a:r>
            </a:p>
          </p:txBody>
        </p:sp>
        <p:cxnSp>
          <p:nvCxnSpPr>
            <p:cNvPr id="241" name="Straight Connector 240">
              <a:extLst>
                <a:ext uri="{FF2B5EF4-FFF2-40B4-BE49-F238E27FC236}">
                  <a16:creationId xmlns:a16="http://schemas.microsoft.com/office/drawing/2014/main" id="{9050A3BC-D6E3-405B-A006-CB7625D02AD3}"/>
                </a:ext>
              </a:extLst>
            </p:cNvPr>
            <p:cNvCxnSpPr>
              <a:cxnSpLocks/>
            </p:cNvCxnSpPr>
            <p:nvPr/>
          </p:nvCxnSpPr>
          <p:spPr>
            <a:xfrm>
              <a:off x="1269837" y="2832027"/>
              <a:ext cx="260533" cy="180905"/>
            </a:xfrm>
            <a:prstGeom prst="line">
              <a:avLst/>
            </a:prstGeom>
            <a:ln w="1587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grpSp>
          <p:nvGrpSpPr>
            <p:cNvPr id="288" name="Group 287">
              <a:extLst>
                <a:ext uri="{FF2B5EF4-FFF2-40B4-BE49-F238E27FC236}">
                  <a16:creationId xmlns:a16="http://schemas.microsoft.com/office/drawing/2014/main" id="{7C771AB4-1EAD-44AB-BF98-9A32CF0F64CB}"/>
                </a:ext>
              </a:extLst>
            </p:cNvPr>
            <p:cNvGrpSpPr/>
            <p:nvPr/>
          </p:nvGrpSpPr>
          <p:grpSpPr>
            <a:xfrm>
              <a:off x="7618874" y="3292214"/>
              <a:ext cx="1520429" cy="389334"/>
              <a:chOff x="4532424" y="2689635"/>
              <a:chExt cx="1333689" cy="391292"/>
            </a:xfrm>
            <a:solidFill>
              <a:srgbClr val="DE212C"/>
            </a:solidFill>
          </p:grpSpPr>
          <p:grpSp>
            <p:nvGrpSpPr>
              <p:cNvPr id="289" name="Group 288">
                <a:extLst>
                  <a:ext uri="{FF2B5EF4-FFF2-40B4-BE49-F238E27FC236}">
                    <a16:creationId xmlns:a16="http://schemas.microsoft.com/office/drawing/2014/main" id="{100A710A-573D-4ACA-951D-A9A75D1C07EF}"/>
                  </a:ext>
                </a:extLst>
              </p:cNvPr>
              <p:cNvGrpSpPr/>
              <p:nvPr/>
            </p:nvGrpSpPr>
            <p:grpSpPr>
              <a:xfrm>
                <a:off x="4532424" y="2689635"/>
                <a:ext cx="1333689" cy="391292"/>
                <a:chOff x="4532424" y="2689635"/>
                <a:chExt cx="1333689" cy="391292"/>
              </a:xfrm>
              <a:grpFill/>
            </p:grpSpPr>
            <p:sp>
              <p:nvSpPr>
                <p:cNvPr id="291" name="Rectangle 290">
                  <a:extLst>
                    <a:ext uri="{FF2B5EF4-FFF2-40B4-BE49-F238E27FC236}">
                      <a16:creationId xmlns:a16="http://schemas.microsoft.com/office/drawing/2014/main" id="{317D2F10-2679-4A27-A8CF-44F3781E7E46}"/>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292" name="Straight Connector 291">
                  <a:extLst>
                    <a:ext uri="{FF2B5EF4-FFF2-40B4-BE49-F238E27FC236}">
                      <a16:creationId xmlns:a16="http://schemas.microsoft.com/office/drawing/2014/main" id="{42A31CB1-E1BC-4FA1-8E0A-BA218D9A2E49}"/>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45F8D4D-FD50-4D52-A221-CBFC5F35D896}"/>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7A196BF3-20D9-4996-9974-4FD01EB3F15F}"/>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25C2BBC7-7F17-4806-A8C5-7FAFE1CF34B9}"/>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960C278-E6F5-47E3-A509-46AFEEAB7C75}"/>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4FFEF0C4-9C87-43FC-91F5-6C6C49710E7F}"/>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7E60BC9-1B75-482A-8904-3DA2526ECD0D}"/>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864A6BE1-8445-4D57-B462-B9387286EF8C}"/>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0A6D0A8-3364-42F6-9EE5-77A756A1D54F}"/>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459CF657-9D65-4209-BF36-744EAE26681B}"/>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21FB972B-DDF0-40EE-832F-8B348141CBFC}"/>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C2E9B481-22E2-4E22-873F-270F9FE3DE23}"/>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96197834-F248-482B-B491-6594591878D5}"/>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129FE34-DA2F-4646-A045-ABFE9076DC51}"/>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4B396C6-66D0-4913-A778-6959C617AE0B}"/>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290" name="TextBox 289">
                <a:extLst>
                  <a:ext uri="{FF2B5EF4-FFF2-40B4-BE49-F238E27FC236}">
                    <a16:creationId xmlns:a16="http://schemas.microsoft.com/office/drawing/2014/main" id="{C385446D-AF94-4CC8-AC17-4B8A32F585B7}"/>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307" name="Rectangle 306">
              <a:extLst>
                <a:ext uri="{FF2B5EF4-FFF2-40B4-BE49-F238E27FC236}">
                  <a16:creationId xmlns:a16="http://schemas.microsoft.com/office/drawing/2014/main" id="{E3078795-8D35-459A-92BB-78E1B709620D}"/>
                </a:ext>
              </a:extLst>
            </p:cNvPr>
            <p:cNvSpPr/>
            <p:nvPr/>
          </p:nvSpPr>
          <p:spPr>
            <a:xfrm>
              <a:off x="7625648"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grpSp>
          <p:nvGrpSpPr>
            <p:cNvPr id="308" name="Group 307">
              <a:extLst>
                <a:ext uri="{FF2B5EF4-FFF2-40B4-BE49-F238E27FC236}">
                  <a16:creationId xmlns:a16="http://schemas.microsoft.com/office/drawing/2014/main" id="{443F5076-C46D-43FA-8A4C-25F43D79A4F2}"/>
                </a:ext>
              </a:extLst>
            </p:cNvPr>
            <p:cNvGrpSpPr/>
            <p:nvPr/>
          </p:nvGrpSpPr>
          <p:grpSpPr>
            <a:xfrm>
              <a:off x="3090592" y="3290227"/>
              <a:ext cx="1520429" cy="389334"/>
              <a:chOff x="4532424" y="2689635"/>
              <a:chExt cx="1333689" cy="391292"/>
            </a:xfrm>
            <a:solidFill>
              <a:srgbClr val="DE212C"/>
            </a:solidFill>
          </p:grpSpPr>
          <p:grpSp>
            <p:nvGrpSpPr>
              <p:cNvPr id="309" name="Group 308">
                <a:extLst>
                  <a:ext uri="{FF2B5EF4-FFF2-40B4-BE49-F238E27FC236}">
                    <a16:creationId xmlns:a16="http://schemas.microsoft.com/office/drawing/2014/main" id="{FE5DA25C-9FBF-44E2-80DA-7AED4A68788E}"/>
                  </a:ext>
                </a:extLst>
              </p:cNvPr>
              <p:cNvGrpSpPr/>
              <p:nvPr/>
            </p:nvGrpSpPr>
            <p:grpSpPr>
              <a:xfrm>
                <a:off x="4532424" y="2689635"/>
                <a:ext cx="1333689" cy="391292"/>
                <a:chOff x="4532424" y="2689635"/>
                <a:chExt cx="1333689" cy="391292"/>
              </a:xfrm>
              <a:grpFill/>
            </p:grpSpPr>
            <p:sp>
              <p:nvSpPr>
                <p:cNvPr id="311" name="Rectangle 310">
                  <a:extLst>
                    <a:ext uri="{FF2B5EF4-FFF2-40B4-BE49-F238E27FC236}">
                      <a16:creationId xmlns:a16="http://schemas.microsoft.com/office/drawing/2014/main" id="{96A11493-DA57-45A8-A06A-A21CF5B2F378}"/>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312" name="Straight Connector 311">
                  <a:extLst>
                    <a:ext uri="{FF2B5EF4-FFF2-40B4-BE49-F238E27FC236}">
                      <a16:creationId xmlns:a16="http://schemas.microsoft.com/office/drawing/2014/main" id="{365112AE-5F75-4772-B6AC-084EB86D52E0}"/>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7D16D581-92D9-4E7D-91F9-5129FED6BB06}"/>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C04A65C-AE18-4D8A-8D04-37D7BEE6C406}"/>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EB650341-CB5E-46A3-A88D-0C2BD9C68CB1}"/>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30FFE093-5626-4D34-ADA3-8A59C037A689}"/>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E24048F7-D542-4ACB-A8A5-551521372BE1}"/>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B1F1CEB9-9687-479C-BC12-5123AE9F343E}"/>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1C0563E4-8E7D-4CE3-B65C-68BE438528B2}"/>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9BCB588C-A25A-4BA1-B8C6-E1FAF51669BB}"/>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D71F6F9-7624-49E8-8FF6-FBC53978AA9C}"/>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2EBA634D-517D-4C5A-BD56-B905A7097AEC}"/>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57691089-6110-470D-A21B-3E41328734F1}"/>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25A6B4BF-9238-480C-96E0-8E77686CDD10}"/>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99569B8C-8EDD-4517-A988-F96811AE0DD2}"/>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2DC6922F-882A-4E8F-B1CA-FA18BB83F581}"/>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10" name="TextBox 309">
                <a:extLst>
                  <a:ext uri="{FF2B5EF4-FFF2-40B4-BE49-F238E27FC236}">
                    <a16:creationId xmlns:a16="http://schemas.microsoft.com/office/drawing/2014/main" id="{269A9637-D84C-401A-B49A-915267B6439B}"/>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327" name="Rectangle 326">
              <a:extLst>
                <a:ext uri="{FF2B5EF4-FFF2-40B4-BE49-F238E27FC236}">
                  <a16:creationId xmlns:a16="http://schemas.microsoft.com/office/drawing/2014/main" id="{01D5A34C-63EC-49FC-BFE0-84C634F5CB47}"/>
                </a:ext>
              </a:extLst>
            </p:cNvPr>
            <p:cNvSpPr/>
            <p:nvPr/>
          </p:nvSpPr>
          <p:spPr>
            <a:xfrm>
              <a:off x="3098332"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grpSp>
          <p:nvGrpSpPr>
            <p:cNvPr id="328" name="Group 327">
              <a:extLst>
                <a:ext uri="{FF2B5EF4-FFF2-40B4-BE49-F238E27FC236}">
                  <a16:creationId xmlns:a16="http://schemas.microsoft.com/office/drawing/2014/main" id="{416F16D5-C5E6-4A45-A9FA-12B02A9C3D9B}"/>
                </a:ext>
              </a:extLst>
            </p:cNvPr>
            <p:cNvGrpSpPr/>
            <p:nvPr/>
          </p:nvGrpSpPr>
          <p:grpSpPr>
            <a:xfrm>
              <a:off x="1482185" y="3290837"/>
              <a:ext cx="1520429" cy="389334"/>
              <a:chOff x="4532424" y="2689635"/>
              <a:chExt cx="1333689" cy="391292"/>
            </a:xfrm>
            <a:solidFill>
              <a:srgbClr val="DE212C"/>
            </a:solidFill>
          </p:grpSpPr>
          <p:grpSp>
            <p:nvGrpSpPr>
              <p:cNvPr id="329" name="Group 328">
                <a:extLst>
                  <a:ext uri="{FF2B5EF4-FFF2-40B4-BE49-F238E27FC236}">
                    <a16:creationId xmlns:a16="http://schemas.microsoft.com/office/drawing/2014/main" id="{74B9644D-D19E-4127-88FC-0E59100B5BDE}"/>
                  </a:ext>
                </a:extLst>
              </p:cNvPr>
              <p:cNvGrpSpPr/>
              <p:nvPr/>
            </p:nvGrpSpPr>
            <p:grpSpPr>
              <a:xfrm>
                <a:off x="4532424" y="2689635"/>
                <a:ext cx="1333689" cy="391292"/>
                <a:chOff x="4532424" y="2689635"/>
                <a:chExt cx="1333689" cy="391292"/>
              </a:xfrm>
              <a:grpFill/>
            </p:grpSpPr>
            <p:sp>
              <p:nvSpPr>
                <p:cNvPr id="331" name="Rectangle 330">
                  <a:extLst>
                    <a:ext uri="{FF2B5EF4-FFF2-40B4-BE49-F238E27FC236}">
                      <a16:creationId xmlns:a16="http://schemas.microsoft.com/office/drawing/2014/main" id="{D68AD0CB-70A5-4910-B27B-CAC38FB1CEAA}"/>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332" name="Straight Connector 331">
                  <a:extLst>
                    <a:ext uri="{FF2B5EF4-FFF2-40B4-BE49-F238E27FC236}">
                      <a16:creationId xmlns:a16="http://schemas.microsoft.com/office/drawing/2014/main" id="{1F8FAC51-323A-4A49-A4AC-679CB1087EC2}"/>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F502377-B668-4F03-9762-AA764EC9ECDD}"/>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C80E5393-9F71-48B0-862B-949AE14BEE5D}"/>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83E20A98-4DEE-4EBD-BB2B-051EDC436A6A}"/>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FA3760C3-F6B6-42A5-B455-69897E2ED0C9}"/>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FC6C8CBB-93FB-44AB-B93D-CF971F41D25C}"/>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4F21EE40-5111-4F51-9083-3B4FD36F4B94}"/>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434D856A-72AA-493B-98E3-B8AFB981EE67}"/>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307DD1FE-9DF2-45AC-B030-3D423D78ED3C}"/>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CC853AB1-3D1D-44FD-B661-C10D4A6B55C7}"/>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726D63EB-9405-44BC-90C2-FD5E09E51B75}"/>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5739D70A-266A-446D-B927-8EC5F6AF65CF}"/>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2BA04F37-EAE9-49C3-B1BC-90CFC791A8F5}"/>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B2C18C9-D046-49EA-BBFA-AAB3ADA0C33C}"/>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193E8A17-E9D4-4FED-825F-4771F836E1AB}"/>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30" name="TextBox 329">
                <a:extLst>
                  <a:ext uri="{FF2B5EF4-FFF2-40B4-BE49-F238E27FC236}">
                    <a16:creationId xmlns:a16="http://schemas.microsoft.com/office/drawing/2014/main" id="{03CD20F5-463C-43CE-BDB3-D4EC7B3B39EB}"/>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347" name="Rectangle 346">
              <a:extLst>
                <a:ext uri="{FF2B5EF4-FFF2-40B4-BE49-F238E27FC236}">
                  <a16:creationId xmlns:a16="http://schemas.microsoft.com/office/drawing/2014/main" id="{C4116261-BB76-401C-A1DF-748216AACE20}"/>
                </a:ext>
              </a:extLst>
            </p:cNvPr>
            <p:cNvSpPr/>
            <p:nvPr/>
          </p:nvSpPr>
          <p:spPr>
            <a:xfrm>
              <a:off x="1489705"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grpSp>
    </p:spTree>
    <p:extLst>
      <p:ext uri="{BB962C8B-B14F-4D97-AF65-F5344CB8AC3E}">
        <p14:creationId xmlns:p14="http://schemas.microsoft.com/office/powerpoint/2010/main" val="314803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48"/>
                                        </p:tgtEl>
                                        <p:attrNameLst>
                                          <p:attrName>style.visibility</p:attrName>
                                        </p:attrNameLst>
                                      </p:cBhvr>
                                      <p:to>
                                        <p:strVal val="visible"/>
                                      </p:to>
                                    </p:set>
                                    <p:animEffect transition="in" filter="fade">
                                      <p:cBhvr>
                                        <p:cTn id="10"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US" dirty="0"/>
              <a:t>4 SIMD Units per CU</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Compute Unit</a:t>
            </a:r>
          </a:p>
        </p:txBody>
      </p:sp>
      <p:sp>
        <p:nvSpPr>
          <p:cNvPr id="129" name="Rectangle 128">
            <a:extLst>
              <a:ext uri="{FF2B5EF4-FFF2-40B4-BE49-F238E27FC236}">
                <a16:creationId xmlns:a16="http://schemas.microsoft.com/office/drawing/2014/main" id="{270EEFA7-11C7-4C8D-AEDB-7E297ECC840C}"/>
              </a:ext>
            </a:extLst>
          </p:cNvPr>
          <p:cNvSpPr/>
          <p:nvPr/>
        </p:nvSpPr>
        <p:spPr>
          <a:xfrm>
            <a:off x="1783094" y="2876827"/>
            <a:ext cx="7347502" cy="369758"/>
          </a:xfrm>
          <a:prstGeom prst="rect">
            <a:avLst/>
          </a:prstGeom>
          <a:solidFill>
            <a:srgbClr val="3FA9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Scheduler</a:t>
            </a:r>
          </a:p>
        </p:txBody>
      </p:sp>
      <p:grpSp>
        <p:nvGrpSpPr>
          <p:cNvPr id="130" name="Group 129">
            <a:extLst>
              <a:ext uri="{FF2B5EF4-FFF2-40B4-BE49-F238E27FC236}">
                <a16:creationId xmlns:a16="http://schemas.microsoft.com/office/drawing/2014/main" id="{51621862-11DE-4D71-84F5-283A050993F3}"/>
              </a:ext>
            </a:extLst>
          </p:cNvPr>
          <p:cNvGrpSpPr/>
          <p:nvPr/>
        </p:nvGrpSpPr>
        <p:grpSpPr>
          <a:xfrm>
            <a:off x="9225027" y="2876827"/>
            <a:ext cx="1639119" cy="1240354"/>
            <a:chOff x="7929782" y="1940549"/>
            <a:chExt cx="1734450" cy="1430904"/>
          </a:xfrm>
        </p:grpSpPr>
        <p:sp>
          <p:nvSpPr>
            <p:cNvPr id="215" name="Rectangle 214">
              <a:extLst>
                <a:ext uri="{FF2B5EF4-FFF2-40B4-BE49-F238E27FC236}">
                  <a16:creationId xmlns:a16="http://schemas.microsoft.com/office/drawing/2014/main" id="{69FBA508-958D-4C81-8CBD-799A29E343BA}"/>
                </a:ext>
              </a:extLst>
            </p:cNvPr>
            <p:cNvSpPr/>
            <p:nvPr/>
          </p:nvSpPr>
          <p:spPr>
            <a:xfrm>
              <a:off x="7929782" y="1940549"/>
              <a:ext cx="755529"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err="1">
                  <a:ln>
                    <a:noFill/>
                  </a:ln>
                  <a:solidFill>
                    <a:prstClr val="white"/>
                  </a:solidFill>
                  <a:effectLst/>
                  <a:uLnTx/>
                  <a:uFillTx/>
                  <a:latin typeface="Calibri"/>
                  <a:ea typeface="+mn-ea"/>
                  <a:cs typeface="+mn-cs"/>
                </a:rPr>
                <a:t>Tex</a:t>
              </a: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16" name="Rectangle 215">
              <a:extLst>
                <a:ext uri="{FF2B5EF4-FFF2-40B4-BE49-F238E27FC236}">
                  <a16:creationId xmlns:a16="http://schemas.microsoft.com/office/drawing/2014/main" id="{03C247EE-6C32-4103-BAE1-5D350F43815D}"/>
                </a:ext>
              </a:extLst>
            </p:cNvPr>
            <p:cNvSpPr/>
            <p:nvPr/>
          </p:nvSpPr>
          <p:spPr>
            <a:xfrm>
              <a:off x="7929782" y="2309715"/>
              <a:ext cx="755529"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err="1">
                  <a:ln>
                    <a:noFill/>
                  </a:ln>
                  <a:solidFill>
                    <a:prstClr val="white"/>
                  </a:solidFill>
                  <a:effectLst/>
                  <a:uLnTx/>
                  <a:uFillTx/>
                  <a:latin typeface="Calibri"/>
                  <a:ea typeface="+mn-ea"/>
                  <a:cs typeface="+mn-cs"/>
                </a:rPr>
                <a:t>Tex</a:t>
              </a: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17" name="Rectangle 216">
              <a:extLst>
                <a:ext uri="{FF2B5EF4-FFF2-40B4-BE49-F238E27FC236}">
                  <a16:creationId xmlns:a16="http://schemas.microsoft.com/office/drawing/2014/main" id="{8CEADA74-E74D-46B0-9F0B-77B5D4EA19CA}"/>
                </a:ext>
              </a:extLst>
            </p:cNvPr>
            <p:cNvSpPr/>
            <p:nvPr/>
          </p:nvSpPr>
          <p:spPr>
            <a:xfrm>
              <a:off x="7929782" y="2679666"/>
              <a:ext cx="755529"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err="1">
                  <a:ln>
                    <a:noFill/>
                  </a:ln>
                  <a:solidFill>
                    <a:prstClr val="white"/>
                  </a:solidFill>
                  <a:effectLst/>
                  <a:uLnTx/>
                  <a:uFillTx/>
                  <a:latin typeface="Calibri"/>
                  <a:ea typeface="+mn-ea"/>
                  <a:cs typeface="+mn-cs"/>
                </a:rPr>
                <a:t>Tex</a:t>
              </a: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18" name="Rectangle 217">
              <a:extLst>
                <a:ext uri="{FF2B5EF4-FFF2-40B4-BE49-F238E27FC236}">
                  <a16:creationId xmlns:a16="http://schemas.microsoft.com/office/drawing/2014/main" id="{338E7850-9E41-4B6F-AED8-95378D669058}"/>
                </a:ext>
              </a:extLst>
            </p:cNvPr>
            <p:cNvSpPr/>
            <p:nvPr/>
          </p:nvSpPr>
          <p:spPr>
            <a:xfrm>
              <a:off x="7929782" y="3048787"/>
              <a:ext cx="755529"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err="1">
                  <a:ln>
                    <a:noFill/>
                  </a:ln>
                  <a:solidFill>
                    <a:prstClr val="white"/>
                  </a:solidFill>
                  <a:effectLst/>
                  <a:uLnTx/>
                  <a:uFillTx/>
                  <a:latin typeface="Calibri"/>
                  <a:ea typeface="+mn-ea"/>
                  <a:cs typeface="+mn-cs"/>
                </a:rPr>
                <a:t>Tex</a:t>
              </a: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grpSp>
          <p:nvGrpSpPr>
            <p:cNvPr id="219" name="Group 218">
              <a:extLst>
                <a:ext uri="{FF2B5EF4-FFF2-40B4-BE49-F238E27FC236}">
                  <a16:creationId xmlns:a16="http://schemas.microsoft.com/office/drawing/2014/main" id="{EE7CFD97-8680-4C35-81D4-0FD3BF513BAD}"/>
                </a:ext>
              </a:extLst>
            </p:cNvPr>
            <p:cNvGrpSpPr/>
            <p:nvPr/>
          </p:nvGrpSpPr>
          <p:grpSpPr>
            <a:xfrm>
              <a:off x="8752799" y="1940549"/>
              <a:ext cx="617054" cy="322666"/>
              <a:chOff x="10958269" y="4022467"/>
              <a:chExt cx="617054" cy="322666"/>
            </a:xfrm>
          </p:grpSpPr>
          <p:sp>
            <p:nvSpPr>
              <p:cNvPr id="236" name="Rectangle 235">
                <a:extLst>
                  <a:ext uri="{FF2B5EF4-FFF2-40B4-BE49-F238E27FC236}">
                    <a16:creationId xmlns:a16="http://schemas.microsoft.com/office/drawing/2014/main" id="{36C030B3-6FD1-427E-8370-E2AD5E113064}"/>
                  </a:ext>
                </a:extLst>
              </p:cNvPr>
              <p:cNvSpPr/>
              <p:nvPr/>
            </p:nvSpPr>
            <p:spPr>
              <a:xfrm>
                <a:off x="10958269" y="4022467"/>
                <a:ext cx="114850"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7" name="Rectangle 236">
                <a:extLst>
                  <a:ext uri="{FF2B5EF4-FFF2-40B4-BE49-F238E27FC236}">
                    <a16:creationId xmlns:a16="http://schemas.microsoft.com/office/drawing/2014/main" id="{63638156-1E62-4739-B598-06F4E74B2C0D}"/>
                  </a:ext>
                </a:extLst>
              </p:cNvPr>
              <p:cNvSpPr/>
              <p:nvPr/>
            </p:nvSpPr>
            <p:spPr>
              <a:xfrm>
                <a:off x="11125665"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8" name="Rectangle 237">
                <a:extLst>
                  <a:ext uri="{FF2B5EF4-FFF2-40B4-BE49-F238E27FC236}">
                    <a16:creationId xmlns:a16="http://schemas.microsoft.com/office/drawing/2014/main" id="{1A1CCEED-0A2A-446C-91B6-76C40D0E1BBE}"/>
                  </a:ext>
                </a:extLst>
              </p:cNvPr>
              <p:cNvSpPr/>
              <p:nvPr/>
            </p:nvSpPr>
            <p:spPr>
              <a:xfrm>
                <a:off x="11293063"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9" name="Rectangle 238">
                <a:extLst>
                  <a:ext uri="{FF2B5EF4-FFF2-40B4-BE49-F238E27FC236}">
                    <a16:creationId xmlns:a16="http://schemas.microsoft.com/office/drawing/2014/main" id="{62428820-4249-45F0-8B9B-85949241C8A4}"/>
                  </a:ext>
                </a:extLst>
              </p:cNvPr>
              <p:cNvSpPr/>
              <p:nvPr/>
            </p:nvSpPr>
            <p:spPr>
              <a:xfrm>
                <a:off x="11460471"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grpSp>
        <p:grpSp>
          <p:nvGrpSpPr>
            <p:cNvPr id="220" name="Group 219">
              <a:extLst>
                <a:ext uri="{FF2B5EF4-FFF2-40B4-BE49-F238E27FC236}">
                  <a16:creationId xmlns:a16="http://schemas.microsoft.com/office/drawing/2014/main" id="{1E8BDD3D-E34C-4B3D-8D9F-BA9631DB6B6D}"/>
                </a:ext>
              </a:extLst>
            </p:cNvPr>
            <p:cNvGrpSpPr/>
            <p:nvPr/>
          </p:nvGrpSpPr>
          <p:grpSpPr>
            <a:xfrm>
              <a:off x="8752799" y="2309715"/>
              <a:ext cx="617054" cy="322666"/>
              <a:chOff x="10958269" y="4022467"/>
              <a:chExt cx="617054" cy="322666"/>
            </a:xfrm>
          </p:grpSpPr>
          <p:sp>
            <p:nvSpPr>
              <p:cNvPr id="232" name="Rectangle 231">
                <a:extLst>
                  <a:ext uri="{FF2B5EF4-FFF2-40B4-BE49-F238E27FC236}">
                    <a16:creationId xmlns:a16="http://schemas.microsoft.com/office/drawing/2014/main" id="{6B47C265-D9CF-40EA-AEB0-BE38FBF3E379}"/>
                  </a:ext>
                </a:extLst>
              </p:cNvPr>
              <p:cNvSpPr/>
              <p:nvPr/>
            </p:nvSpPr>
            <p:spPr>
              <a:xfrm>
                <a:off x="10958269" y="4022467"/>
                <a:ext cx="114851"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3" name="Rectangle 232">
                <a:extLst>
                  <a:ext uri="{FF2B5EF4-FFF2-40B4-BE49-F238E27FC236}">
                    <a16:creationId xmlns:a16="http://schemas.microsoft.com/office/drawing/2014/main" id="{AE2D93BD-14A7-4493-9976-F1C937519C23}"/>
                  </a:ext>
                </a:extLst>
              </p:cNvPr>
              <p:cNvSpPr/>
              <p:nvPr/>
            </p:nvSpPr>
            <p:spPr>
              <a:xfrm>
                <a:off x="11125664"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4" name="Rectangle 233">
                <a:extLst>
                  <a:ext uri="{FF2B5EF4-FFF2-40B4-BE49-F238E27FC236}">
                    <a16:creationId xmlns:a16="http://schemas.microsoft.com/office/drawing/2014/main" id="{24A512B2-4B04-4DC6-89A2-5D4CC423A167}"/>
                  </a:ext>
                </a:extLst>
              </p:cNvPr>
              <p:cNvSpPr/>
              <p:nvPr/>
            </p:nvSpPr>
            <p:spPr>
              <a:xfrm>
                <a:off x="11293062"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5" name="Rectangle 234">
                <a:extLst>
                  <a:ext uri="{FF2B5EF4-FFF2-40B4-BE49-F238E27FC236}">
                    <a16:creationId xmlns:a16="http://schemas.microsoft.com/office/drawing/2014/main" id="{9F418C8B-6160-43A3-8B17-529AA69D22A2}"/>
                  </a:ext>
                </a:extLst>
              </p:cNvPr>
              <p:cNvSpPr/>
              <p:nvPr/>
            </p:nvSpPr>
            <p:spPr>
              <a:xfrm>
                <a:off x="11460471"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grpSp>
        <p:grpSp>
          <p:nvGrpSpPr>
            <p:cNvPr id="221" name="Group 220">
              <a:extLst>
                <a:ext uri="{FF2B5EF4-FFF2-40B4-BE49-F238E27FC236}">
                  <a16:creationId xmlns:a16="http://schemas.microsoft.com/office/drawing/2014/main" id="{7373C632-0FB2-4888-B950-C5A69B616435}"/>
                </a:ext>
              </a:extLst>
            </p:cNvPr>
            <p:cNvGrpSpPr/>
            <p:nvPr/>
          </p:nvGrpSpPr>
          <p:grpSpPr>
            <a:xfrm>
              <a:off x="8752799" y="2679667"/>
              <a:ext cx="617054" cy="322666"/>
              <a:chOff x="10958269" y="4022467"/>
              <a:chExt cx="617054" cy="322666"/>
            </a:xfrm>
          </p:grpSpPr>
          <p:sp>
            <p:nvSpPr>
              <p:cNvPr id="228" name="Rectangle 227">
                <a:extLst>
                  <a:ext uri="{FF2B5EF4-FFF2-40B4-BE49-F238E27FC236}">
                    <a16:creationId xmlns:a16="http://schemas.microsoft.com/office/drawing/2014/main" id="{E84D9ABD-632B-4838-A535-F752B4921085}"/>
                  </a:ext>
                </a:extLst>
              </p:cNvPr>
              <p:cNvSpPr/>
              <p:nvPr/>
            </p:nvSpPr>
            <p:spPr>
              <a:xfrm>
                <a:off x="10958269" y="4022467"/>
                <a:ext cx="114850"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29" name="Rectangle 228">
                <a:extLst>
                  <a:ext uri="{FF2B5EF4-FFF2-40B4-BE49-F238E27FC236}">
                    <a16:creationId xmlns:a16="http://schemas.microsoft.com/office/drawing/2014/main" id="{05AA984E-350C-4B97-BCD3-6115DE1634EF}"/>
                  </a:ext>
                </a:extLst>
              </p:cNvPr>
              <p:cNvSpPr/>
              <p:nvPr/>
            </p:nvSpPr>
            <p:spPr>
              <a:xfrm>
                <a:off x="11125665" y="4022467"/>
                <a:ext cx="114849"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0" name="Rectangle 229">
                <a:extLst>
                  <a:ext uri="{FF2B5EF4-FFF2-40B4-BE49-F238E27FC236}">
                    <a16:creationId xmlns:a16="http://schemas.microsoft.com/office/drawing/2014/main" id="{361C5868-4729-4EC9-9E1F-80B12DFBF65C}"/>
                  </a:ext>
                </a:extLst>
              </p:cNvPr>
              <p:cNvSpPr/>
              <p:nvPr/>
            </p:nvSpPr>
            <p:spPr>
              <a:xfrm>
                <a:off x="11293061" y="4022467"/>
                <a:ext cx="114848"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31" name="Rectangle 230">
                <a:extLst>
                  <a:ext uri="{FF2B5EF4-FFF2-40B4-BE49-F238E27FC236}">
                    <a16:creationId xmlns:a16="http://schemas.microsoft.com/office/drawing/2014/main" id="{1664F3B9-57DC-4ADA-ADE7-762BDE97DFFD}"/>
                  </a:ext>
                </a:extLst>
              </p:cNvPr>
              <p:cNvSpPr/>
              <p:nvPr/>
            </p:nvSpPr>
            <p:spPr>
              <a:xfrm>
                <a:off x="11460471"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grpSp>
        <p:grpSp>
          <p:nvGrpSpPr>
            <p:cNvPr id="222" name="Group 221">
              <a:extLst>
                <a:ext uri="{FF2B5EF4-FFF2-40B4-BE49-F238E27FC236}">
                  <a16:creationId xmlns:a16="http://schemas.microsoft.com/office/drawing/2014/main" id="{814A6704-745D-4607-BB34-4F82BD55B48D}"/>
                </a:ext>
              </a:extLst>
            </p:cNvPr>
            <p:cNvGrpSpPr/>
            <p:nvPr/>
          </p:nvGrpSpPr>
          <p:grpSpPr>
            <a:xfrm>
              <a:off x="8752799" y="3048787"/>
              <a:ext cx="617054" cy="322666"/>
              <a:chOff x="10958269" y="4022467"/>
              <a:chExt cx="617054" cy="322666"/>
            </a:xfrm>
          </p:grpSpPr>
          <p:sp>
            <p:nvSpPr>
              <p:cNvPr id="224" name="Rectangle 223">
                <a:extLst>
                  <a:ext uri="{FF2B5EF4-FFF2-40B4-BE49-F238E27FC236}">
                    <a16:creationId xmlns:a16="http://schemas.microsoft.com/office/drawing/2014/main" id="{EAE28337-88CB-4901-B360-DCF4C0C8FD26}"/>
                  </a:ext>
                </a:extLst>
              </p:cNvPr>
              <p:cNvSpPr/>
              <p:nvPr/>
            </p:nvSpPr>
            <p:spPr>
              <a:xfrm>
                <a:off x="10958269" y="4022467"/>
                <a:ext cx="114851"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25" name="Rectangle 224">
                <a:extLst>
                  <a:ext uri="{FF2B5EF4-FFF2-40B4-BE49-F238E27FC236}">
                    <a16:creationId xmlns:a16="http://schemas.microsoft.com/office/drawing/2014/main" id="{8119148C-D146-4843-9119-0B33DB02F898}"/>
                  </a:ext>
                </a:extLst>
              </p:cNvPr>
              <p:cNvSpPr/>
              <p:nvPr/>
            </p:nvSpPr>
            <p:spPr>
              <a:xfrm>
                <a:off x="11125664"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26" name="Rectangle 225">
                <a:extLst>
                  <a:ext uri="{FF2B5EF4-FFF2-40B4-BE49-F238E27FC236}">
                    <a16:creationId xmlns:a16="http://schemas.microsoft.com/office/drawing/2014/main" id="{1BDD34C2-4682-4FCE-8926-552BA087E2C7}"/>
                  </a:ext>
                </a:extLst>
              </p:cNvPr>
              <p:cNvSpPr/>
              <p:nvPr/>
            </p:nvSpPr>
            <p:spPr>
              <a:xfrm>
                <a:off x="11293062"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sp>
            <p:nvSpPr>
              <p:cNvPr id="227" name="Rectangle 226">
                <a:extLst>
                  <a:ext uri="{FF2B5EF4-FFF2-40B4-BE49-F238E27FC236}">
                    <a16:creationId xmlns:a16="http://schemas.microsoft.com/office/drawing/2014/main" id="{D0AE5865-87B7-4FA9-95EE-D289C41527B3}"/>
                  </a:ext>
                </a:extLst>
              </p:cNvPr>
              <p:cNvSpPr/>
              <p:nvPr/>
            </p:nvSpPr>
            <p:spPr>
              <a:xfrm>
                <a:off x="11460471" y="4022467"/>
                <a:ext cx="114852" cy="322666"/>
              </a:xfrm>
              <a:prstGeom prst="rect">
                <a:avLst/>
              </a:prstGeom>
              <a:solidFill>
                <a:srgbClr val="3FA9F5"/>
              </a:solidFill>
              <a:ln w="635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all" spc="0" normalizeH="0" baseline="0" noProof="0" dirty="0">
                  <a:ln>
                    <a:noFill/>
                  </a:ln>
                  <a:solidFill>
                    <a:prstClr val="white"/>
                  </a:solidFill>
                  <a:effectLst/>
                  <a:uLnTx/>
                  <a:uFillTx/>
                  <a:latin typeface="Calibri"/>
                  <a:ea typeface="+mn-ea"/>
                  <a:cs typeface="+mn-cs"/>
                </a:endParaRPr>
              </a:p>
            </p:txBody>
          </p:sp>
        </p:grpSp>
        <p:sp>
          <p:nvSpPr>
            <p:cNvPr id="223" name="Rectangle 222">
              <a:extLst>
                <a:ext uri="{FF2B5EF4-FFF2-40B4-BE49-F238E27FC236}">
                  <a16:creationId xmlns:a16="http://schemas.microsoft.com/office/drawing/2014/main" id="{3016D90F-7E69-46F3-883E-E00F91CD36F8}"/>
                </a:ext>
              </a:extLst>
            </p:cNvPr>
            <p:cNvSpPr/>
            <p:nvPr/>
          </p:nvSpPr>
          <p:spPr>
            <a:xfrm>
              <a:off x="9453470" y="1940884"/>
              <a:ext cx="210762" cy="1430569"/>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a:ln>
                    <a:noFill/>
                  </a:ln>
                  <a:solidFill>
                    <a:prstClr val="white"/>
                  </a:solidFill>
                  <a:effectLst/>
                  <a:uLnTx/>
                  <a:uFillTx/>
                  <a:latin typeface="Calibri"/>
                  <a:ea typeface="+mn-ea"/>
                  <a:cs typeface="+mn-cs"/>
                </a:rPr>
                <a:t>L1</a:t>
              </a:r>
            </a:p>
          </p:txBody>
        </p:sp>
      </p:grpSp>
      <p:sp>
        <p:nvSpPr>
          <p:cNvPr id="135" name="Rectangle 134">
            <a:extLst>
              <a:ext uri="{FF2B5EF4-FFF2-40B4-BE49-F238E27FC236}">
                <a16:creationId xmlns:a16="http://schemas.microsoft.com/office/drawing/2014/main" id="{E088228A-C341-4864-B753-4B0A4BF6AEDE}"/>
              </a:ext>
            </a:extLst>
          </p:cNvPr>
          <p:cNvSpPr/>
          <p:nvPr/>
        </p:nvSpPr>
        <p:spPr>
          <a:xfrm>
            <a:off x="5551004" y="3301363"/>
            <a:ext cx="384048" cy="365760"/>
          </a:xfrm>
          <a:prstGeom prst="rect">
            <a:avLst/>
          </a:prstGeom>
          <a:solidFill>
            <a:srgbClr val="DE21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SALU</a:t>
            </a:r>
          </a:p>
        </p:txBody>
      </p:sp>
      <p:sp>
        <p:nvSpPr>
          <p:cNvPr id="136" name="Rectangle 135">
            <a:extLst>
              <a:ext uri="{FF2B5EF4-FFF2-40B4-BE49-F238E27FC236}">
                <a16:creationId xmlns:a16="http://schemas.microsoft.com/office/drawing/2014/main" id="{D7D2F2A0-E939-42F5-9FA3-7BA7A875105D}"/>
              </a:ext>
            </a:extLst>
          </p:cNvPr>
          <p:cNvSpPr/>
          <p:nvPr/>
        </p:nvSpPr>
        <p:spPr>
          <a:xfrm>
            <a:off x="5551005" y="3717681"/>
            <a:ext cx="384048" cy="185187"/>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SGPR</a:t>
            </a:r>
          </a:p>
        </p:txBody>
      </p:sp>
      <p:grpSp>
        <p:nvGrpSpPr>
          <p:cNvPr id="131" name="Group 130">
            <a:extLst>
              <a:ext uri="{FF2B5EF4-FFF2-40B4-BE49-F238E27FC236}">
                <a16:creationId xmlns:a16="http://schemas.microsoft.com/office/drawing/2014/main" id="{D6BF6FEC-1DE2-452E-B32B-47EFA4BA1639}"/>
              </a:ext>
            </a:extLst>
          </p:cNvPr>
          <p:cNvGrpSpPr/>
          <p:nvPr/>
        </p:nvGrpSpPr>
        <p:grpSpPr>
          <a:xfrm>
            <a:off x="6004014" y="3290889"/>
            <a:ext cx="1520429" cy="389334"/>
            <a:chOff x="4532424" y="2689635"/>
            <a:chExt cx="1333689" cy="391292"/>
          </a:xfrm>
          <a:solidFill>
            <a:srgbClr val="DE212C"/>
          </a:solidFill>
        </p:grpSpPr>
        <p:grpSp>
          <p:nvGrpSpPr>
            <p:cNvPr id="197" name="Group 196">
              <a:extLst>
                <a:ext uri="{FF2B5EF4-FFF2-40B4-BE49-F238E27FC236}">
                  <a16:creationId xmlns:a16="http://schemas.microsoft.com/office/drawing/2014/main" id="{06E1020C-745E-4D6F-91F1-75B933E08FF0}"/>
                </a:ext>
              </a:extLst>
            </p:cNvPr>
            <p:cNvGrpSpPr/>
            <p:nvPr/>
          </p:nvGrpSpPr>
          <p:grpSpPr>
            <a:xfrm>
              <a:off x="4532424" y="2689635"/>
              <a:ext cx="1333689" cy="391292"/>
              <a:chOff x="4532424" y="2689635"/>
              <a:chExt cx="1333689" cy="391292"/>
            </a:xfrm>
            <a:grpFill/>
          </p:grpSpPr>
          <p:sp>
            <p:nvSpPr>
              <p:cNvPr id="199" name="Rectangle 198">
                <a:extLst>
                  <a:ext uri="{FF2B5EF4-FFF2-40B4-BE49-F238E27FC236}">
                    <a16:creationId xmlns:a16="http://schemas.microsoft.com/office/drawing/2014/main" id="{0E5CD86A-9CAD-4605-9425-32DB6A28DB5F}"/>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200" name="Straight Connector 199">
                <a:extLst>
                  <a:ext uri="{FF2B5EF4-FFF2-40B4-BE49-F238E27FC236}">
                    <a16:creationId xmlns:a16="http://schemas.microsoft.com/office/drawing/2014/main" id="{6B7B4486-8869-4DF8-BD05-7DE303E042D5}"/>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7CC7A6D-8499-4DF6-899F-10B12F6192A2}"/>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0E7376F-DF4F-4EFF-A971-C5EC79598EFA}"/>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5C8C60C-0960-45D5-8ECA-092DFD0949C4}"/>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EDA29FC-DB54-4F95-B5D8-E01B1D50891D}"/>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8AEAA30-3F38-4899-BD49-7BD5E15F342A}"/>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576D7F6D-5587-4E71-BEC5-49AC6455750E}"/>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3ACADD8-B8F1-4D1F-BF04-5B2EC0242127}"/>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B8C97176-5152-4B89-8954-D1882F9AC95B}"/>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C8E1FADD-2E87-423F-A11F-576AC2BCDA18}"/>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3EB089F3-3F72-46FF-9E26-095A894423A7}"/>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5514029-9996-4217-ACE7-603DC054A584}"/>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DB845AE-5F90-421E-93A2-88AB32C7A528}"/>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073850D-6017-45ED-98BD-CF59531354E5}"/>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CC74889F-C52B-416F-B4B3-116E6E96FF28}"/>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198" name="TextBox 197">
              <a:extLst>
                <a:ext uri="{FF2B5EF4-FFF2-40B4-BE49-F238E27FC236}">
                  <a16:creationId xmlns:a16="http://schemas.microsoft.com/office/drawing/2014/main" id="{1979C215-C016-49B0-966C-B10C40A6D584}"/>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137" name="Rectangle 136">
            <a:extLst>
              <a:ext uri="{FF2B5EF4-FFF2-40B4-BE49-F238E27FC236}">
                <a16:creationId xmlns:a16="http://schemas.microsoft.com/office/drawing/2014/main" id="{D4FD75B5-6742-49B3-9B3B-B02055585B56}"/>
              </a:ext>
            </a:extLst>
          </p:cNvPr>
          <p:cNvSpPr/>
          <p:nvPr/>
        </p:nvSpPr>
        <p:spPr>
          <a:xfrm>
            <a:off x="6012351"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sp>
        <p:nvSpPr>
          <p:cNvPr id="138" name="Rectangle 137">
            <a:extLst>
              <a:ext uri="{FF2B5EF4-FFF2-40B4-BE49-F238E27FC236}">
                <a16:creationId xmlns:a16="http://schemas.microsoft.com/office/drawing/2014/main" id="{0C46B91D-1D74-4F11-AABE-9031215B131F}"/>
              </a:ext>
            </a:extLst>
          </p:cNvPr>
          <p:cNvSpPr/>
          <p:nvPr/>
        </p:nvSpPr>
        <p:spPr>
          <a:xfrm>
            <a:off x="4679983" y="3301363"/>
            <a:ext cx="794638" cy="794638"/>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LDS</a:t>
            </a:r>
          </a:p>
        </p:txBody>
      </p:sp>
      <p:sp>
        <p:nvSpPr>
          <p:cNvPr id="142" name="Rectangle 141">
            <a:extLst>
              <a:ext uri="{FF2B5EF4-FFF2-40B4-BE49-F238E27FC236}">
                <a16:creationId xmlns:a16="http://schemas.microsoft.com/office/drawing/2014/main" id="{3AB662C0-FA6B-4F11-8F8C-CEA4BE005FAE}"/>
              </a:ext>
            </a:extLst>
          </p:cNvPr>
          <p:cNvSpPr/>
          <p:nvPr/>
        </p:nvSpPr>
        <p:spPr>
          <a:xfrm>
            <a:off x="1470045" y="2965501"/>
            <a:ext cx="195607" cy="195607"/>
          </a:xfrm>
          <a:prstGeom prst="rect">
            <a:avLst/>
          </a:prstGeom>
          <a:solidFill>
            <a:srgbClr val="DE21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sp>
        <p:nvSpPr>
          <p:cNvPr id="240" name="TextBox 239">
            <a:extLst>
              <a:ext uri="{FF2B5EF4-FFF2-40B4-BE49-F238E27FC236}">
                <a16:creationId xmlns:a16="http://schemas.microsoft.com/office/drawing/2014/main" id="{C4A6CEAD-96CA-407C-ADF8-E93B786883E7}"/>
              </a:ext>
            </a:extLst>
          </p:cNvPr>
          <p:cNvSpPr txBox="1"/>
          <p:nvPr/>
        </p:nvSpPr>
        <p:spPr>
          <a:xfrm>
            <a:off x="305868" y="2365507"/>
            <a:ext cx="149038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
                <a:srgbClr val="000000"/>
              </a:buClr>
              <a:buSzTx/>
              <a:buFontTx/>
              <a:buNone/>
              <a:tabLst/>
              <a:defRPr/>
            </a:pPr>
            <a:r>
              <a:rPr kumimoji="0" lang="en-US" sz="1400" b="0" i="0" u="none" strike="noStrike" kern="1200" cap="all"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Branch &amp; Message Unit</a:t>
            </a:r>
          </a:p>
        </p:txBody>
      </p:sp>
      <p:cxnSp>
        <p:nvCxnSpPr>
          <p:cNvPr id="241" name="Straight Connector 240">
            <a:extLst>
              <a:ext uri="{FF2B5EF4-FFF2-40B4-BE49-F238E27FC236}">
                <a16:creationId xmlns:a16="http://schemas.microsoft.com/office/drawing/2014/main" id="{9050A3BC-D6E3-405B-A006-CB7625D02AD3}"/>
              </a:ext>
            </a:extLst>
          </p:cNvPr>
          <p:cNvCxnSpPr>
            <a:cxnSpLocks/>
          </p:cNvCxnSpPr>
          <p:nvPr/>
        </p:nvCxnSpPr>
        <p:spPr>
          <a:xfrm>
            <a:off x="1269837" y="2832027"/>
            <a:ext cx="260533" cy="180905"/>
          </a:xfrm>
          <a:prstGeom prst="line">
            <a:avLst/>
          </a:prstGeom>
          <a:ln w="1587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grpSp>
        <p:nvGrpSpPr>
          <p:cNvPr id="288" name="Group 287">
            <a:extLst>
              <a:ext uri="{FF2B5EF4-FFF2-40B4-BE49-F238E27FC236}">
                <a16:creationId xmlns:a16="http://schemas.microsoft.com/office/drawing/2014/main" id="{7C771AB4-1EAD-44AB-BF98-9A32CF0F64CB}"/>
              </a:ext>
            </a:extLst>
          </p:cNvPr>
          <p:cNvGrpSpPr/>
          <p:nvPr/>
        </p:nvGrpSpPr>
        <p:grpSpPr>
          <a:xfrm>
            <a:off x="7618874" y="3292214"/>
            <a:ext cx="1520429" cy="389334"/>
            <a:chOff x="4532424" y="2689635"/>
            <a:chExt cx="1333689" cy="391292"/>
          </a:xfrm>
          <a:solidFill>
            <a:srgbClr val="DE212C"/>
          </a:solidFill>
        </p:grpSpPr>
        <p:grpSp>
          <p:nvGrpSpPr>
            <p:cNvPr id="289" name="Group 288">
              <a:extLst>
                <a:ext uri="{FF2B5EF4-FFF2-40B4-BE49-F238E27FC236}">
                  <a16:creationId xmlns:a16="http://schemas.microsoft.com/office/drawing/2014/main" id="{100A710A-573D-4ACA-951D-A9A75D1C07EF}"/>
                </a:ext>
              </a:extLst>
            </p:cNvPr>
            <p:cNvGrpSpPr/>
            <p:nvPr/>
          </p:nvGrpSpPr>
          <p:grpSpPr>
            <a:xfrm>
              <a:off x="4532424" y="2689635"/>
              <a:ext cx="1333689" cy="391292"/>
              <a:chOff x="4532424" y="2689635"/>
              <a:chExt cx="1333689" cy="391292"/>
            </a:xfrm>
            <a:grpFill/>
          </p:grpSpPr>
          <p:sp>
            <p:nvSpPr>
              <p:cNvPr id="291" name="Rectangle 290">
                <a:extLst>
                  <a:ext uri="{FF2B5EF4-FFF2-40B4-BE49-F238E27FC236}">
                    <a16:creationId xmlns:a16="http://schemas.microsoft.com/office/drawing/2014/main" id="{317D2F10-2679-4A27-A8CF-44F3781E7E46}"/>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292" name="Straight Connector 291">
                <a:extLst>
                  <a:ext uri="{FF2B5EF4-FFF2-40B4-BE49-F238E27FC236}">
                    <a16:creationId xmlns:a16="http://schemas.microsoft.com/office/drawing/2014/main" id="{42A31CB1-E1BC-4FA1-8E0A-BA218D9A2E49}"/>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45F8D4D-FD50-4D52-A221-CBFC5F35D896}"/>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7A196BF3-20D9-4996-9974-4FD01EB3F15F}"/>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25C2BBC7-7F17-4806-A8C5-7FAFE1CF34B9}"/>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960C278-E6F5-47E3-A509-46AFEEAB7C75}"/>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4FFEF0C4-9C87-43FC-91F5-6C6C49710E7F}"/>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7E60BC9-1B75-482A-8904-3DA2526ECD0D}"/>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864A6BE1-8445-4D57-B462-B9387286EF8C}"/>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0A6D0A8-3364-42F6-9EE5-77A756A1D54F}"/>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459CF657-9D65-4209-BF36-744EAE26681B}"/>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21FB972B-DDF0-40EE-832F-8B348141CBFC}"/>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C2E9B481-22E2-4E22-873F-270F9FE3DE23}"/>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96197834-F248-482B-B491-6594591878D5}"/>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129FE34-DA2F-4646-A045-ABFE9076DC51}"/>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4B396C6-66D0-4913-A778-6959C617AE0B}"/>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290" name="TextBox 289">
              <a:extLst>
                <a:ext uri="{FF2B5EF4-FFF2-40B4-BE49-F238E27FC236}">
                  <a16:creationId xmlns:a16="http://schemas.microsoft.com/office/drawing/2014/main" id="{C385446D-AF94-4CC8-AC17-4B8A32F585B7}"/>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307" name="Rectangle 306">
            <a:extLst>
              <a:ext uri="{FF2B5EF4-FFF2-40B4-BE49-F238E27FC236}">
                <a16:creationId xmlns:a16="http://schemas.microsoft.com/office/drawing/2014/main" id="{E3078795-8D35-459A-92BB-78E1B709620D}"/>
              </a:ext>
            </a:extLst>
          </p:cNvPr>
          <p:cNvSpPr/>
          <p:nvPr/>
        </p:nvSpPr>
        <p:spPr>
          <a:xfrm>
            <a:off x="7625648"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grpSp>
        <p:nvGrpSpPr>
          <p:cNvPr id="308" name="Group 307">
            <a:extLst>
              <a:ext uri="{FF2B5EF4-FFF2-40B4-BE49-F238E27FC236}">
                <a16:creationId xmlns:a16="http://schemas.microsoft.com/office/drawing/2014/main" id="{443F5076-C46D-43FA-8A4C-25F43D79A4F2}"/>
              </a:ext>
            </a:extLst>
          </p:cNvPr>
          <p:cNvGrpSpPr/>
          <p:nvPr/>
        </p:nvGrpSpPr>
        <p:grpSpPr>
          <a:xfrm>
            <a:off x="3090592" y="3290227"/>
            <a:ext cx="1520429" cy="389334"/>
            <a:chOff x="4532424" y="2689635"/>
            <a:chExt cx="1333689" cy="391292"/>
          </a:xfrm>
          <a:solidFill>
            <a:srgbClr val="DE212C"/>
          </a:solidFill>
        </p:grpSpPr>
        <p:grpSp>
          <p:nvGrpSpPr>
            <p:cNvPr id="309" name="Group 308">
              <a:extLst>
                <a:ext uri="{FF2B5EF4-FFF2-40B4-BE49-F238E27FC236}">
                  <a16:creationId xmlns:a16="http://schemas.microsoft.com/office/drawing/2014/main" id="{FE5DA25C-9FBF-44E2-80DA-7AED4A68788E}"/>
                </a:ext>
              </a:extLst>
            </p:cNvPr>
            <p:cNvGrpSpPr/>
            <p:nvPr/>
          </p:nvGrpSpPr>
          <p:grpSpPr>
            <a:xfrm>
              <a:off x="4532424" y="2689635"/>
              <a:ext cx="1333689" cy="391292"/>
              <a:chOff x="4532424" y="2689635"/>
              <a:chExt cx="1333689" cy="391292"/>
            </a:xfrm>
            <a:grpFill/>
          </p:grpSpPr>
          <p:sp>
            <p:nvSpPr>
              <p:cNvPr id="311" name="Rectangle 310">
                <a:extLst>
                  <a:ext uri="{FF2B5EF4-FFF2-40B4-BE49-F238E27FC236}">
                    <a16:creationId xmlns:a16="http://schemas.microsoft.com/office/drawing/2014/main" id="{96A11493-DA57-45A8-A06A-A21CF5B2F378}"/>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312" name="Straight Connector 311">
                <a:extLst>
                  <a:ext uri="{FF2B5EF4-FFF2-40B4-BE49-F238E27FC236}">
                    <a16:creationId xmlns:a16="http://schemas.microsoft.com/office/drawing/2014/main" id="{365112AE-5F75-4772-B6AC-084EB86D52E0}"/>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7D16D581-92D9-4E7D-91F9-5129FED6BB06}"/>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C04A65C-AE18-4D8A-8D04-37D7BEE6C406}"/>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EB650341-CB5E-46A3-A88D-0C2BD9C68CB1}"/>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30FFE093-5626-4D34-ADA3-8A59C037A689}"/>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E24048F7-D542-4ACB-A8A5-551521372BE1}"/>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B1F1CEB9-9687-479C-BC12-5123AE9F343E}"/>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1C0563E4-8E7D-4CE3-B65C-68BE438528B2}"/>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9BCB588C-A25A-4BA1-B8C6-E1FAF51669BB}"/>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D71F6F9-7624-49E8-8FF6-FBC53978AA9C}"/>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2EBA634D-517D-4C5A-BD56-B905A7097AEC}"/>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57691089-6110-470D-A21B-3E41328734F1}"/>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25A6B4BF-9238-480C-96E0-8E77686CDD10}"/>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99569B8C-8EDD-4517-A988-F96811AE0DD2}"/>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2DC6922F-882A-4E8F-B1CA-FA18BB83F581}"/>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10" name="TextBox 309">
              <a:extLst>
                <a:ext uri="{FF2B5EF4-FFF2-40B4-BE49-F238E27FC236}">
                  <a16:creationId xmlns:a16="http://schemas.microsoft.com/office/drawing/2014/main" id="{269A9637-D84C-401A-B49A-915267B6439B}"/>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327" name="Rectangle 326">
            <a:extLst>
              <a:ext uri="{FF2B5EF4-FFF2-40B4-BE49-F238E27FC236}">
                <a16:creationId xmlns:a16="http://schemas.microsoft.com/office/drawing/2014/main" id="{01D5A34C-63EC-49FC-BFE0-84C634F5CB47}"/>
              </a:ext>
            </a:extLst>
          </p:cNvPr>
          <p:cNvSpPr/>
          <p:nvPr/>
        </p:nvSpPr>
        <p:spPr>
          <a:xfrm>
            <a:off x="3098332"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grpSp>
        <p:nvGrpSpPr>
          <p:cNvPr id="328" name="Group 327">
            <a:extLst>
              <a:ext uri="{FF2B5EF4-FFF2-40B4-BE49-F238E27FC236}">
                <a16:creationId xmlns:a16="http://schemas.microsoft.com/office/drawing/2014/main" id="{416F16D5-C5E6-4A45-A9FA-12B02A9C3D9B}"/>
              </a:ext>
            </a:extLst>
          </p:cNvPr>
          <p:cNvGrpSpPr/>
          <p:nvPr/>
        </p:nvGrpSpPr>
        <p:grpSpPr>
          <a:xfrm>
            <a:off x="1482185" y="3290837"/>
            <a:ext cx="1520429" cy="389334"/>
            <a:chOff x="4532424" y="2689635"/>
            <a:chExt cx="1333689" cy="391292"/>
          </a:xfrm>
          <a:solidFill>
            <a:srgbClr val="DE212C"/>
          </a:solidFill>
        </p:grpSpPr>
        <p:grpSp>
          <p:nvGrpSpPr>
            <p:cNvPr id="329" name="Group 328">
              <a:extLst>
                <a:ext uri="{FF2B5EF4-FFF2-40B4-BE49-F238E27FC236}">
                  <a16:creationId xmlns:a16="http://schemas.microsoft.com/office/drawing/2014/main" id="{74B9644D-D19E-4127-88FC-0E59100B5BDE}"/>
                </a:ext>
              </a:extLst>
            </p:cNvPr>
            <p:cNvGrpSpPr/>
            <p:nvPr/>
          </p:nvGrpSpPr>
          <p:grpSpPr>
            <a:xfrm>
              <a:off x="4532424" y="2689635"/>
              <a:ext cx="1333689" cy="391292"/>
              <a:chOff x="4532424" y="2689635"/>
              <a:chExt cx="1333689" cy="391292"/>
            </a:xfrm>
            <a:grpFill/>
          </p:grpSpPr>
          <p:sp>
            <p:nvSpPr>
              <p:cNvPr id="331" name="Rectangle 330">
                <a:extLst>
                  <a:ext uri="{FF2B5EF4-FFF2-40B4-BE49-F238E27FC236}">
                    <a16:creationId xmlns:a16="http://schemas.microsoft.com/office/drawing/2014/main" id="{D68AD0CB-70A5-4910-B27B-CAC38FB1CEAA}"/>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332" name="Straight Connector 331">
                <a:extLst>
                  <a:ext uri="{FF2B5EF4-FFF2-40B4-BE49-F238E27FC236}">
                    <a16:creationId xmlns:a16="http://schemas.microsoft.com/office/drawing/2014/main" id="{1F8FAC51-323A-4A49-A4AC-679CB1087EC2}"/>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F502377-B668-4F03-9762-AA764EC9ECDD}"/>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C80E5393-9F71-48B0-862B-949AE14BEE5D}"/>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83E20A98-4DEE-4EBD-BB2B-051EDC436A6A}"/>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FA3760C3-F6B6-42A5-B455-69897E2ED0C9}"/>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FC6C8CBB-93FB-44AB-B93D-CF971F41D25C}"/>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4F21EE40-5111-4F51-9083-3B4FD36F4B94}"/>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434D856A-72AA-493B-98E3-B8AFB981EE67}"/>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307DD1FE-9DF2-45AC-B030-3D423D78ED3C}"/>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CC853AB1-3D1D-44FD-B661-C10D4A6B55C7}"/>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726D63EB-9405-44BC-90C2-FD5E09E51B75}"/>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5739D70A-266A-446D-B927-8EC5F6AF65CF}"/>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2BA04F37-EAE9-49C3-B1BC-90CFC791A8F5}"/>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B2C18C9-D046-49EA-BBFA-AAB3ADA0C33C}"/>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193E8A17-E9D4-4FED-825F-4771F836E1AB}"/>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30" name="TextBox 329">
              <a:extLst>
                <a:ext uri="{FF2B5EF4-FFF2-40B4-BE49-F238E27FC236}">
                  <a16:creationId xmlns:a16="http://schemas.microsoft.com/office/drawing/2014/main" id="{03CD20F5-463C-43CE-BDB3-D4EC7B3B39EB}"/>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347" name="Rectangle 346">
            <a:extLst>
              <a:ext uri="{FF2B5EF4-FFF2-40B4-BE49-F238E27FC236}">
                <a16:creationId xmlns:a16="http://schemas.microsoft.com/office/drawing/2014/main" id="{C4116261-BB76-401C-A1DF-748216AACE20}"/>
              </a:ext>
            </a:extLst>
          </p:cNvPr>
          <p:cNvSpPr/>
          <p:nvPr/>
        </p:nvSpPr>
        <p:spPr>
          <a:xfrm>
            <a:off x="1489705"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spTree>
    <p:extLst>
      <p:ext uri="{BB962C8B-B14F-4D97-AF65-F5344CB8AC3E}">
        <p14:creationId xmlns:p14="http://schemas.microsoft.com/office/powerpoint/2010/main" val="1788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6"/>
                                        </p:tgtEl>
                                      </p:cBhvr>
                                    </p:animEffect>
                                    <p:set>
                                      <p:cBhvr>
                                        <p:cTn id="10" dur="1" fill="hold">
                                          <p:stCondLst>
                                            <p:cond delay="499"/>
                                          </p:stCondLst>
                                        </p:cTn>
                                        <p:tgtEl>
                                          <p:spTgt spid="13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5"/>
                                        </p:tgtEl>
                                      </p:cBhvr>
                                    </p:animEffect>
                                    <p:set>
                                      <p:cBhvr>
                                        <p:cTn id="13" dur="1" fill="hold">
                                          <p:stCondLst>
                                            <p:cond delay="499"/>
                                          </p:stCondLst>
                                        </p:cTn>
                                        <p:tgtEl>
                                          <p:spTgt spid="13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9"/>
                                        </p:tgtEl>
                                      </p:cBhvr>
                                    </p:animEffect>
                                    <p:set>
                                      <p:cBhvr>
                                        <p:cTn id="16" dur="1" fill="hold">
                                          <p:stCondLst>
                                            <p:cond delay="499"/>
                                          </p:stCondLst>
                                        </p:cTn>
                                        <p:tgtEl>
                                          <p:spTgt spid="12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8"/>
                                        </p:tgtEl>
                                      </p:cBhvr>
                                    </p:animEffect>
                                    <p:set>
                                      <p:cBhvr>
                                        <p:cTn id="19" dur="1" fill="hold">
                                          <p:stCondLst>
                                            <p:cond delay="499"/>
                                          </p:stCondLst>
                                        </p:cTn>
                                        <p:tgtEl>
                                          <p:spTgt spid="13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42"/>
                                        </p:tgtEl>
                                      </p:cBhvr>
                                    </p:animEffect>
                                    <p:set>
                                      <p:cBhvr>
                                        <p:cTn id="22" dur="1" fill="hold">
                                          <p:stCondLst>
                                            <p:cond delay="499"/>
                                          </p:stCondLst>
                                        </p:cTn>
                                        <p:tgtEl>
                                          <p:spTgt spid="14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41"/>
                                        </p:tgtEl>
                                      </p:cBhvr>
                                    </p:animEffect>
                                    <p:set>
                                      <p:cBhvr>
                                        <p:cTn id="25" dur="1" fill="hold">
                                          <p:stCondLst>
                                            <p:cond delay="499"/>
                                          </p:stCondLst>
                                        </p:cTn>
                                        <p:tgtEl>
                                          <p:spTgt spid="24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40"/>
                                        </p:tgtEl>
                                      </p:cBhvr>
                                    </p:animEffect>
                                    <p:set>
                                      <p:cBhvr>
                                        <p:cTn id="28" dur="1" fill="hold">
                                          <p:stCondLst>
                                            <p:cond delay="499"/>
                                          </p:stCondLst>
                                        </p:cTn>
                                        <p:tgtEl>
                                          <p:spTgt spid="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5" grpId="0" animBg="1"/>
      <p:bldP spid="136" grpId="0" animBg="1"/>
      <p:bldP spid="138" grpId="0" animBg="1"/>
      <p:bldP spid="142" grpId="0" animBg="1"/>
      <p:bldP spid="2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a:p>
        </p:txBody>
      </p:sp>
      <p:sp>
        <p:nvSpPr>
          <p:cNvPr id="2" name="Title 1"/>
          <p:cNvSpPr>
            <a:spLocks noGrp="1"/>
          </p:cNvSpPr>
          <p:nvPr>
            <p:ph type="title"/>
          </p:nvPr>
        </p:nvSpPr>
        <p:spPr/>
        <p:txBody>
          <a:bodyPr/>
          <a:lstStyle/>
          <a:p>
            <a:r>
              <a:rPr lang="en-US" dirty="0"/>
              <a:t>agenda</a:t>
            </a:r>
          </a:p>
        </p:txBody>
      </p:sp>
      <p:graphicFrame>
        <p:nvGraphicFramePr>
          <p:cNvPr id="7" name="Table 6"/>
          <p:cNvGraphicFramePr>
            <a:graphicFrameLocks noGrp="1"/>
          </p:cNvGraphicFramePr>
          <p:nvPr>
            <p:extLst>
              <p:ext uri="{D42A27DB-BD31-4B8C-83A1-F6EECF244321}">
                <p14:modId xmlns:p14="http://schemas.microsoft.com/office/powerpoint/2010/main" val="1674184168"/>
              </p:ext>
            </p:extLst>
          </p:nvPr>
        </p:nvGraphicFramePr>
        <p:xfrm>
          <a:off x="1005840" y="1645920"/>
          <a:ext cx="10117016" cy="1662802"/>
        </p:xfrm>
        <a:graphic>
          <a:graphicData uri="http://schemas.openxmlformats.org/drawingml/2006/table">
            <a:tbl>
              <a:tblPr firstRow="1" bandRow="1">
                <a:tableStyleId>{21E4AEA4-8DFA-4A89-87EB-49C32662AFE0}</a:tableStyleId>
              </a:tblPr>
              <a:tblGrid>
                <a:gridCol w="6472965">
                  <a:extLst>
                    <a:ext uri="{9D8B030D-6E8A-4147-A177-3AD203B41FA5}">
                      <a16:colId xmlns:a16="http://schemas.microsoft.com/office/drawing/2014/main" val="20000"/>
                    </a:ext>
                  </a:extLst>
                </a:gridCol>
                <a:gridCol w="3644051">
                  <a:extLst>
                    <a:ext uri="{9D8B030D-6E8A-4147-A177-3AD203B41FA5}">
                      <a16:colId xmlns:a16="http://schemas.microsoft.com/office/drawing/2014/main" val="20001"/>
                    </a:ext>
                  </a:extLst>
                </a:gridCol>
              </a:tblGrid>
              <a:tr h="8314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cap="all" baseline="0" dirty="0">
                          <a:solidFill>
                            <a:schemeClr val="bg1"/>
                          </a:solidFill>
                        </a:rPr>
                        <a:t>Radeon GPU Profiler walkthrough with examples from UE4 Vulkan</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6">
                          <a:lumMod val="60000"/>
                          <a:lumOff val="40000"/>
                        </a:schemeClr>
                      </a:solidFill>
                      <a:prstDash val="solid"/>
                      <a:round/>
                      <a:headEnd type="none" w="med" len="med"/>
                      <a:tailEnd type="none" w="med" len="med"/>
                    </a:lnT>
                    <a:lnB w="2857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00031">
                        <a:alpha val="5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cs typeface="Arial" charset="0"/>
                        </a:rPr>
                        <a:t>Jason Stewart (AMD)</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60000"/>
                      </a:schemeClr>
                    </a:solidFill>
                  </a:tcPr>
                </a:tc>
                <a:extLst>
                  <a:ext uri="{0D108BD9-81ED-4DB2-BD59-A6C34878D82A}">
                    <a16:rowId xmlns:a16="http://schemas.microsoft.com/office/drawing/2014/main" val="10000"/>
                  </a:ext>
                </a:extLst>
              </a:tr>
              <a:tr h="8314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cap="all" baseline="0" dirty="0">
                          <a:solidFill>
                            <a:schemeClr val="bg1"/>
                          </a:solidFill>
                          <a:cs typeface="Arial" charset="0"/>
                        </a:rPr>
                        <a:t>UE4 Vulkan update</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6">
                          <a:lumMod val="60000"/>
                          <a:lumOff val="40000"/>
                        </a:schemeClr>
                      </a:solidFill>
                      <a:prstDash val="solid"/>
                      <a:round/>
                      <a:headEnd type="none" w="med" len="med"/>
                      <a:tailEnd type="none" w="med" len="med"/>
                    </a:lnT>
                    <a:lnB w="2857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00031">
                        <a:alpha val="49804"/>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cs typeface="Arial" charset="0"/>
                        </a:rPr>
                        <a:t>Rolando </a:t>
                      </a:r>
                      <a:r>
                        <a:rPr lang="en-US" sz="1800" dirty="0" err="1">
                          <a:solidFill>
                            <a:schemeClr val="bg1"/>
                          </a:solidFill>
                          <a:cs typeface="Arial" charset="0"/>
                        </a:rPr>
                        <a:t>Caloca</a:t>
                      </a:r>
                      <a:r>
                        <a:rPr lang="en-US" sz="1800" dirty="0">
                          <a:solidFill>
                            <a:schemeClr val="bg1"/>
                          </a:solidFill>
                          <a:cs typeface="Arial" charset="0"/>
                        </a:rPr>
                        <a:t> O. (Epic Games) </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60000"/>
                      </a:schemeClr>
                    </a:solidFill>
                  </a:tcPr>
                </a:tc>
                <a:extLst>
                  <a:ext uri="{0D108BD9-81ED-4DB2-BD59-A6C34878D82A}">
                    <a16:rowId xmlns:a16="http://schemas.microsoft.com/office/drawing/2014/main" val="10001"/>
                  </a:ext>
                </a:extLst>
              </a:tr>
            </a:tbl>
          </a:graphicData>
        </a:graphic>
      </p:graphicFrame>
      <p:pic>
        <p:nvPicPr>
          <p:cNvPr id="5" name="Picture 4">
            <a:extLst>
              <a:ext uri="{FF2B5EF4-FFF2-40B4-BE49-F238E27FC236}">
                <a16:creationId xmlns:a16="http://schemas.microsoft.com/office/drawing/2014/main" id="{E2E6E33C-90C0-462D-BCD2-C76488D2E8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93547" y="3860970"/>
            <a:ext cx="1847977" cy="2140614"/>
          </a:xfrm>
          <a:prstGeom prst="rect">
            <a:avLst/>
          </a:prstGeom>
        </p:spPr>
      </p:pic>
      <p:pic>
        <p:nvPicPr>
          <p:cNvPr id="8" name="Picture 7">
            <a:extLst>
              <a:ext uri="{FF2B5EF4-FFF2-40B4-BE49-F238E27FC236}">
                <a16:creationId xmlns:a16="http://schemas.microsoft.com/office/drawing/2014/main" id="{075267FB-7997-4A1E-82CC-6F5CFEDBA6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78541" y="3857632"/>
            <a:ext cx="4843900" cy="1866093"/>
          </a:xfrm>
          <a:prstGeom prst="rect">
            <a:avLst/>
          </a:prstGeom>
        </p:spPr>
      </p:pic>
    </p:spTree>
    <p:extLst>
      <p:ext uri="{BB962C8B-B14F-4D97-AF65-F5344CB8AC3E}">
        <p14:creationId xmlns:p14="http://schemas.microsoft.com/office/powerpoint/2010/main" val="3772351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US" dirty="0"/>
              <a:t>4 SIMD Units per CU</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Compute Unit</a:t>
            </a:r>
          </a:p>
        </p:txBody>
      </p:sp>
      <p:grpSp>
        <p:nvGrpSpPr>
          <p:cNvPr id="6" name="Group 5">
            <a:extLst>
              <a:ext uri="{FF2B5EF4-FFF2-40B4-BE49-F238E27FC236}">
                <a16:creationId xmlns:a16="http://schemas.microsoft.com/office/drawing/2014/main" id="{5368B599-A6EB-43C0-83DD-9EA6116A3F70}"/>
              </a:ext>
            </a:extLst>
          </p:cNvPr>
          <p:cNvGrpSpPr/>
          <p:nvPr/>
        </p:nvGrpSpPr>
        <p:grpSpPr>
          <a:xfrm>
            <a:off x="6004014" y="3290889"/>
            <a:ext cx="1520429" cy="816643"/>
            <a:chOff x="6004014" y="3290889"/>
            <a:chExt cx="1520429" cy="816643"/>
          </a:xfrm>
        </p:grpSpPr>
        <p:grpSp>
          <p:nvGrpSpPr>
            <p:cNvPr id="131" name="Group 130">
              <a:extLst>
                <a:ext uri="{FF2B5EF4-FFF2-40B4-BE49-F238E27FC236}">
                  <a16:creationId xmlns:a16="http://schemas.microsoft.com/office/drawing/2014/main" id="{D6BF6FEC-1DE2-452E-B32B-47EFA4BA1639}"/>
                </a:ext>
              </a:extLst>
            </p:cNvPr>
            <p:cNvGrpSpPr/>
            <p:nvPr/>
          </p:nvGrpSpPr>
          <p:grpSpPr>
            <a:xfrm>
              <a:off x="6004014" y="3290889"/>
              <a:ext cx="1520429" cy="389334"/>
              <a:chOff x="4532424" y="2689635"/>
              <a:chExt cx="1333689" cy="391292"/>
            </a:xfrm>
            <a:solidFill>
              <a:srgbClr val="DE212C"/>
            </a:solidFill>
          </p:grpSpPr>
          <p:grpSp>
            <p:nvGrpSpPr>
              <p:cNvPr id="197" name="Group 196">
                <a:extLst>
                  <a:ext uri="{FF2B5EF4-FFF2-40B4-BE49-F238E27FC236}">
                    <a16:creationId xmlns:a16="http://schemas.microsoft.com/office/drawing/2014/main" id="{06E1020C-745E-4D6F-91F1-75B933E08FF0}"/>
                  </a:ext>
                </a:extLst>
              </p:cNvPr>
              <p:cNvGrpSpPr/>
              <p:nvPr/>
            </p:nvGrpSpPr>
            <p:grpSpPr>
              <a:xfrm>
                <a:off x="4532424" y="2689635"/>
                <a:ext cx="1333689" cy="391292"/>
                <a:chOff x="4532424" y="2689635"/>
                <a:chExt cx="1333689" cy="391292"/>
              </a:xfrm>
              <a:grpFill/>
            </p:grpSpPr>
            <p:sp>
              <p:nvSpPr>
                <p:cNvPr id="199" name="Rectangle 198">
                  <a:extLst>
                    <a:ext uri="{FF2B5EF4-FFF2-40B4-BE49-F238E27FC236}">
                      <a16:creationId xmlns:a16="http://schemas.microsoft.com/office/drawing/2014/main" id="{0E5CD86A-9CAD-4605-9425-32DB6A28DB5F}"/>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200" name="Straight Connector 199">
                  <a:extLst>
                    <a:ext uri="{FF2B5EF4-FFF2-40B4-BE49-F238E27FC236}">
                      <a16:creationId xmlns:a16="http://schemas.microsoft.com/office/drawing/2014/main" id="{6B7B4486-8869-4DF8-BD05-7DE303E042D5}"/>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7CC7A6D-8499-4DF6-899F-10B12F6192A2}"/>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0E7376F-DF4F-4EFF-A971-C5EC79598EFA}"/>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5C8C60C-0960-45D5-8ECA-092DFD0949C4}"/>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EDA29FC-DB54-4F95-B5D8-E01B1D50891D}"/>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8AEAA30-3F38-4899-BD49-7BD5E15F342A}"/>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576D7F6D-5587-4E71-BEC5-49AC6455750E}"/>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3ACADD8-B8F1-4D1F-BF04-5B2EC0242127}"/>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B8C97176-5152-4B89-8954-D1882F9AC95B}"/>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C8E1FADD-2E87-423F-A11F-576AC2BCDA18}"/>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3EB089F3-3F72-46FF-9E26-095A894423A7}"/>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5514029-9996-4217-ACE7-603DC054A584}"/>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DB845AE-5F90-421E-93A2-88AB32C7A528}"/>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073850D-6017-45ED-98BD-CF59531354E5}"/>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CC74889F-C52B-416F-B4B3-116E6E96FF28}"/>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198" name="TextBox 197">
                <a:extLst>
                  <a:ext uri="{FF2B5EF4-FFF2-40B4-BE49-F238E27FC236}">
                    <a16:creationId xmlns:a16="http://schemas.microsoft.com/office/drawing/2014/main" id="{1979C215-C016-49B0-966C-B10C40A6D584}"/>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137" name="Rectangle 136">
              <a:extLst>
                <a:ext uri="{FF2B5EF4-FFF2-40B4-BE49-F238E27FC236}">
                  <a16:creationId xmlns:a16="http://schemas.microsoft.com/office/drawing/2014/main" id="{D4FD75B5-6742-49B3-9B3B-B02055585B56}"/>
                </a:ext>
              </a:extLst>
            </p:cNvPr>
            <p:cNvSpPr/>
            <p:nvPr/>
          </p:nvSpPr>
          <p:spPr>
            <a:xfrm>
              <a:off x="6012351"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grpSp>
      <p:grpSp>
        <p:nvGrpSpPr>
          <p:cNvPr id="7" name="Group 6">
            <a:extLst>
              <a:ext uri="{FF2B5EF4-FFF2-40B4-BE49-F238E27FC236}">
                <a16:creationId xmlns:a16="http://schemas.microsoft.com/office/drawing/2014/main" id="{12BFA31B-1FC6-4043-B409-BACFC654CA06}"/>
              </a:ext>
            </a:extLst>
          </p:cNvPr>
          <p:cNvGrpSpPr/>
          <p:nvPr/>
        </p:nvGrpSpPr>
        <p:grpSpPr>
          <a:xfrm>
            <a:off x="7618874" y="3292214"/>
            <a:ext cx="1520429" cy="815318"/>
            <a:chOff x="7618874" y="3292214"/>
            <a:chExt cx="1520429" cy="815318"/>
          </a:xfrm>
        </p:grpSpPr>
        <p:grpSp>
          <p:nvGrpSpPr>
            <p:cNvPr id="288" name="Group 287">
              <a:extLst>
                <a:ext uri="{FF2B5EF4-FFF2-40B4-BE49-F238E27FC236}">
                  <a16:creationId xmlns:a16="http://schemas.microsoft.com/office/drawing/2014/main" id="{7C771AB4-1EAD-44AB-BF98-9A32CF0F64CB}"/>
                </a:ext>
              </a:extLst>
            </p:cNvPr>
            <p:cNvGrpSpPr/>
            <p:nvPr/>
          </p:nvGrpSpPr>
          <p:grpSpPr>
            <a:xfrm>
              <a:off x="7618874" y="3292214"/>
              <a:ext cx="1520429" cy="389334"/>
              <a:chOff x="4532424" y="2689635"/>
              <a:chExt cx="1333689" cy="391292"/>
            </a:xfrm>
            <a:solidFill>
              <a:srgbClr val="DE212C"/>
            </a:solidFill>
          </p:grpSpPr>
          <p:grpSp>
            <p:nvGrpSpPr>
              <p:cNvPr id="289" name="Group 288">
                <a:extLst>
                  <a:ext uri="{FF2B5EF4-FFF2-40B4-BE49-F238E27FC236}">
                    <a16:creationId xmlns:a16="http://schemas.microsoft.com/office/drawing/2014/main" id="{100A710A-573D-4ACA-951D-A9A75D1C07EF}"/>
                  </a:ext>
                </a:extLst>
              </p:cNvPr>
              <p:cNvGrpSpPr/>
              <p:nvPr/>
            </p:nvGrpSpPr>
            <p:grpSpPr>
              <a:xfrm>
                <a:off x="4532424" y="2689635"/>
                <a:ext cx="1333689" cy="391292"/>
                <a:chOff x="4532424" y="2689635"/>
                <a:chExt cx="1333689" cy="391292"/>
              </a:xfrm>
              <a:grpFill/>
            </p:grpSpPr>
            <p:sp>
              <p:nvSpPr>
                <p:cNvPr id="291" name="Rectangle 290">
                  <a:extLst>
                    <a:ext uri="{FF2B5EF4-FFF2-40B4-BE49-F238E27FC236}">
                      <a16:creationId xmlns:a16="http://schemas.microsoft.com/office/drawing/2014/main" id="{317D2F10-2679-4A27-A8CF-44F3781E7E46}"/>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292" name="Straight Connector 291">
                  <a:extLst>
                    <a:ext uri="{FF2B5EF4-FFF2-40B4-BE49-F238E27FC236}">
                      <a16:creationId xmlns:a16="http://schemas.microsoft.com/office/drawing/2014/main" id="{42A31CB1-E1BC-4FA1-8E0A-BA218D9A2E49}"/>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45F8D4D-FD50-4D52-A221-CBFC5F35D896}"/>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7A196BF3-20D9-4996-9974-4FD01EB3F15F}"/>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25C2BBC7-7F17-4806-A8C5-7FAFE1CF34B9}"/>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960C278-E6F5-47E3-A509-46AFEEAB7C75}"/>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4FFEF0C4-9C87-43FC-91F5-6C6C49710E7F}"/>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7E60BC9-1B75-482A-8904-3DA2526ECD0D}"/>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864A6BE1-8445-4D57-B462-B9387286EF8C}"/>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0A6D0A8-3364-42F6-9EE5-77A756A1D54F}"/>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459CF657-9D65-4209-BF36-744EAE26681B}"/>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21FB972B-DDF0-40EE-832F-8B348141CBFC}"/>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C2E9B481-22E2-4E22-873F-270F9FE3DE23}"/>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96197834-F248-482B-B491-6594591878D5}"/>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129FE34-DA2F-4646-A045-ABFE9076DC51}"/>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4B396C6-66D0-4913-A778-6959C617AE0B}"/>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290" name="TextBox 289">
                <a:extLst>
                  <a:ext uri="{FF2B5EF4-FFF2-40B4-BE49-F238E27FC236}">
                    <a16:creationId xmlns:a16="http://schemas.microsoft.com/office/drawing/2014/main" id="{C385446D-AF94-4CC8-AC17-4B8A32F585B7}"/>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307" name="Rectangle 306">
              <a:extLst>
                <a:ext uri="{FF2B5EF4-FFF2-40B4-BE49-F238E27FC236}">
                  <a16:creationId xmlns:a16="http://schemas.microsoft.com/office/drawing/2014/main" id="{E3078795-8D35-459A-92BB-78E1B709620D}"/>
                </a:ext>
              </a:extLst>
            </p:cNvPr>
            <p:cNvSpPr/>
            <p:nvPr/>
          </p:nvSpPr>
          <p:spPr>
            <a:xfrm>
              <a:off x="7625648"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grpSp>
      <p:grpSp>
        <p:nvGrpSpPr>
          <p:cNvPr id="8" name="Group 7">
            <a:extLst>
              <a:ext uri="{FF2B5EF4-FFF2-40B4-BE49-F238E27FC236}">
                <a16:creationId xmlns:a16="http://schemas.microsoft.com/office/drawing/2014/main" id="{E8B6A310-CB3E-421E-97DF-6749B3F39F04}"/>
              </a:ext>
            </a:extLst>
          </p:cNvPr>
          <p:cNvGrpSpPr/>
          <p:nvPr/>
        </p:nvGrpSpPr>
        <p:grpSpPr>
          <a:xfrm>
            <a:off x="1482185" y="3290227"/>
            <a:ext cx="3128836" cy="817305"/>
            <a:chOff x="1482185" y="3290227"/>
            <a:chExt cx="3128836" cy="817305"/>
          </a:xfrm>
        </p:grpSpPr>
        <p:grpSp>
          <p:nvGrpSpPr>
            <p:cNvPr id="5" name="Group 4">
              <a:extLst>
                <a:ext uri="{FF2B5EF4-FFF2-40B4-BE49-F238E27FC236}">
                  <a16:creationId xmlns:a16="http://schemas.microsoft.com/office/drawing/2014/main" id="{D338B58D-547F-43AF-93C7-F199A26D8642}"/>
                </a:ext>
              </a:extLst>
            </p:cNvPr>
            <p:cNvGrpSpPr/>
            <p:nvPr/>
          </p:nvGrpSpPr>
          <p:grpSpPr>
            <a:xfrm>
              <a:off x="3090592" y="3290227"/>
              <a:ext cx="1520429" cy="817305"/>
              <a:chOff x="3090592" y="3290227"/>
              <a:chExt cx="1520429" cy="817305"/>
            </a:xfrm>
          </p:grpSpPr>
          <p:grpSp>
            <p:nvGrpSpPr>
              <p:cNvPr id="308" name="Group 307">
                <a:extLst>
                  <a:ext uri="{FF2B5EF4-FFF2-40B4-BE49-F238E27FC236}">
                    <a16:creationId xmlns:a16="http://schemas.microsoft.com/office/drawing/2014/main" id="{443F5076-C46D-43FA-8A4C-25F43D79A4F2}"/>
                  </a:ext>
                </a:extLst>
              </p:cNvPr>
              <p:cNvGrpSpPr/>
              <p:nvPr/>
            </p:nvGrpSpPr>
            <p:grpSpPr>
              <a:xfrm>
                <a:off x="3090592" y="3290227"/>
                <a:ext cx="1520429" cy="389334"/>
                <a:chOff x="4532424" y="2689635"/>
                <a:chExt cx="1333689" cy="391292"/>
              </a:xfrm>
              <a:solidFill>
                <a:srgbClr val="DE212C"/>
              </a:solidFill>
            </p:grpSpPr>
            <p:grpSp>
              <p:nvGrpSpPr>
                <p:cNvPr id="309" name="Group 308">
                  <a:extLst>
                    <a:ext uri="{FF2B5EF4-FFF2-40B4-BE49-F238E27FC236}">
                      <a16:creationId xmlns:a16="http://schemas.microsoft.com/office/drawing/2014/main" id="{FE5DA25C-9FBF-44E2-80DA-7AED4A68788E}"/>
                    </a:ext>
                  </a:extLst>
                </p:cNvPr>
                <p:cNvGrpSpPr/>
                <p:nvPr/>
              </p:nvGrpSpPr>
              <p:grpSpPr>
                <a:xfrm>
                  <a:off x="4532424" y="2689635"/>
                  <a:ext cx="1333689" cy="391292"/>
                  <a:chOff x="4532424" y="2689635"/>
                  <a:chExt cx="1333689" cy="391292"/>
                </a:xfrm>
                <a:grpFill/>
              </p:grpSpPr>
              <p:sp>
                <p:nvSpPr>
                  <p:cNvPr id="311" name="Rectangle 310">
                    <a:extLst>
                      <a:ext uri="{FF2B5EF4-FFF2-40B4-BE49-F238E27FC236}">
                        <a16:creationId xmlns:a16="http://schemas.microsoft.com/office/drawing/2014/main" id="{96A11493-DA57-45A8-A06A-A21CF5B2F378}"/>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312" name="Straight Connector 311">
                    <a:extLst>
                      <a:ext uri="{FF2B5EF4-FFF2-40B4-BE49-F238E27FC236}">
                        <a16:creationId xmlns:a16="http://schemas.microsoft.com/office/drawing/2014/main" id="{365112AE-5F75-4772-B6AC-084EB86D52E0}"/>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7D16D581-92D9-4E7D-91F9-5129FED6BB06}"/>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C04A65C-AE18-4D8A-8D04-37D7BEE6C406}"/>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EB650341-CB5E-46A3-A88D-0C2BD9C68CB1}"/>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30FFE093-5626-4D34-ADA3-8A59C037A689}"/>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E24048F7-D542-4ACB-A8A5-551521372BE1}"/>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B1F1CEB9-9687-479C-BC12-5123AE9F343E}"/>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1C0563E4-8E7D-4CE3-B65C-68BE438528B2}"/>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9BCB588C-A25A-4BA1-B8C6-E1FAF51669BB}"/>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D71F6F9-7624-49E8-8FF6-FBC53978AA9C}"/>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2EBA634D-517D-4C5A-BD56-B905A7097AEC}"/>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57691089-6110-470D-A21B-3E41328734F1}"/>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25A6B4BF-9238-480C-96E0-8E77686CDD10}"/>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99569B8C-8EDD-4517-A988-F96811AE0DD2}"/>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2DC6922F-882A-4E8F-B1CA-FA18BB83F581}"/>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10" name="TextBox 309">
                  <a:extLst>
                    <a:ext uri="{FF2B5EF4-FFF2-40B4-BE49-F238E27FC236}">
                      <a16:creationId xmlns:a16="http://schemas.microsoft.com/office/drawing/2014/main" id="{269A9637-D84C-401A-B49A-915267B6439B}"/>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327" name="Rectangle 326">
                <a:extLst>
                  <a:ext uri="{FF2B5EF4-FFF2-40B4-BE49-F238E27FC236}">
                    <a16:creationId xmlns:a16="http://schemas.microsoft.com/office/drawing/2014/main" id="{01D5A34C-63EC-49FC-BFE0-84C634F5CB47}"/>
                  </a:ext>
                </a:extLst>
              </p:cNvPr>
              <p:cNvSpPr/>
              <p:nvPr/>
            </p:nvSpPr>
            <p:spPr>
              <a:xfrm>
                <a:off x="3098332"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grpSp>
        <p:grpSp>
          <p:nvGrpSpPr>
            <p:cNvPr id="2" name="Group 1">
              <a:extLst>
                <a:ext uri="{FF2B5EF4-FFF2-40B4-BE49-F238E27FC236}">
                  <a16:creationId xmlns:a16="http://schemas.microsoft.com/office/drawing/2014/main" id="{65639C4E-5FF5-4FB9-8E0D-B91B4B7E0294}"/>
                </a:ext>
              </a:extLst>
            </p:cNvPr>
            <p:cNvGrpSpPr/>
            <p:nvPr/>
          </p:nvGrpSpPr>
          <p:grpSpPr>
            <a:xfrm>
              <a:off x="1482185" y="3290837"/>
              <a:ext cx="1520429" cy="816695"/>
              <a:chOff x="1482185" y="3290837"/>
              <a:chExt cx="1520429" cy="816695"/>
            </a:xfrm>
          </p:grpSpPr>
          <p:grpSp>
            <p:nvGrpSpPr>
              <p:cNvPr id="328" name="Group 327">
                <a:extLst>
                  <a:ext uri="{FF2B5EF4-FFF2-40B4-BE49-F238E27FC236}">
                    <a16:creationId xmlns:a16="http://schemas.microsoft.com/office/drawing/2014/main" id="{416F16D5-C5E6-4A45-A9FA-12B02A9C3D9B}"/>
                  </a:ext>
                </a:extLst>
              </p:cNvPr>
              <p:cNvGrpSpPr/>
              <p:nvPr/>
            </p:nvGrpSpPr>
            <p:grpSpPr>
              <a:xfrm>
                <a:off x="1482185" y="3290837"/>
                <a:ext cx="1520429" cy="389334"/>
                <a:chOff x="4532424" y="2689635"/>
                <a:chExt cx="1333689" cy="391292"/>
              </a:xfrm>
              <a:solidFill>
                <a:srgbClr val="DE212C"/>
              </a:solidFill>
            </p:grpSpPr>
            <p:grpSp>
              <p:nvGrpSpPr>
                <p:cNvPr id="329" name="Group 328">
                  <a:extLst>
                    <a:ext uri="{FF2B5EF4-FFF2-40B4-BE49-F238E27FC236}">
                      <a16:creationId xmlns:a16="http://schemas.microsoft.com/office/drawing/2014/main" id="{74B9644D-D19E-4127-88FC-0E59100B5BDE}"/>
                    </a:ext>
                  </a:extLst>
                </p:cNvPr>
                <p:cNvGrpSpPr/>
                <p:nvPr/>
              </p:nvGrpSpPr>
              <p:grpSpPr>
                <a:xfrm>
                  <a:off x="4532424" y="2689635"/>
                  <a:ext cx="1333689" cy="391292"/>
                  <a:chOff x="4532424" y="2689635"/>
                  <a:chExt cx="1333689" cy="391292"/>
                </a:xfrm>
                <a:grpFill/>
              </p:grpSpPr>
              <p:sp>
                <p:nvSpPr>
                  <p:cNvPr id="331" name="Rectangle 330">
                    <a:extLst>
                      <a:ext uri="{FF2B5EF4-FFF2-40B4-BE49-F238E27FC236}">
                        <a16:creationId xmlns:a16="http://schemas.microsoft.com/office/drawing/2014/main" id="{D68AD0CB-70A5-4910-B27B-CAC38FB1CEAA}"/>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332" name="Straight Connector 331">
                    <a:extLst>
                      <a:ext uri="{FF2B5EF4-FFF2-40B4-BE49-F238E27FC236}">
                        <a16:creationId xmlns:a16="http://schemas.microsoft.com/office/drawing/2014/main" id="{1F8FAC51-323A-4A49-A4AC-679CB1087EC2}"/>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F502377-B668-4F03-9762-AA764EC9ECDD}"/>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C80E5393-9F71-48B0-862B-949AE14BEE5D}"/>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83E20A98-4DEE-4EBD-BB2B-051EDC436A6A}"/>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FA3760C3-F6B6-42A5-B455-69897E2ED0C9}"/>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FC6C8CBB-93FB-44AB-B93D-CF971F41D25C}"/>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4F21EE40-5111-4F51-9083-3B4FD36F4B94}"/>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434D856A-72AA-493B-98E3-B8AFB981EE67}"/>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307DD1FE-9DF2-45AC-B030-3D423D78ED3C}"/>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CC853AB1-3D1D-44FD-B661-C10D4A6B55C7}"/>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726D63EB-9405-44BC-90C2-FD5E09E51B75}"/>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5739D70A-266A-446D-B927-8EC5F6AF65CF}"/>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2BA04F37-EAE9-49C3-B1BC-90CFC791A8F5}"/>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B2C18C9-D046-49EA-BBFA-AAB3ADA0C33C}"/>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193E8A17-E9D4-4FED-825F-4771F836E1AB}"/>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30" name="TextBox 329">
                  <a:extLst>
                    <a:ext uri="{FF2B5EF4-FFF2-40B4-BE49-F238E27FC236}">
                      <a16:creationId xmlns:a16="http://schemas.microsoft.com/office/drawing/2014/main" id="{03CD20F5-463C-43CE-BDB3-D4EC7B3B39EB}"/>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VALU</a:t>
                  </a:r>
                </a:p>
              </p:txBody>
            </p:sp>
          </p:grpSp>
          <p:sp>
            <p:nvSpPr>
              <p:cNvPr id="347" name="Rectangle 346">
                <a:extLst>
                  <a:ext uri="{FF2B5EF4-FFF2-40B4-BE49-F238E27FC236}">
                    <a16:creationId xmlns:a16="http://schemas.microsoft.com/office/drawing/2014/main" id="{C4116261-BB76-401C-A1DF-748216AACE20}"/>
                  </a:ext>
                </a:extLst>
              </p:cNvPr>
              <p:cNvSpPr/>
              <p:nvPr/>
            </p:nvSpPr>
            <p:spPr>
              <a:xfrm>
                <a:off x="1489705"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a:ea typeface="+mn-ea"/>
                    <a:cs typeface="+mn-cs"/>
                  </a:rPr>
                  <a:t>VGPR</a:t>
                </a:r>
              </a:p>
            </p:txBody>
          </p:sp>
        </p:grpSp>
      </p:grpSp>
    </p:spTree>
    <p:extLst>
      <p:ext uri="{BB962C8B-B14F-4D97-AF65-F5344CB8AC3E}">
        <p14:creationId xmlns:p14="http://schemas.microsoft.com/office/powerpoint/2010/main" val="226450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87887E-6 -1.85185E-6 L 0.10758 -1.85185E-6 " pathEditMode="relative" rAng="0" ptsTypes="AA">
                                      <p:cBhvr>
                                        <p:cTn id="6" dur="1000" fill="hold"/>
                                        <p:tgtEl>
                                          <p:spTgt spid="8"/>
                                        </p:tgtEl>
                                        <p:attrNameLst>
                                          <p:attrName>ppt_x</p:attrName>
                                          <p:attrName>ppt_y</p:attrName>
                                        </p:attrNameLst>
                                      </p:cBhvr>
                                      <p:rCtr x="53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US" dirty="0"/>
              <a:t>4 SIMD Units per CU</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Compute Unit</a:t>
            </a:r>
          </a:p>
        </p:txBody>
      </p:sp>
      <p:grpSp>
        <p:nvGrpSpPr>
          <p:cNvPr id="131" name="Group 130">
            <a:extLst>
              <a:ext uri="{FF2B5EF4-FFF2-40B4-BE49-F238E27FC236}">
                <a16:creationId xmlns:a16="http://schemas.microsoft.com/office/drawing/2014/main" id="{D6BF6FEC-1DE2-452E-B32B-47EFA4BA1639}"/>
              </a:ext>
            </a:extLst>
          </p:cNvPr>
          <p:cNvGrpSpPr/>
          <p:nvPr/>
        </p:nvGrpSpPr>
        <p:grpSpPr>
          <a:xfrm>
            <a:off x="6004014" y="3290889"/>
            <a:ext cx="1520429" cy="389334"/>
            <a:chOff x="4532424" y="2689635"/>
            <a:chExt cx="1333689" cy="391292"/>
          </a:xfrm>
          <a:solidFill>
            <a:srgbClr val="DE212C"/>
          </a:solidFill>
        </p:grpSpPr>
        <p:grpSp>
          <p:nvGrpSpPr>
            <p:cNvPr id="197" name="Group 196">
              <a:extLst>
                <a:ext uri="{FF2B5EF4-FFF2-40B4-BE49-F238E27FC236}">
                  <a16:creationId xmlns:a16="http://schemas.microsoft.com/office/drawing/2014/main" id="{06E1020C-745E-4D6F-91F1-75B933E08FF0}"/>
                </a:ext>
              </a:extLst>
            </p:cNvPr>
            <p:cNvGrpSpPr/>
            <p:nvPr/>
          </p:nvGrpSpPr>
          <p:grpSpPr>
            <a:xfrm>
              <a:off x="4532424" y="2689635"/>
              <a:ext cx="1333689" cy="391292"/>
              <a:chOff x="4532424" y="2689635"/>
              <a:chExt cx="1333689" cy="391292"/>
            </a:xfrm>
            <a:grpFill/>
          </p:grpSpPr>
          <p:sp>
            <p:nvSpPr>
              <p:cNvPr id="199" name="Rectangle 198">
                <a:extLst>
                  <a:ext uri="{FF2B5EF4-FFF2-40B4-BE49-F238E27FC236}">
                    <a16:creationId xmlns:a16="http://schemas.microsoft.com/office/drawing/2014/main" id="{0E5CD86A-9CAD-4605-9425-32DB6A28DB5F}"/>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200" name="Straight Connector 199">
                <a:extLst>
                  <a:ext uri="{FF2B5EF4-FFF2-40B4-BE49-F238E27FC236}">
                    <a16:creationId xmlns:a16="http://schemas.microsoft.com/office/drawing/2014/main" id="{6B7B4486-8869-4DF8-BD05-7DE303E042D5}"/>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7CC7A6D-8499-4DF6-899F-10B12F6192A2}"/>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0E7376F-DF4F-4EFF-A971-C5EC79598EFA}"/>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5C8C60C-0960-45D5-8ECA-092DFD0949C4}"/>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EDA29FC-DB54-4F95-B5D8-E01B1D50891D}"/>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8AEAA30-3F38-4899-BD49-7BD5E15F342A}"/>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576D7F6D-5587-4E71-BEC5-49AC6455750E}"/>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3ACADD8-B8F1-4D1F-BF04-5B2EC0242127}"/>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B8C97176-5152-4B89-8954-D1882F9AC95B}"/>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C8E1FADD-2E87-423F-A11F-576AC2BCDA18}"/>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3EB089F3-3F72-46FF-9E26-095A894423A7}"/>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5514029-9996-4217-ACE7-603DC054A584}"/>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DB845AE-5F90-421E-93A2-88AB32C7A528}"/>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073850D-6017-45ED-98BD-CF59531354E5}"/>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CC74889F-C52B-416F-B4B3-116E6E96FF28}"/>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198" name="TextBox 197">
              <a:extLst>
                <a:ext uri="{FF2B5EF4-FFF2-40B4-BE49-F238E27FC236}">
                  <a16:creationId xmlns:a16="http://schemas.microsoft.com/office/drawing/2014/main" id="{1979C215-C016-49B0-966C-B10C40A6D584}"/>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sp>
        <p:nvSpPr>
          <p:cNvPr id="137" name="Rectangle 136">
            <a:extLst>
              <a:ext uri="{FF2B5EF4-FFF2-40B4-BE49-F238E27FC236}">
                <a16:creationId xmlns:a16="http://schemas.microsoft.com/office/drawing/2014/main" id="{D4FD75B5-6742-49B3-9B3B-B02055585B56}"/>
              </a:ext>
            </a:extLst>
          </p:cNvPr>
          <p:cNvSpPr/>
          <p:nvPr/>
        </p:nvSpPr>
        <p:spPr>
          <a:xfrm>
            <a:off x="6012351"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grpSp>
        <p:nvGrpSpPr>
          <p:cNvPr id="288" name="Group 287">
            <a:extLst>
              <a:ext uri="{FF2B5EF4-FFF2-40B4-BE49-F238E27FC236}">
                <a16:creationId xmlns:a16="http://schemas.microsoft.com/office/drawing/2014/main" id="{7C771AB4-1EAD-44AB-BF98-9A32CF0F64CB}"/>
              </a:ext>
            </a:extLst>
          </p:cNvPr>
          <p:cNvGrpSpPr/>
          <p:nvPr/>
        </p:nvGrpSpPr>
        <p:grpSpPr>
          <a:xfrm>
            <a:off x="7618874" y="3292214"/>
            <a:ext cx="1520429" cy="389334"/>
            <a:chOff x="4532424" y="2689635"/>
            <a:chExt cx="1333689" cy="391292"/>
          </a:xfrm>
          <a:solidFill>
            <a:srgbClr val="DE212C"/>
          </a:solidFill>
        </p:grpSpPr>
        <p:grpSp>
          <p:nvGrpSpPr>
            <p:cNvPr id="289" name="Group 288">
              <a:extLst>
                <a:ext uri="{FF2B5EF4-FFF2-40B4-BE49-F238E27FC236}">
                  <a16:creationId xmlns:a16="http://schemas.microsoft.com/office/drawing/2014/main" id="{100A710A-573D-4ACA-951D-A9A75D1C07EF}"/>
                </a:ext>
              </a:extLst>
            </p:cNvPr>
            <p:cNvGrpSpPr/>
            <p:nvPr/>
          </p:nvGrpSpPr>
          <p:grpSpPr>
            <a:xfrm>
              <a:off x="4532424" y="2689635"/>
              <a:ext cx="1333689" cy="391292"/>
              <a:chOff x="4532424" y="2689635"/>
              <a:chExt cx="1333689" cy="391292"/>
            </a:xfrm>
            <a:grpFill/>
          </p:grpSpPr>
          <p:sp>
            <p:nvSpPr>
              <p:cNvPr id="291" name="Rectangle 290">
                <a:extLst>
                  <a:ext uri="{FF2B5EF4-FFF2-40B4-BE49-F238E27FC236}">
                    <a16:creationId xmlns:a16="http://schemas.microsoft.com/office/drawing/2014/main" id="{317D2F10-2679-4A27-A8CF-44F3781E7E46}"/>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292" name="Straight Connector 291">
                <a:extLst>
                  <a:ext uri="{FF2B5EF4-FFF2-40B4-BE49-F238E27FC236}">
                    <a16:creationId xmlns:a16="http://schemas.microsoft.com/office/drawing/2014/main" id="{42A31CB1-E1BC-4FA1-8E0A-BA218D9A2E49}"/>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45F8D4D-FD50-4D52-A221-CBFC5F35D896}"/>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7A196BF3-20D9-4996-9974-4FD01EB3F15F}"/>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25C2BBC7-7F17-4806-A8C5-7FAFE1CF34B9}"/>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960C278-E6F5-47E3-A509-46AFEEAB7C75}"/>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4FFEF0C4-9C87-43FC-91F5-6C6C49710E7F}"/>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7E60BC9-1B75-482A-8904-3DA2526ECD0D}"/>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864A6BE1-8445-4D57-B462-B9387286EF8C}"/>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0A6D0A8-3364-42F6-9EE5-77A756A1D54F}"/>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459CF657-9D65-4209-BF36-744EAE26681B}"/>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21FB972B-DDF0-40EE-832F-8B348141CBFC}"/>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C2E9B481-22E2-4E22-873F-270F9FE3DE23}"/>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96197834-F248-482B-B491-6594591878D5}"/>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129FE34-DA2F-4646-A045-ABFE9076DC51}"/>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4B396C6-66D0-4913-A778-6959C617AE0B}"/>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290" name="TextBox 289">
              <a:extLst>
                <a:ext uri="{FF2B5EF4-FFF2-40B4-BE49-F238E27FC236}">
                  <a16:creationId xmlns:a16="http://schemas.microsoft.com/office/drawing/2014/main" id="{C385446D-AF94-4CC8-AC17-4B8A32F585B7}"/>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sp>
        <p:nvSpPr>
          <p:cNvPr id="307" name="Rectangle 306">
            <a:extLst>
              <a:ext uri="{FF2B5EF4-FFF2-40B4-BE49-F238E27FC236}">
                <a16:creationId xmlns:a16="http://schemas.microsoft.com/office/drawing/2014/main" id="{E3078795-8D35-459A-92BB-78E1B709620D}"/>
              </a:ext>
            </a:extLst>
          </p:cNvPr>
          <p:cNvSpPr/>
          <p:nvPr/>
        </p:nvSpPr>
        <p:spPr>
          <a:xfrm>
            <a:off x="7625648"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grpSp>
        <p:nvGrpSpPr>
          <p:cNvPr id="308" name="Group 307">
            <a:extLst>
              <a:ext uri="{FF2B5EF4-FFF2-40B4-BE49-F238E27FC236}">
                <a16:creationId xmlns:a16="http://schemas.microsoft.com/office/drawing/2014/main" id="{443F5076-C46D-43FA-8A4C-25F43D79A4F2}"/>
              </a:ext>
            </a:extLst>
          </p:cNvPr>
          <p:cNvGrpSpPr/>
          <p:nvPr/>
        </p:nvGrpSpPr>
        <p:grpSpPr>
          <a:xfrm>
            <a:off x="4401984" y="3290227"/>
            <a:ext cx="1520429" cy="389334"/>
            <a:chOff x="4532424" y="2689635"/>
            <a:chExt cx="1333689" cy="391292"/>
          </a:xfrm>
          <a:solidFill>
            <a:srgbClr val="DE212C"/>
          </a:solidFill>
        </p:grpSpPr>
        <p:grpSp>
          <p:nvGrpSpPr>
            <p:cNvPr id="309" name="Group 308">
              <a:extLst>
                <a:ext uri="{FF2B5EF4-FFF2-40B4-BE49-F238E27FC236}">
                  <a16:creationId xmlns:a16="http://schemas.microsoft.com/office/drawing/2014/main" id="{FE5DA25C-9FBF-44E2-80DA-7AED4A68788E}"/>
                </a:ext>
              </a:extLst>
            </p:cNvPr>
            <p:cNvGrpSpPr/>
            <p:nvPr/>
          </p:nvGrpSpPr>
          <p:grpSpPr>
            <a:xfrm>
              <a:off x="4532424" y="2689635"/>
              <a:ext cx="1333689" cy="391292"/>
              <a:chOff x="4532424" y="2689635"/>
              <a:chExt cx="1333689" cy="391292"/>
            </a:xfrm>
            <a:grpFill/>
          </p:grpSpPr>
          <p:sp>
            <p:nvSpPr>
              <p:cNvPr id="311" name="Rectangle 310">
                <a:extLst>
                  <a:ext uri="{FF2B5EF4-FFF2-40B4-BE49-F238E27FC236}">
                    <a16:creationId xmlns:a16="http://schemas.microsoft.com/office/drawing/2014/main" id="{96A11493-DA57-45A8-A06A-A21CF5B2F378}"/>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312" name="Straight Connector 311">
                <a:extLst>
                  <a:ext uri="{FF2B5EF4-FFF2-40B4-BE49-F238E27FC236}">
                    <a16:creationId xmlns:a16="http://schemas.microsoft.com/office/drawing/2014/main" id="{365112AE-5F75-4772-B6AC-084EB86D52E0}"/>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7D16D581-92D9-4E7D-91F9-5129FED6BB06}"/>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C04A65C-AE18-4D8A-8D04-37D7BEE6C406}"/>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EB650341-CB5E-46A3-A88D-0C2BD9C68CB1}"/>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30FFE093-5626-4D34-ADA3-8A59C037A689}"/>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E24048F7-D542-4ACB-A8A5-551521372BE1}"/>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B1F1CEB9-9687-479C-BC12-5123AE9F343E}"/>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1C0563E4-8E7D-4CE3-B65C-68BE438528B2}"/>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9BCB588C-A25A-4BA1-B8C6-E1FAF51669BB}"/>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D71F6F9-7624-49E8-8FF6-FBC53978AA9C}"/>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2EBA634D-517D-4C5A-BD56-B905A7097AEC}"/>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57691089-6110-470D-A21B-3E41328734F1}"/>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25A6B4BF-9238-480C-96E0-8E77686CDD10}"/>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99569B8C-8EDD-4517-A988-F96811AE0DD2}"/>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2DC6922F-882A-4E8F-B1CA-FA18BB83F581}"/>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10" name="TextBox 309">
              <a:extLst>
                <a:ext uri="{FF2B5EF4-FFF2-40B4-BE49-F238E27FC236}">
                  <a16:creationId xmlns:a16="http://schemas.microsoft.com/office/drawing/2014/main" id="{269A9637-D84C-401A-B49A-915267B6439B}"/>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sp>
        <p:nvSpPr>
          <p:cNvPr id="327" name="Rectangle 326">
            <a:extLst>
              <a:ext uri="{FF2B5EF4-FFF2-40B4-BE49-F238E27FC236}">
                <a16:creationId xmlns:a16="http://schemas.microsoft.com/office/drawing/2014/main" id="{01D5A34C-63EC-49FC-BFE0-84C634F5CB47}"/>
              </a:ext>
            </a:extLst>
          </p:cNvPr>
          <p:cNvSpPr/>
          <p:nvPr/>
        </p:nvSpPr>
        <p:spPr>
          <a:xfrm>
            <a:off x="4409724"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grpSp>
        <p:nvGrpSpPr>
          <p:cNvPr id="328" name="Group 327">
            <a:extLst>
              <a:ext uri="{FF2B5EF4-FFF2-40B4-BE49-F238E27FC236}">
                <a16:creationId xmlns:a16="http://schemas.microsoft.com/office/drawing/2014/main" id="{416F16D5-C5E6-4A45-A9FA-12B02A9C3D9B}"/>
              </a:ext>
            </a:extLst>
          </p:cNvPr>
          <p:cNvGrpSpPr/>
          <p:nvPr/>
        </p:nvGrpSpPr>
        <p:grpSpPr>
          <a:xfrm>
            <a:off x="2793577" y="3290837"/>
            <a:ext cx="1520429" cy="389334"/>
            <a:chOff x="4532424" y="2689635"/>
            <a:chExt cx="1333689" cy="391292"/>
          </a:xfrm>
          <a:solidFill>
            <a:srgbClr val="DE212C"/>
          </a:solidFill>
        </p:grpSpPr>
        <p:grpSp>
          <p:nvGrpSpPr>
            <p:cNvPr id="329" name="Group 328">
              <a:extLst>
                <a:ext uri="{FF2B5EF4-FFF2-40B4-BE49-F238E27FC236}">
                  <a16:creationId xmlns:a16="http://schemas.microsoft.com/office/drawing/2014/main" id="{74B9644D-D19E-4127-88FC-0E59100B5BDE}"/>
                </a:ext>
              </a:extLst>
            </p:cNvPr>
            <p:cNvGrpSpPr/>
            <p:nvPr/>
          </p:nvGrpSpPr>
          <p:grpSpPr>
            <a:xfrm>
              <a:off x="4532424" y="2689635"/>
              <a:ext cx="1333689" cy="391292"/>
              <a:chOff x="4532424" y="2689635"/>
              <a:chExt cx="1333689" cy="391292"/>
            </a:xfrm>
            <a:grpFill/>
          </p:grpSpPr>
          <p:sp>
            <p:nvSpPr>
              <p:cNvPr id="331" name="Rectangle 330">
                <a:extLst>
                  <a:ext uri="{FF2B5EF4-FFF2-40B4-BE49-F238E27FC236}">
                    <a16:creationId xmlns:a16="http://schemas.microsoft.com/office/drawing/2014/main" id="{D68AD0CB-70A5-4910-B27B-CAC38FB1CEAA}"/>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332" name="Straight Connector 331">
                <a:extLst>
                  <a:ext uri="{FF2B5EF4-FFF2-40B4-BE49-F238E27FC236}">
                    <a16:creationId xmlns:a16="http://schemas.microsoft.com/office/drawing/2014/main" id="{1F8FAC51-323A-4A49-A4AC-679CB1087EC2}"/>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F502377-B668-4F03-9762-AA764EC9ECDD}"/>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C80E5393-9F71-48B0-862B-949AE14BEE5D}"/>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83E20A98-4DEE-4EBD-BB2B-051EDC436A6A}"/>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FA3760C3-F6B6-42A5-B455-69897E2ED0C9}"/>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FC6C8CBB-93FB-44AB-B93D-CF971F41D25C}"/>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4F21EE40-5111-4F51-9083-3B4FD36F4B94}"/>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434D856A-72AA-493B-98E3-B8AFB981EE67}"/>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307DD1FE-9DF2-45AC-B030-3D423D78ED3C}"/>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CC853AB1-3D1D-44FD-B661-C10D4A6B55C7}"/>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726D63EB-9405-44BC-90C2-FD5E09E51B75}"/>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5739D70A-266A-446D-B927-8EC5F6AF65CF}"/>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2BA04F37-EAE9-49C3-B1BC-90CFC791A8F5}"/>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B2C18C9-D046-49EA-BBFA-AAB3ADA0C33C}"/>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193E8A17-E9D4-4FED-825F-4771F836E1AB}"/>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30" name="TextBox 329">
              <a:extLst>
                <a:ext uri="{FF2B5EF4-FFF2-40B4-BE49-F238E27FC236}">
                  <a16:creationId xmlns:a16="http://schemas.microsoft.com/office/drawing/2014/main" id="{03CD20F5-463C-43CE-BDB3-D4EC7B3B39EB}"/>
                </a:ext>
              </a:extLst>
            </p:cNvPr>
            <p:cNvSpPr txBox="1"/>
            <p:nvPr/>
          </p:nvSpPr>
          <p:spPr>
            <a:xfrm>
              <a:off x="4935545" y="2762171"/>
              <a:ext cx="527446" cy="246221"/>
            </a:xfrm>
            <a:prstGeom prst="rect">
              <a:avLst/>
            </a:prstGeom>
            <a:solidFill>
              <a:srgbClr val="DE212C">
                <a:alpha val="50196"/>
              </a:srgbClr>
            </a:solidFill>
            <a:ln w="12700">
              <a:noFill/>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ts val="0"/>
                </a:spcAft>
                <a:buClr>
                  <a:srgbClr val="000000"/>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sp>
        <p:nvSpPr>
          <p:cNvPr id="347" name="Rectangle 346">
            <a:extLst>
              <a:ext uri="{FF2B5EF4-FFF2-40B4-BE49-F238E27FC236}">
                <a16:creationId xmlns:a16="http://schemas.microsoft.com/office/drawing/2014/main" id="{C4116261-BB76-401C-A1DF-748216AACE20}"/>
              </a:ext>
            </a:extLst>
          </p:cNvPr>
          <p:cNvSpPr/>
          <p:nvPr/>
        </p:nvSpPr>
        <p:spPr>
          <a:xfrm>
            <a:off x="2801097"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8D8E7CF-CE0D-4F6F-A8C2-879251301705}"/>
              </a:ext>
            </a:extLst>
          </p:cNvPr>
          <p:cNvSpPr txBox="1"/>
          <p:nvPr/>
        </p:nvSpPr>
        <p:spPr>
          <a:xfrm>
            <a:off x="2987082" y="3362714"/>
            <a:ext cx="1133187" cy="246221"/>
          </a:xfrm>
          <a:prstGeom prst="rect">
            <a:avLst/>
          </a:prstGeom>
          <a:noFill/>
        </p:spPr>
        <p:txBody>
          <a:bodyPr wrap="square" lIns="0" tIns="0" rIns="0" bIns="0" rtlCol="0">
            <a:spAutoFit/>
          </a:bodyPr>
          <a:lstStyle/>
          <a:p>
            <a:pPr algn="ctr">
              <a:spcAft>
                <a:spcPts val="600"/>
              </a:spcAft>
              <a:buClr>
                <a:schemeClr val="bg2"/>
              </a:buClr>
            </a:pPr>
            <a:r>
              <a:rPr lang="en-US" sz="1600" dirty="0">
                <a:solidFill>
                  <a:schemeClr val="bg1"/>
                </a:solidFill>
              </a:rPr>
              <a:t>VALU</a:t>
            </a:r>
          </a:p>
        </p:txBody>
      </p:sp>
      <p:sp>
        <p:nvSpPr>
          <p:cNvPr id="91" name="TextBox 90">
            <a:extLst>
              <a:ext uri="{FF2B5EF4-FFF2-40B4-BE49-F238E27FC236}">
                <a16:creationId xmlns:a16="http://schemas.microsoft.com/office/drawing/2014/main" id="{E03C18F1-ACFD-4B94-B683-EC9B58807504}"/>
              </a:ext>
            </a:extLst>
          </p:cNvPr>
          <p:cNvSpPr txBox="1"/>
          <p:nvPr/>
        </p:nvSpPr>
        <p:spPr>
          <a:xfrm>
            <a:off x="4595548" y="3362012"/>
            <a:ext cx="1133187" cy="246221"/>
          </a:xfrm>
          <a:prstGeom prst="rect">
            <a:avLst/>
          </a:prstGeom>
          <a:noFill/>
        </p:spPr>
        <p:txBody>
          <a:bodyPr wrap="square" lIns="0" tIns="0" rIns="0" bIns="0" rtlCol="0">
            <a:spAutoFit/>
          </a:bodyPr>
          <a:lstStyle/>
          <a:p>
            <a:pPr algn="ctr">
              <a:spcAft>
                <a:spcPts val="600"/>
              </a:spcAft>
              <a:buClr>
                <a:schemeClr val="bg2"/>
              </a:buClr>
            </a:pPr>
            <a:r>
              <a:rPr lang="en-US" sz="1600" dirty="0">
                <a:solidFill>
                  <a:schemeClr val="bg1"/>
                </a:solidFill>
              </a:rPr>
              <a:t>VALU</a:t>
            </a:r>
          </a:p>
        </p:txBody>
      </p:sp>
      <p:sp>
        <p:nvSpPr>
          <p:cNvPr id="11" name="TextBox 10">
            <a:extLst>
              <a:ext uri="{FF2B5EF4-FFF2-40B4-BE49-F238E27FC236}">
                <a16:creationId xmlns:a16="http://schemas.microsoft.com/office/drawing/2014/main" id="{BFB0DE8A-2764-46F5-BBC7-AF33566206E4}"/>
              </a:ext>
            </a:extLst>
          </p:cNvPr>
          <p:cNvSpPr txBox="1"/>
          <p:nvPr/>
        </p:nvSpPr>
        <p:spPr>
          <a:xfrm>
            <a:off x="3141282" y="3789762"/>
            <a:ext cx="823558" cy="246221"/>
          </a:xfrm>
          <a:prstGeom prst="rect">
            <a:avLst/>
          </a:prstGeom>
          <a:noFill/>
        </p:spPr>
        <p:txBody>
          <a:bodyPr wrap="square" lIns="0" tIns="0" rIns="0" bIns="0" rtlCol="0">
            <a:noAutofit/>
          </a:bodyPr>
          <a:lstStyle/>
          <a:p>
            <a:pPr algn="ctr">
              <a:spcAft>
                <a:spcPts val="600"/>
              </a:spcAft>
              <a:buClr>
                <a:schemeClr val="bg2"/>
              </a:buClr>
            </a:pPr>
            <a:r>
              <a:rPr lang="en-US" sz="1600" dirty="0">
                <a:solidFill>
                  <a:schemeClr val="bg1"/>
                </a:solidFill>
              </a:rPr>
              <a:t>VGPR</a:t>
            </a:r>
          </a:p>
        </p:txBody>
      </p:sp>
      <p:sp>
        <p:nvSpPr>
          <p:cNvPr id="93" name="TextBox 92">
            <a:extLst>
              <a:ext uri="{FF2B5EF4-FFF2-40B4-BE49-F238E27FC236}">
                <a16:creationId xmlns:a16="http://schemas.microsoft.com/office/drawing/2014/main" id="{DCAAA408-94E7-4A48-BD61-3DE30906E2AF}"/>
              </a:ext>
            </a:extLst>
          </p:cNvPr>
          <p:cNvSpPr txBox="1"/>
          <p:nvPr/>
        </p:nvSpPr>
        <p:spPr>
          <a:xfrm>
            <a:off x="4750199" y="3789762"/>
            <a:ext cx="823558" cy="246221"/>
          </a:xfrm>
          <a:prstGeom prst="rect">
            <a:avLst/>
          </a:prstGeom>
          <a:noFill/>
        </p:spPr>
        <p:txBody>
          <a:bodyPr wrap="square" lIns="0" tIns="0" rIns="0" bIns="0" rtlCol="0">
            <a:noAutofit/>
          </a:bodyPr>
          <a:lstStyle/>
          <a:p>
            <a:pPr algn="ctr">
              <a:spcAft>
                <a:spcPts val="600"/>
              </a:spcAft>
              <a:buClr>
                <a:schemeClr val="bg2"/>
              </a:buClr>
            </a:pPr>
            <a:r>
              <a:rPr lang="en-US" sz="1600" dirty="0">
                <a:solidFill>
                  <a:schemeClr val="bg1"/>
                </a:solidFill>
              </a:rPr>
              <a:t>VGPR</a:t>
            </a:r>
          </a:p>
        </p:txBody>
      </p:sp>
      <p:sp>
        <p:nvSpPr>
          <p:cNvPr id="94" name="TextBox 93">
            <a:extLst>
              <a:ext uri="{FF2B5EF4-FFF2-40B4-BE49-F238E27FC236}">
                <a16:creationId xmlns:a16="http://schemas.microsoft.com/office/drawing/2014/main" id="{0C430C29-874E-428C-A37F-FEF2C36D638F}"/>
              </a:ext>
            </a:extLst>
          </p:cNvPr>
          <p:cNvSpPr txBox="1"/>
          <p:nvPr/>
        </p:nvSpPr>
        <p:spPr>
          <a:xfrm>
            <a:off x="6197240" y="3362714"/>
            <a:ext cx="1133187" cy="246221"/>
          </a:xfrm>
          <a:prstGeom prst="rect">
            <a:avLst/>
          </a:prstGeom>
          <a:noFill/>
        </p:spPr>
        <p:txBody>
          <a:bodyPr wrap="square" lIns="0" tIns="0" rIns="0" bIns="0" rtlCol="0">
            <a:spAutoFit/>
          </a:bodyPr>
          <a:lstStyle/>
          <a:p>
            <a:pPr algn="ctr">
              <a:spcAft>
                <a:spcPts val="600"/>
              </a:spcAft>
              <a:buClr>
                <a:schemeClr val="bg2"/>
              </a:buClr>
            </a:pPr>
            <a:r>
              <a:rPr lang="en-US" sz="1600" dirty="0">
                <a:solidFill>
                  <a:schemeClr val="bg1"/>
                </a:solidFill>
              </a:rPr>
              <a:t>VALU</a:t>
            </a:r>
          </a:p>
        </p:txBody>
      </p:sp>
      <p:sp>
        <p:nvSpPr>
          <p:cNvPr id="95" name="TextBox 94">
            <a:extLst>
              <a:ext uri="{FF2B5EF4-FFF2-40B4-BE49-F238E27FC236}">
                <a16:creationId xmlns:a16="http://schemas.microsoft.com/office/drawing/2014/main" id="{2136DBBA-75B9-4214-A6C7-CB35C8F66CE3}"/>
              </a:ext>
            </a:extLst>
          </p:cNvPr>
          <p:cNvSpPr txBox="1"/>
          <p:nvPr/>
        </p:nvSpPr>
        <p:spPr>
          <a:xfrm>
            <a:off x="7811664" y="3364394"/>
            <a:ext cx="1133187" cy="246221"/>
          </a:xfrm>
          <a:prstGeom prst="rect">
            <a:avLst/>
          </a:prstGeom>
          <a:noFill/>
        </p:spPr>
        <p:txBody>
          <a:bodyPr wrap="square" lIns="0" tIns="0" rIns="0" bIns="0" rtlCol="0">
            <a:spAutoFit/>
          </a:bodyPr>
          <a:lstStyle/>
          <a:p>
            <a:pPr algn="ctr">
              <a:spcAft>
                <a:spcPts val="600"/>
              </a:spcAft>
              <a:buClr>
                <a:schemeClr val="bg2"/>
              </a:buClr>
            </a:pPr>
            <a:r>
              <a:rPr lang="en-US" sz="1600" dirty="0">
                <a:solidFill>
                  <a:schemeClr val="bg1"/>
                </a:solidFill>
              </a:rPr>
              <a:t>VALU</a:t>
            </a:r>
          </a:p>
        </p:txBody>
      </p:sp>
      <p:sp>
        <p:nvSpPr>
          <p:cNvPr id="96" name="TextBox 95">
            <a:extLst>
              <a:ext uri="{FF2B5EF4-FFF2-40B4-BE49-F238E27FC236}">
                <a16:creationId xmlns:a16="http://schemas.microsoft.com/office/drawing/2014/main" id="{C4366D97-8175-47E0-8EAA-784C26564E69}"/>
              </a:ext>
            </a:extLst>
          </p:cNvPr>
          <p:cNvSpPr txBox="1"/>
          <p:nvPr/>
        </p:nvSpPr>
        <p:spPr>
          <a:xfrm>
            <a:off x="6352631" y="3789762"/>
            <a:ext cx="823558" cy="246221"/>
          </a:xfrm>
          <a:prstGeom prst="rect">
            <a:avLst/>
          </a:prstGeom>
          <a:noFill/>
        </p:spPr>
        <p:txBody>
          <a:bodyPr wrap="square" lIns="0" tIns="0" rIns="0" bIns="0" rtlCol="0">
            <a:noAutofit/>
          </a:bodyPr>
          <a:lstStyle/>
          <a:p>
            <a:pPr algn="ctr">
              <a:spcAft>
                <a:spcPts val="600"/>
              </a:spcAft>
              <a:buClr>
                <a:schemeClr val="bg2"/>
              </a:buClr>
            </a:pPr>
            <a:r>
              <a:rPr lang="en-US" sz="1600" dirty="0">
                <a:solidFill>
                  <a:schemeClr val="bg1"/>
                </a:solidFill>
              </a:rPr>
              <a:t>VGPR</a:t>
            </a:r>
          </a:p>
        </p:txBody>
      </p:sp>
      <p:sp>
        <p:nvSpPr>
          <p:cNvPr id="97" name="TextBox 96">
            <a:extLst>
              <a:ext uri="{FF2B5EF4-FFF2-40B4-BE49-F238E27FC236}">
                <a16:creationId xmlns:a16="http://schemas.microsoft.com/office/drawing/2014/main" id="{5D1945A6-F72A-42D4-A8A7-3B3D4EC7FD63}"/>
              </a:ext>
            </a:extLst>
          </p:cNvPr>
          <p:cNvSpPr txBox="1"/>
          <p:nvPr/>
        </p:nvSpPr>
        <p:spPr>
          <a:xfrm>
            <a:off x="7965124" y="3789762"/>
            <a:ext cx="823558" cy="246221"/>
          </a:xfrm>
          <a:prstGeom prst="rect">
            <a:avLst/>
          </a:prstGeom>
          <a:noFill/>
        </p:spPr>
        <p:txBody>
          <a:bodyPr wrap="square" lIns="0" tIns="0" rIns="0" bIns="0" rtlCol="0">
            <a:noAutofit/>
          </a:bodyPr>
          <a:lstStyle/>
          <a:p>
            <a:pPr algn="ctr">
              <a:spcAft>
                <a:spcPts val="600"/>
              </a:spcAft>
              <a:buClr>
                <a:schemeClr val="bg2"/>
              </a:buClr>
            </a:pPr>
            <a:r>
              <a:rPr lang="en-US" sz="1600" dirty="0">
                <a:solidFill>
                  <a:schemeClr val="bg1"/>
                </a:solidFill>
              </a:rPr>
              <a:t>VGPR</a:t>
            </a:r>
          </a:p>
        </p:txBody>
      </p:sp>
      <p:sp>
        <p:nvSpPr>
          <p:cNvPr id="98" name="Rectangle 97">
            <a:extLst>
              <a:ext uri="{FF2B5EF4-FFF2-40B4-BE49-F238E27FC236}">
                <a16:creationId xmlns:a16="http://schemas.microsoft.com/office/drawing/2014/main" id="{2CAE1C4D-213E-454E-AC46-D10AF6C97DC0}"/>
              </a:ext>
            </a:extLst>
          </p:cNvPr>
          <p:cNvSpPr/>
          <p:nvPr/>
        </p:nvSpPr>
        <p:spPr>
          <a:xfrm>
            <a:off x="4395244" y="3295408"/>
            <a:ext cx="1533258" cy="817305"/>
          </a:xfrm>
          <a:prstGeom prst="rect">
            <a:avLst/>
          </a:prstGeom>
          <a:solidFill>
            <a:srgbClr val="000000">
              <a:alpha val="74902"/>
            </a:srgbClr>
          </a:solidFill>
          <a:ln>
            <a:solidFill>
              <a:srgbClr val="DE21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SIMD</a:t>
            </a:r>
          </a:p>
        </p:txBody>
      </p:sp>
      <p:sp>
        <p:nvSpPr>
          <p:cNvPr id="99" name="Rectangle 98">
            <a:extLst>
              <a:ext uri="{FF2B5EF4-FFF2-40B4-BE49-F238E27FC236}">
                <a16:creationId xmlns:a16="http://schemas.microsoft.com/office/drawing/2014/main" id="{FC773862-28B4-4912-881D-6B82F24B0E37}"/>
              </a:ext>
            </a:extLst>
          </p:cNvPr>
          <p:cNvSpPr/>
          <p:nvPr/>
        </p:nvSpPr>
        <p:spPr>
          <a:xfrm>
            <a:off x="5996993" y="3296204"/>
            <a:ext cx="1533258" cy="817305"/>
          </a:xfrm>
          <a:prstGeom prst="rect">
            <a:avLst/>
          </a:prstGeom>
          <a:solidFill>
            <a:srgbClr val="000000">
              <a:alpha val="74902"/>
            </a:srgbClr>
          </a:solidFill>
          <a:ln>
            <a:solidFill>
              <a:srgbClr val="DE21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SIMD</a:t>
            </a:r>
          </a:p>
        </p:txBody>
      </p:sp>
      <p:sp>
        <p:nvSpPr>
          <p:cNvPr id="100" name="Rectangle 99">
            <a:extLst>
              <a:ext uri="{FF2B5EF4-FFF2-40B4-BE49-F238E27FC236}">
                <a16:creationId xmlns:a16="http://schemas.microsoft.com/office/drawing/2014/main" id="{78CAB00C-3829-4994-91F4-231CD5779E45}"/>
              </a:ext>
            </a:extLst>
          </p:cNvPr>
          <p:cNvSpPr/>
          <p:nvPr/>
        </p:nvSpPr>
        <p:spPr>
          <a:xfrm>
            <a:off x="7610668" y="3296204"/>
            <a:ext cx="1533258" cy="817305"/>
          </a:xfrm>
          <a:prstGeom prst="rect">
            <a:avLst/>
          </a:prstGeom>
          <a:solidFill>
            <a:srgbClr val="000000">
              <a:alpha val="74902"/>
            </a:srgbClr>
          </a:solidFill>
          <a:ln>
            <a:solidFill>
              <a:srgbClr val="DE21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SIMD</a:t>
            </a:r>
          </a:p>
        </p:txBody>
      </p:sp>
      <p:sp>
        <p:nvSpPr>
          <p:cNvPr id="9" name="Rectangle 8">
            <a:extLst>
              <a:ext uri="{FF2B5EF4-FFF2-40B4-BE49-F238E27FC236}">
                <a16:creationId xmlns:a16="http://schemas.microsoft.com/office/drawing/2014/main" id="{406E0CEC-487C-411E-B9F5-651EA3847C7C}"/>
              </a:ext>
            </a:extLst>
          </p:cNvPr>
          <p:cNvSpPr/>
          <p:nvPr/>
        </p:nvSpPr>
        <p:spPr>
          <a:xfrm>
            <a:off x="2787126" y="3291862"/>
            <a:ext cx="1533258" cy="817305"/>
          </a:xfrm>
          <a:prstGeom prst="rect">
            <a:avLst/>
          </a:prstGeom>
          <a:solidFill>
            <a:srgbClr val="000000">
              <a:alpha val="74902"/>
            </a:srgbClr>
          </a:solidFill>
          <a:ln>
            <a:solidFill>
              <a:srgbClr val="DE21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SIMD</a:t>
            </a:r>
          </a:p>
        </p:txBody>
      </p:sp>
    </p:spTree>
    <p:extLst>
      <p:ext uri="{BB962C8B-B14F-4D97-AF65-F5344CB8AC3E}">
        <p14:creationId xmlns:p14="http://schemas.microsoft.com/office/powerpoint/2010/main" val="67676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1"/>
                                        </p:tgtEl>
                                      </p:cBhvr>
                                    </p:animEffect>
                                    <p:set>
                                      <p:cBhvr>
                                        <p:cTn id="10" dur="1" fill="hold">
                                          <p:stCondLst>
                                            <p:cond delay="499"/>
                                          </p:stCondLst>
                                        </p:cTn>
                                        <p:tgtEl>
                                          <p:spTgt spid="9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4"/>
                                        </p:tgtEl>
                                      </p:cBhvr>
                                    </p:animEffect>
                                    <p:set>
                                      <p:cBhvr>
                                        <p:cTn id="19" dur="1" fill="hold">
                                          <p:stCondLst>
                                            <p:cond delay="499"/>
                                          </p:stCondLst>
                                        </p:cTn>
                                        <p:tgtEl>
                                          <p:spTgt spid="9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95"/>
                                        </p:tgtEl>
                                      </p:cBhvr>
                                    </p:animEffect>
                                    <p:set>
                                      <p:cBhvr>
                                        <p:cTn id="22" dur="1" fill="hold">
                                          <p:stCondLst>
                                            <p:cond delay="499"/>
                                          </p:stCondLst>
                                        </p:cTn>
                                        <p:tgtEl>
                                          <p:spTgt spid="9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96"/>
                                        </p:tgtEl>
                                      </p:cBhvr>
                                    </p:animEffect>
                                    <p:set>
                                      <p:cBhvr>
                                        <p:cTn id="25" dur="1" fill="hold">
                                          <p:stCondLst>
                                            <p:cond delay="499"/>
                                          </p:stCondLst>
                                        </p:cTn>
                                        <p:tgtEl>
                                          <p:spTgt spid="9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97"/>
                                        </p:tgtEl>
                                      </p:cBhvr>
                                    </p:animEffect>
                                    <p:set>
                                      <p:cBhvr>
                                        <p:cTn id="28" dur="1" fill="hold">
                                          <p:stCondLst>
                                            <p:cond delay="499"/>
                                          </p:stCondLst>
                                        </p:cTn>
                                        <p:tgtEl>
                                          <p:spTgt spid="9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fade">
                                      <p:cBhvr>
                                        <p:cTn id="34" dur="500"/>
                                        <p:tgtEl>
                                          <p:spTgt spid="9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fade">
                                      <p:cBhvr>
                                        <p:cTn id="4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1" grpId="0"/>
      <p:bldP spid="11" grpId="0"/>
      <p:bldP spid="93" grpId="0"/>
      <p:bldP spid="94" grpId="0"/>
      <p:bldP spid="95" grpId="0"/>
      <p:bldP spid="96" grpId="0"/>
      <p:bldP spid="97" grpId="0"/>
      <p:bldP spid="98" grpId="0" animBg="1"/>
      <p:bldP spid="99" grpId="0" animBg="1"/>
      <p:bldP spid="100"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US" dirty="0"/>
              <a:t>What’s a </a:t>
            </a:r>
            <a:r>
              <a:rPr lang="en-US" dirty="0" err="1"/>
              <a:t>wavefront</a:t>
            </a:r>
            <a:r>
              <a:rPr lang="en-US" dirty="0"/>
              <a:t>?</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Compute Unit</a:t>
            </a:r>
          </a:p>
        </p:txBody>
      </p:sp>
      <p:grpSp>
        <p:nvGrpSpPr>
          <p:cNvPr id="309" name="Group 308">
            <a:extLst>
              <a:ext uri="{FF2B5EF4-FFF2-40B4-BE49-F238E27FC236}">
                <a16:creationId xmlns:a16="http://schemas.microsoft.com/office/drawing/2014/main" id="{FE5DA25C-9FBF-44E2-80DA-7AED4A68788E}"/>
              </a:ext>
            </a:extLst>
          </p:cNvPr>
          <p:cNvGrpSpPr/>
          <p:nvPr/>
        </p:nvGrpSpPr>
        <p:grpSpPr>
          <a:xfrm>
            <a:off x="4401984" y="3290227"/>
            <a:ext cx="1520429" cy="389334"/>
            <a:chOff x="4532424" y="2689635"/>
            <a:chExt cx="1333689" cy="391292"/>
          </a:xfrm>
          <a:solidFill>
            <a:srgbClr val="DE212C"/>
          </a:solidFill>
        </p:grpSpPr>
        <p:sp>
          <p:nvSpPr>
            <p:cNvPr id="311" name="Rectangle 310">
              <a:extLst>
                <a:ext uri="{FF2B5EF4-FFF2-40B4-BE49-F238E27FC236}">
                  <a16:creationId xmlns:a16="http://schemas.microsoft.com/office/drawing/2014/main" id="{96A11493-DA57-45A8-A06A-A21CF5B2F378}"/>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312" name="Straight Connector 311">
              <a:extLst>
                <a:ext uri="{FF2B5EF4-FFF2-40B4-BE49-F238E27FC236}">
                  <a16:creationId xmlns:a16="http://schemas.microsoft.com/office/drawing/2014/main" id="{365112AE-5F75-4772-B6AC-084EB86D52E0}"/>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7D16D581-92D9-4E7D-91F9-5129FED6BB06}"/>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C04A65C-AE18-4D8A-8D04-37D7BEE6C406}"/>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EB650341-CB5E-46A3-A88D-0C2BD9C68CB1}"/>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30FFE093-5626-4D34-ADA3-8A59C037A689}"/>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E24048F7-D542-4ACB-A8A5-551521372BE1}"/>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B1F1CEB9-9687-479C-BC12-5123AE9F343E}"/>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1C0563E4-8E7D-4CE3-B65C-68BE438528B2}"/>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9BCB588C-A25A-4BA1-B8C6-E1FAF51669BB}"/>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D71F6F9-7624-49E8-8FF6-FBC53978AA9C}"/>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2EBA634D-517D-4C5A-BD56-B905A7097AEC}"/>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57691089-6110-470D-A21B-3E41328734F1}"/>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25A6B4BF-9238-480C-96E0-8E77686CDD10}"/>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99569B8C-8EDD-4517-A988-F96811AE0DD2}"/>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2DC6922F-882A-4E8F-B1CA-FA18BB83F581}"/>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27" name="Rectangle 326">
            <a:extLst>
              <a:ext uri="{FF2B5EF4-FFF2-40B4-BE49-F238E27FC236}">
                <a16:creationId xmlns:a16="http://schemas.microsoft.com/office/drawing/2014/main" id="{01D5A34C-63EC-49FC-BFE0-84C634F5CB47}"/>
              </a:ext>
            </a:extLst>
          </p:cNvPr>
          <p:cNvSpPr/>
          <p:nvPr/>
        </p:nvSpPr>
        <p:spPr>
          <a:xfrm>
            <a:off x="4409724"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2CAE1C4D-213E-454E-AC46-D10AF6C97DC0}"/>
              </a:ext>
            </a:extLst>
          </p:cNvPr>
          <p:cNvSpPr/>
          <p:nvPr/>
        </p:nvSpPr>
        <p:spPr>
          <a:xfrm>
            <a:off x="4395244" y="3295783"/>
            <a:ext cx="1533258" cy="817305"/>
          </a:xfrm>
          <a:prstGeom prst="rect">
            <a:avLst/>
          </a:prstGeom>
          <a:solidFill>
            <a:srgbClr val="000000">
              <a:alpha val="74902"/>
            </a:srgbClr>
          </a:solidFill>
          <a:ln>
            <a:solidFill>
              <a:srgbClr val="DE21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SIMD</a:t>
            </a:r>
          </a:p>
        </p:txBody>
      </p:sp>
      <p:grpSp>
        <p:nvGrpSpPr>
          <p:cNvPr id="6" name="Group 5">
            <a:extLst>
              <a:ext uri="{FF2B5EF4-FFF2-40B4-BE49-F238E27FC236}">
                <a16:creationId xmlns:a16="http://schemas.microsoft.com/office/drawing/2014/main" id="{75E03DEE-B595-4C59-A482-698E218CEA1C}"/>
              </a:ext>
            </a:extLst>
          </p:cNvPr>
          <p:cNvGrpSpPr/>
          <p:nvPr/>
        </p:nvGrpSpPr>
        <p:grpSpPr>
          <a:xfrm>
            <a:off x="2787126" y="3290837"/>
            <a:ext cx="6356800" cy="823047"/>
            <a:chOff x="2787126" y="3290837"/>
            <a:chExt cx="6356800" cy="823047"/>
          </a:xfrm>
        </p:grpSpPr>
        <p:grpSp>
          <p:nvGrpSpPr>
            <p:cNvPr id="197" name="Group 196">
              <a:extLst>
                <a:ext uri="{FF2B5EF4-FFF2-40B4-BE49-F238E27FC236}">
                  <a16:creationId xmlns:a16="http://schemas.microsoft.com/office/drawing/2014/main" id="{06E1020C-745E-4D6F-91F1-75B933E08FF0}"/>
                </a:ext>
              </a:extLst>
            </p:cNvPr>
            <p:cNvGrpSpPr/>
            <p:nvPr/>
          </p:nvGrpSpPr>
          <p:grpSpPr>
            <a:xfrm>
              <a:off x="6004014" y="3290889"/>
              <a:ext cx="1520429" cy="389334"/>
              <a:chOff x="4532424" y="2689635"/>
              <a:chExt cx="1333689" cy="391292"/>
            </a:xfrm>
            <a:solidFill>
              <a:srgbClr val="DE212C"/>
            </a:solidFill>
          </p:grpSpPr>
          <p:sp>
            <p:nvSpPr>
              <p:cNvPr id="199" name="Rectangle 198">
                <a:extLst>
                  <a:ext uri="{FF2B5EF4-FFF2-40B4-BE49-F238E27FC236}">
                    <a16:creationId xmlns:a16="http://schemas.microsoft.com/office/drawing/2014/main" id="{0E5CD86A-9CAD-4605-9425-32DB6A28DB5F}"/>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200" name="Straight Connector 199">
                <a:extLst>
                  <a:ext uri="{FF2B5EF4-FFF2-40B4-BE49-F238E27FC236}">
                    <a16:creationId xmlns:a16="http://schemas.microsoft.com/office/drawing/2014/main" id="{6B7B4486-8869-4DF8-BD05-7DE303E042D5}"/>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7CC7A6D-8499-4DF6-899F-10B12F6192A2}"/>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0E7376F-DF4F-4EFF-A971-C5EC79598EFA}"/>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5C8C60C-0960-45D5-8ECA-092DFD0949C4}"/>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EDA29FC-DB54-4F95-B5D8-E01B1D50891D}"/>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8AEAA30-3F38-4899-BD49-7BD5E15F342A}"/>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576D7F6D-5587-4E71-BEC5-49AC6455750E}"/>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3ACADD8-B8F1-4D1F-BF04-5B2EC0242127}"/>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B8C97176-5152-4B89-8954-D1882F9AC95B}"/>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C8E1FADD-2E87-423F-A11F-576AC2BCDA18}"/>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3EB089F3-3F72-46FF-9E26-095A894423A7}"/>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5514029-9996-4217-ACE7-603DC054A584}"/>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DB845AE-5F90-421E-93A2-88AB32C7A528}"/>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073850D-6017-45ED-98BD-CF59531354E5}"/>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CC74889F-C52B-416F-B4B3-116E6E96FF28}"/>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137" name="Rectangle 136">
              <a:extLst>
                <a:ext uri="{FF2B5EF4-FFF2-40B4-BE49-F238E27FC236}">
                  <a16:creationId xmlns:a16="http://schemas.microsoft.com/office/drawing/2014/main" id="{D4FD75B5-6742-49B3-9B3B-B02055585B56}"/>
                </a:ext>
              </a:extLst>
            </p:cNvPr>
            <p:cNvSpPr/>
            <p:nvPr/>
          </p:nvSpPr>
          <p:spPr>
            <a:xfrm>
              <a:off x="6012351"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grpSp>
          <p:nvGrpSpPr>
            <p:cNvPr id="289" name="Group 288">
              <a:extLst>
                <a:ext uri="{FF2B5EF4-FFF2-40B4-BE49-F238E27FC236}">
                  <a16:creationId xmlns:a16="http://schemas.microsoft.com/office/drawing/2014/main" id="{100A710A-573D-4ACA-951D-A9A75D1C07EF}"/>
                </a:ext>
              </a:extLst>
            </p:cNvPr>
            <p:cNvGrpSpPr/>
            <p:nvPr/>
          </p:nvGrpSpPr>
          <p:grpSpPr>
            <a:xfrm>
              <a:off x="7618874" y="3292214"/>
              <a:ext cx="1520429" cy="389334"/>
              <a:chOff x="4532424" y="2689635"/>
              <a:chExt cx="1333689" cy="391292"/>
            </a:xfrm>
            <a:solidFill>
              <a:srgbClr val="DE212C"/>
            </a:solidFill>
          </p:grpSpPr>
          <p:sp>
            <p:nvSpPr>
              <p:cNvPr id="291" name="Rectangle 290">
                <a:extLst>
                  <a:ext uri="{FF2B5EF4-FFF2-40B4-BE49-F238E27FC236}">
                    <a16:creationId xmlns:a16="http://schemas.microsoft.com/office/drawing/2014/main" id="{317D2F10-2679-4A27-A8CF-44F3781E7E46}"/>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292" name="Straight Connector 291">
                <a:extLst>
                  <a:ext uri="{FF2B5EF4-FFF2-40B4-BE49-F238E27FC236}">
                    <a16:creationId xmlns:a16="http://schemas.microsoft.com/office/drawing/2014/main" id="{42A31CB1-E1BC-4FA1-8E0A-BA218D9A2E49}"/>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45F8D4D-FD50-4D52-A221-CBFC5F35D896}"/>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7A196BF3-20D9-4996-9974-4FD01EB3F15F}"/>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25C2BBC7-7F17-4806-A8C5-7FAFE1CF34B9}"/>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960C278-E6F5-47E3-A509-46AFEEAB7C75}"/>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4FFEF0C4-9C87-43FC-91F5-6C6C49710E7F}"/>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7E60BC9-1B75-482A-8904-3DA2526ECD0D}"/>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864A6BE1-8445-4D57-B462-B9387286EF8C}"/>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0A6D0A8-3364-42F6-9EE5-77A756A1D54F}"/>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459CF657-9D65-4209-BF36-744EAE26681B}"/>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21FB972B-DDF0-40EE-832F-8B348141CBFC}"/>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C2E9B481-22E2-4E22-873F-270F9FE3DE23}"/>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96197834-F248-482B-B491-6594591878D5}"/>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129FE34-DA2F-4646-A045-ABFE9076DC51}"/>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4B396C6-66D0-4913-A778-6959C617AE0B}"/>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07" name="Rectangle 306">
              <a:extLst>
                <a:ext uri="{FF2B5EF4-FFF2-40B4-BE49-F238E27FC236}">
                  <a16:creationId xmlns:a16="http://schemas.microsoft.com/office/drawing/2014/main" id="{E3078795-8D35-459A-92BB-78E1B709620D}"/>
                </a:ext>
              </a:extLst>
            </p:cNvPr>
            <p:cNvSpPr/>
            <p:nvPr/>
          </p:nvSpPr>
          <p:spPr>
            <a:xfrm>
              <a:off x="7625648"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grpSp>
          <p:nvGrpSpPr>
            <p:cNvPr id="329" name="Group 328">
              <a:extLst>
                <a:ext uri="{FF2B5EF4-FFF2-40B4-BE49-F238E27FC236}">
                  <a16:creationId xmlns:a16="http://schemas.microsoft.com/office/drawing/2014/main" id="{74B9644D-D19E-4127-88FC-0E59100B5BDE}"/>
                </a:ext>
              </a:extLst>
            </p:cNvPr>
            <p:cNvGrpSpPr/>
            <p:nvPr/>
          </p:nvGrpSpPr>
          <p:grpSpPr>
            <a:xfrm>
              <a:off x="2793577" y="3290837"/>
              <a:ext cx="1520429" cy="389334"/>
              <a:chOff x="4532424" y="2689635"/>
              <a:chExt cx="1333689" cy="391292"/>
            </a:xfrm>
            <a:solidFill>
              <a:srgbClr val="DE212C"/>
            </a:solidFill>
          </p:grpSpPr>
          <p:sp>
            <p:nvSpPr>
              <p:cNvPr id="331" name="Rectangle 330">
                <a:extLst>
                  <a:ext uri="{FF2B5EF4-FFF2-40B4-BE49-F238E27FC236}">
                    <a16:creationId xmlns:a16="http://schemas.microsoft.com/office/drawing/2014/main" id="{D68AD0CB-70A5-4910-B27B-CAC38FB1CEAA}"/>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332" name="Straight Connector 331">
                <a:extLst>
                  <a:ext uri="{FF2B5EF4-FFF2-40B4-BE49-F238E27FC236}">
                    <a16:creationId xmlns:a16="http://schemas.microsoft.com/office/drawing/2014/main" id="{1F8FAC51-323A-4A49-A4AC-679CB1087EC2}"/>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F502377-B668-4F03-9762-AA764EC9ECDD}"/>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C80E5393-9F71-48B0-862B-949AE14BEE5D}"/>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83E20A98-4DEE-4EBD-BB2B-051EDC436A6A}"/>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FA3760C3-F6B6-42A5-B455-69897E2ED0C9}"/>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FC6C8CBB-93FB-44AB-B93D-CF971F41D25C}"/>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4F21EE40-5111-4F51-9083-3B4FD36F4B94}"/>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434D856A-72AA-493B-98E3-B8AFB981EE67}"/>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307DD1FE-9DF2-45AC-B030-3D423D78ED3C}"/>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CC853AB1-3D1D-44FD-B661-C10D4A6B55C7}"/>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726D63EB-9405-44BC-90C2-FD5E09E51B75}"/>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5739D70A-266A-446D-B927-8EC5F6AF65CF}"/>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2BA04F37-EAE9-49C3-B1BC-90CFC791A8F5}"/>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B2C18C9-D046-49EA-BBFA-AAB3ADA0C33C}"/>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193E8A17-E9D4-4FED-825F-4771F836E1AB}"/>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47" name="Rectangle 346">
              <a:extLst>
                <a:ext uri="{FF2B5EF4-FFF2-40B4-BE49-F238E27FC236}">
                  <a16:creationId xmlns:a16="http://schemas.microsoft.com/office/drawing/2014/main" id="{C4116261-BB76-401C-A1DF-748216AACE20}"/>
                </a:ext>
              </a:extLst>
            </p:cNvPr>
            <p:cNvSpPr/>
            <p:nvPr/>
          </p:nvSpPr>
          <p:spPr>
            <a:xfrm>
              <a:off x="2801097"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FC773862-28B4-4912-881D-6B82F24B0E37}"/>
                </a:ext>
              </a:extLst>
            </p:cNvPr>
            <p:cNvSpPr/>
            <p:nvPr/>
          </p:nvSpPr>
          <p:spPr>
            <a:xfrm>
              <a:off x="5996993" y="3296579"/>
              <a:ext cx="1533258" cy="817305"/>
            </a:xfrm>
            <a:prstGeom prst="rect">
              <a:avLst/>
            </a:prstGeom>
            <a:solidFill>
              <a:srgbClr val="000000">
                <a:alpha val="74902"/>
              </a:srgbClr>
            </a:solidFill>
            <a:ln>
              <a:solidFill>
                <a:srgbClr val="DE21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SIMD</a:t>
              </a:r>
            </a:p>
          </p:txBody>
        </p:sp>
        <p:sp>
          <p:nvSpPr>
            <p:cNvPr id="100" name="Rectangle 99">
              <a:extLst>
                <a:ext uri="{FF2B5EF4-FFF2-40B4-BE49-F238E27FC236}">
                  <a16:creationId xmlns:a16="http://schemas.microsoft.com/office/drawing/2014/main" id="{78CAB00C-3829-4994-91F4-231CD5779E45}"/>
                </a:ext>
              </a:extLst>
            </p:cNvPr>
            <p:cNvSpPr/>
            <p:nvPr/>
          </p:nvSpPr>
          <p:spPr>
            <a:xfrm>
              <a:off x="7610668" y="3296579"/>
              <a:ext cx="1533258" cy="817305"/>
            </a:xfrm>
            <a:prstGeom prst="rect">
              <a:avLst/>
            </a:prstGeom>
            <a:solidFill>
              <a:srgbClr val="000000">
                <a:alpha val="74902"/>
              </a:srgbClr>
            </a:solidFill>
            <a:ln>
              <a:solidFill>
                <a:srgbClr val="DE21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SIMD</a:t>
              </a:r>
            </a:p>
          </p:txBody>
        </p:sp>
        <p:sp>
          <p:nvSpPr>
            <p:cNvPr id="9" name="Rectangle 8">
              <a:extLst>
                <a:ext uri="{FF2B5EF4-FFF2-40B4-BE49-F238E27FC236}">
                  <a16:creationId xmlns:a16="http://schemas.microsoft.com/office/drawing/2014/main" id="{406E0CEC-487C-411E-B9F5-651EA3847C7C}"/>
                </a:ext>
              </a:extLst>
            </p:cNvPr>
            <p:cNvSpPr/>
            <p:nvPr/>
          </p:nvSpPr>
          <p:spPr>
            <a:xfrm>
              <a:off x="2787126" y="3292237"/>
              <a:ext cx="1533258" cy="817305"/>
            </a:xfrm>
            <a:prstGeom prst="rect">
              <a:avLst/>
            </a:prstGeom>
            <a:solidFill>
              <a:srgbClr val="000000">
                <a:alpha val="74902"/>
              </a:srgbClr>
            </a:solidFill>
            <a:ln>
              <a:solidFill>
                <a:srgbClr val="DE21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SIMD</a:t>
              </a:r>
            </a:p>
          </p:txBody>
        </p:sp>
      </p:grpSp>
    </p:spTree>
    <p:extLst>
      <p:ext uri="{BB962C8B-B14F-4D97-AF65-F5344CB8AC3E}">
        <p14:creationId xmlns:p14="http://schemas.microsoft.com/office/powerpoint/2010/main" val="367699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370F01-704D-40D7-B93E-3F036A685CEC}"/>
              </a:ext>
            </a:extLst>
          </p:cNvPr>
          <p:cNvSpPr>
            <a:spLocks noGrp="1"/>
          </p:cNvSpPr>
          <p:nvPr>
            <p:ph idx="1"/>
          </p:nvPr>
        </p:nvSpPr>
        <p:spPr>
          <a:xfrm>
            <a:off x="365760" y="1381123"/>
            <a:ext cx="3921605" cy="4937760"/>
          </a:xfrm>
        </p:spPr>
        <p:txBody>
          <a:bodyPr/>
          <a:lstStyle/>
          <a:p>
            <a:r>
              <a:rPr lang="en-US" dirty="0"/>
              <a:t>SIMD = Single instruction, multiple data</a:t>
            </a:r>
          </a:p>
          <a:p>
            <a:r>
              <a:rPr lang="en-US" dirty="0"/>
              <a:t>What’s the multiple?</a:t>
            </a:r>
          </a:p>
          <a:p>
            <a:pPr lvl="1"/>
            <a:r>
              <a:rPr lang="en-US" dirty="0"/>
              <a:t>The GPU works on 64-thread groups called </a:t>
            </a:r>
            <a:r>
              <a:rPr lang="en-US" dirty="0" err="1"/>
              <a:t>wavefronts</a:t>
            </a:r>
            <a:r>
              <a:rPr lang="en-US" dirty="0"/>
              <a:t> (or waves)</a:t>
            </a:r>
          </a:p>
          <a:p>
            <a:pPr lvl="1"/>
            <a:r>
              <a:rPr lang="en-US" dirty="0"/>
              <a:t>Smallest unit of GPU work</a:t>
            </a:r>
          </a:p>
          <a:p>
            <a:pPr lvl="1"/>
            <a:r>
              <a:rPr lang="en-US" dirty="0"/>
              <a:t>Each </a:t>
            </a:r>
            <a:r>
              <a:rPr lang="en-US" dirty="0" err="1"/>
              <a:t>wavefront</a:t>
            </a:r>
            <a:r>
              <a:rPr lang="en-US" dirty="0"/>
              <a:t> shares a single program counter</a:t>
            </a:r>
          </a:p>
          <a:p>
            <a:r>
              <a:rPr lang="en-US" dirty="0"/>
              <a:t>Each SIMD is executing an independent </a:t>
            </a:r>
            <a:r>
              <a:rPr lang="en-US" dirty="0" err="1"/>
              <a:t>wavefront</a:t>
            </a:r>
            <a:endParaRPr lang="en-US" dirty="0"/>
          </a:p>
          <a:p>
            <a:r>
              <a:rPr lang="en-US" dirty="0"/>
              <a:t>16-lane vector ALU per SIMD</a:t>
            </a:r>
          </a:p>
          <a:p>
            <a:pPr lvl="1"/>
            <a:r>
              <a:rPr lang="en-US" dirty="0"/>
              <a:t>Each SIMD cycles through the 64 work items in a </a:t>
            </a:r>
            <a:r>
              <a:rPr lang="en-US" dirty="0" err="1"/>
              <a:t>wavefront</a:t>
            </a:r>
            <a:r>
              <a:rPr lang="en-US" dirty="0"/>
              <a:t> over four clock cycles</a:t>
            </a:r>
          </a:p>
        </p:txBody>
      </p:sp>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US" dirty="0"/>
              <a:t>What’s a </a:t>
            </a:r>
            <a:r>
              <a:rPr lang="en-US" dirty="0" err="1"/>
              <a:t>wavefront</a:t>
            </a:r>
            <a:r>
              <a:rPr lang="en-US" dirty="0"/>
              <a:t>?</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Compute Unit</a:t>
            </a:r>
          </a:p>
        </p:txBody>
      </p:sp>
      <p:grpSp>
        <p:nvGrpSpPr>
          <p:cNvPr id="7" name="Group 6">
            <a:extLst>
              <a:ext uri="{FF2B5EF4-FFF2-40B4-BE49-F238E27FC236}">
                <a16:creationId xmlns:a16="http://schemas.microsoft.com/office/drawing/2014/main" id="{62FA6773-0E56-43C8-BAE0-A2A367946883}"/>
              </a:ext>
            </a:extLst>
          </p:cNvPr>
          <p:cNvGrpSpPr/>
          <p:nvPr/>
        </p:nvGrpSpPr>
        <p:grpSpPr>
          <a:xfrm>
            <a:off x="4395244" y="3290227"/>
            <a:ext cx="1533258" cy="822861"/>
            <a:chOff x="4395244" y="3290227"/>
            <a:chExt cx="1533258" cy="822861"/>
          </a:xfrm>
        </p:grpSpPr>
        <p:grpSp>
          <p:nvGrpSpPr>
            <p:cNvPr id="309" name="Group 308">
              <a:extLst>
                <a:ext uri="{FF2B5EF4-FFF2-40B4-BE49-F238E27FC236}">
                  <a16:creationId xmlns:a16="http://schemas.microsoft.com/office/drawing/2014/main" id="{FE5DA25C-9FBF-44E2-80DA-7AED4A68788E}"/>
                </a:ext>
              </a:extLst>
            </p:cNvPr>
            <p:cNvGrpSpPr/>
            <p:nvPr/>
          </p:nvGrpSpPr>
          <p:grpSpPr>
            <a:xfrm>
              <a:off x="4401984" y="3290227"/>
              <a:ext cx="1520429" cy="389334"/>
              <a:chOff x="4532424" y="2689635"/>
              <a:chExt cx="1333689" cy="391292"/>
            </a:xfrm>
            <a:solidFill>
              <a:srgbClr val="DE212C"/>
            </a:solidFill>
          </p:grpSpPr>
          <p:sp>
            <p:nvSpPr>
              <p:cNvPr id="311" name="Rectangle 310">
                <a:extLst>
                  <a:ext uri="{FF2B5EF4-FFF2-40B4-BE49-F238E27FC236}">
                    <a16:creationId xmlns:a16="http://schemas.microsoft.com/office/drawing/2014/main" id="{96A11493-DA57-45A8-A06A-A21CF5B2F378}"/>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312" name="Straight Connector 311">
                <a:extLst>
                  <a:ext uri="{FF2B5EF4-FFF2-40B4-BE49-F238E27FC236}">
                    <a16:creationId xmlns:a16="http://schemas.microsoft.com/office/drawing/2014/main" id="{365112AE-5F75-4772-B6AC-084EB86D52E0}"/>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7D16D581-92D9-4E7D-91F9-5129FED6BB06}"/>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C04A65C-AE18-4D8A-8D04-37D7BEE6C406}"/>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EB650341-CB5E-46A3-A88D-0C2BD9C68CB1}"/>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30FFE093-5626-4D34-ADA3-8A59C037A689}"/>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E24048F7-D542-4ACB-A8A5-551521372BE1}"/>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B1F1CEB9-9687-479C-BC12-5123AE9F343E}"/>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1C0563E4-8E7D-4CE3-B65C-68BE438528B2}"/>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9BCB588C-A25A-4BA1-B8C6-E1FAF51669BB}"/>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D71F6F9-7624-49E8-8FF6-FBC53978AA9C}"/>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2EBA634D-517D-4C5A-BD56-B905A7097AEC}"/>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57691089-6110-470D-A21B-3E41328734F1}"/>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25A6B4BF-9238-480C-96E0-8E77686CDD10}"/>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99569B8C-8EDD-4517-A988-F96811AE0DD2}"/>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2DC6922F-882A-4E8F-B1CA-FA18BB83F581}"/>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327" name="Rectangle 326">
              <a:extLst>
                <a:ext uri="{FF2B5EF4-FFF2-40B4-BE49-F238E27FC236}">
                  <a16:creationId xmlns:a16="http://schemas.microsoft.com/office/drawing/2014/main" id="{01D5A34C-63EC-49FC-BFE0-84C634F5CB47}"/>
                </a:ext>
              </a:extLst>
            </p:cNvPr>
            <p:cNvSpPr/>
            <p:nvPr/>
          </p:nvSpPr>
          <p:spPr>
            <a:xfrm>
              <a:off x="4409724" y="3717682"/>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2CAE1C4D-213E-454E-AC46-D10AF6C97DC0}"/>
                </a:ext>
              </a:extLst>
            </p:cNvPr>
            <p:cNvSpPr/>
            <p:nvPr/>
          </p:nvSpPr>
          <p:spPr>
            <a:xfrm>
              <a:off x="4395244" y="3295783"/>
              <a:ext cx="1533258" cy="817305"/>
            </a:xfrm>
            <a:prstGeom prst="rect">
              <a:avLst/>
            </a:prstGeom>
            <a:solidFill>
              <a:srgbClr val="000000">
                <a:alpha val="74902"/>
              </a:srgbClr>
            </a:solidFill>
            <a:ln>
              <a:solidFill>
                <a:srgbClr val="DE21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SIMD</a:t>
              </a:r>
            </a:p>
          </p:txBody>
        </p:sp>
      </p:grpSp>
      <p:grpSp>
        <p:nvGrpSpPr>
          <p:cNvPr id="5" name="Group 4">
            <a:extLst>
              <a:ext uri="{FF2B5EF4-FFF2-40B4-BE49-F238E27FC236}">
                <a16:creationId xmlns:a16="http://schemas.microsoft.com/office/drawing/2014/main" id="{F9FB312E-EF7C-462B-B41D-86057DD3A4E1}"/>
              </a:ext>
            </a:extLst>
          </p:cNvPr>
          <p:cNvGrpSpPr/>
          <p:nvPr/>
        </p:nvGrpSpPr>
        <p:grpSpPr>
          <a:xfrm>
            <a:off x="5806876" y="2547460"/>
            <a:ext cx="4275634" cy="2294625"/>
            <a:chOff x="7447793" y="4418442"/>
            <a:chExt cx="1533258" cy="822861"/>
          </a:xfrm>
        </p:grpSpPr>
        <p:grpSp>
          <p:nvGrpSpPr>
            <p:cNvPr id="82" name="Group 81">
              <a:extLst>
                <a:ext uri="{FF2B5EF4-FFF2-40B4-BE49-F238E27FC236}">
                  <a16:creationId xmlns:a16="http://schemas.microsoft.com/office/drawing/2014/main" id="{CF2122FB-23A1-4EAA-8D1C-5058F9D108B9}"/>
                </a:ext>
              </a:extLst>
            </p:cNvPr>
            <p:cNvGrpSpPr/>
            <p:nvPr/>
          </p:nvGrpSpPr>
          <p:grpSpPr>
            <a:xfrm>
              <a:off x="7454533" y="4418442"/>
              <a:ext cx="1520429" cy="389334"/>
              <a:chOff x="4532424" y="2689635"/>
              <a:chExt cx="1333689" cy="391292"/>
            </a:xfrm>
            <a:solidFill>
              <a:srgbClr val="DE212C"/>
            </a:solidFill>
          </p:grpSpPr>
          <p:sp>
            <p:nvSpPr>
              <p:cNvPr id="83" name="Rectangle 82">
                <a:extLst>
                  <a:ext uri="{FF2B5EF4-FFF2-40B4-BE49-F238E27FC236}">
                    <a16:creationId xmlns:a16="http://schemas.microsoft.com/office/drawing/2014/main" id="{4BF73CB5-0EC2-4A09-B569-204AC4BB257F}"/>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84" name="Straight Connector 83">
                <a:extLst>
                  <a:ext uri="{FF2B5EF4-FFF2-40B4-BE49-F238E27FC236}">
                    <a16:creationId xmlns:a16="http://schemas.microsoft.com/office/drawing/2014/main" id="{72F6F37A-9740-4ADE-9542-E03117D4FF95}"/>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FF8C187-D0FE-48F5-86C0-26F4AC770913}"/>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29769B9-3DC9-4553-A7E7-52AC161CF9E8}"/>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D41D9EF-0656-48FD-B69E-D1EAAB8580FC}"/>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4CC058C-CC0B-49CF-BB18-8FDFB99D9F1B}"/>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2262F58-3CFD-4F6F-A1BF-9BD34578CF76}"/>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0CAA54C-4907-4189-8057-79A37C2FD60A}"/>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CB0C087-EA5E-4EA9-93A5-3FBB2F372963}"/>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6D51DC8-D6DF-4ECE-8FD0-3C92728801C0}"/>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B43BD51-50F0-419C-B743-5013A0295F6C}"/>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1F2F0B9-E05B-4DAF-BCEE-80293E3FC80D}"/>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4C65821-BEA3-4915-8063-586E13F8041C}"/>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A81DAFF-2F33-4FFE-AFCF-5CF8DB9B35D0}"/>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F67F0E2-8E15-4BA7-A2B9-0F3D2D5F88E2}"/>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0BC5BFB-D0FD-4179-92F4-F06E58EC2D31}"/>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102" name="Rectangle 101">
              <a:extLst>
                <a:ext uri="{FF2B5EF4-FFF2-40B4-BE49-F238E27FC236}">
                  <a16:creationId xmlns:a16="http://schemas.microsoft.com/office/drawing/2014/main" id="{BF493609-2767-480E-94DD-CB305DEF017E}"/>
                </a:ext>
              </a:extLst>
            </p:cNvPr>
            <p:cNvSpPr/>
            <p:nvPr/>
          </p:nvSpPr>
          <p:spPr>
            <a:xfrm>
              <a:off x="7462273" y="4845897"/>
              <a:ext cx="1504948" cy="389850"/>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830EA480-3E78-4ECF-BD20-F7BFB14AFD88}"/>
                </a:ext>
              </a:extLst>
            </p:cNvPr>
            <p:cNvSpPr/>
            <p:nvPr/>
          </p:nvSpPr>
          <p:spPr>
            <a:xfrm>
              <a:off x="7447793" y="4423998"/>
              <a:ext cx="1533258" cy="817305"/>
            </a:xfrm>
            <a:prstGeom prst="rect">
              <a:avLst/>
            </a:prstGeom>
            <a:solidFill>
              <a:srgbClr val="000000">
                <a:alpha val="74902"/>
              </a:srgbClr>
            </a:solidFill>
            <a:ln>
              <a:solidFill>
                <a:srgbClr val="DE21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SIMD</a:t>
              </a:r>
            </a:p>
          </p:txBody>
        </p:sp>
      </p:grpSp>
      <p:sp>
        <p:nvSpPr>
          <p:cNvPr id="104" name="TextBox 103">
            <a:extLst>
              <a:ext uri="{FF2B5EF4-FFF2-40B4-BE49-F238E27FC236}">
                <a16:creationId xmlns:a16="http://schemas.microsoft.com/office/drawing/2014/main" id="{1C9ED8DD-1C3F-40E2-8790-409CF93CAB6E}"/>
              </a:ext>
            </a:extLst>
          </p:cNvPr>
          <p:cNvSpPr txBox="1"/>
          <p:nvPr/>
        </p:nvSpPr>
        <p:spPr>
          <a:xfrm>
            <a:off x="6541169" y="1627695"/>
            <a:ext cx="280704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600"/>
              </a:spcAft>
              <a:buClr>
                <a:srgbClr val="000000"/>
              </a:buClr>
              <a:buSzTx/>
              <a:buFontTx/>
              <a:buNone/>
              <a:tabLst/>
              <a:defRPr/>
            </a:pPr>
            <a:r>
              <a:rPr kumimoji="0" lang="en-US" b="0" i="0" u="none" strike="noStrike" kern="1200" cap="all"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16-lane vector ALU</a:t>
            </a:r>
          </a:p>
        </p:txBody>
      </p:sp>
      <p:cxnSp>
        <p:nvCxnSpPr>
          <p:cNvPr id="105" name="Straight Connector 104">
            <a:extLst>
              <a:ext uri="{FF2B5EF4-FFF2-40B4-BE49-F238E27FC236}">
                <a16:creationId xmlns:a16="http://schemas.microsoft.com/office/drawing/2014/main" id="{7286BC67-146A-40DC-AF0B-83D7490585F0}"/>
              </a:ext>
            </a:extLst>
          </p:cNvPr>
          <p:cNvCxnSpPr>
            <a:cxnSpLocks/>
          </p:cNvCxnSpPr>
          <p:nvPr/>
        </p:nvCxnSpPr>
        <p:spPr>
          <a:xfrm flipV="1">
            <a:off x="7959345" y="4452204"/>
            <a:ext cx="0" cy="638411"/>
          </a:xfrm>
          <a:prstGeom prst="line">
            <a:avLst/>
          </a:prstGeom>
          <a:ln w="19050">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sp>
        <p:nvSpPr>
          <p:cNvPr id="10" name="Left Brace 9">
            <a:extLst>
              <a:ext uri="{FF2B5EF4-FFF2-40B4-BE49-F238E27FC236}">
                <a16:creationId xmlns:a16="http://schemas.microsoft.com/office/drawing/2014/main" id="{18281450-F398-4303-858B-7936134F88CE}"/>
              </a:ext>
            </a:extLst>
          </p:cNvPr>
          <p:cNvSpPr/>
          <p:nvPr/>
        </p:nvSpPr>
        <p:spPr>
          <a:xfrm rot="5400000">
            <a:off x="7755829" y="66463"/>
            <a:ext cx="377729" cy="4330424"/>
          </a:xfrm>
          <a:prstGeom prst="leftBrace">
            <a:avLst>
              <a:gd name="adj1" fmla="val 64336"/>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9" name="TextBox 108">
            <a:extLst>
              <a:ext uri="{FF2B5EF4-FFF2-40B4-BE49-F238E27FC236}">
                <a16:creationId xmlns:a16="http://schemas.microsoft.com/office/drawing/2014/main" id="{BDDC0C69-55B4-467B-BFE9-D300EB4310F8}"/>
              </a:ext>
            </a:extLst>
          </p:cNvPr>
          <p:cNvSpPr txBox="1"/>
          <p:nvPr/>
        </p:nvSpPr>
        <p:spPr>
          <a:xfrm>
            <a:off x="6541169" y="5076737"/>
            <a:ext cx="2807048" cy="369332"/>
          </a:xfrm>
          <a:prstGeom prst="rect">
            <a:avLst/>
          </a:prstGeom>
          <a:noFill/>
        </p:spPr>
        <p:txBody>
          <a:bodyPr wrap="square" rtlCol="0">
            <a:spAutoFit/>
          </a:bodyPr>
          <a:lstStyle/>
          <a:p>
            <a:pPr lvl="0" algn="ctr">
              <a:spcAft>
                <a:spcPts val="600"/>
              </a:spcAft>
              <a:buClr>
                <a:srgbClr val="000000"/>
              </a:buClr>
            </a:pPr>
            <a:r>
              <a:rPr lang="en-US" cap="all" dirty="0">
                <a:solidFill>
                  <a:prstClr val="white"/>
                </a:solidFill>
              </a:rPr>
              <a:t>64KB VGPR Memory</a:t>
            </a:r>
            <a:endParaRPr kumimoji="0" lang="en-US" b="0" i="0" u="none" strike="noStrike" kern="1200" cap="all"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9588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nodeType="with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fade">
                                      <p:cBhvr>
                                        <p:cTn id="16" dur="500"/>
                                        <p:tgtEl>
                                          <p:spTgt spid="10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500"/>
                                        <p:tgtEl>
                                          <p:spTgt spid="10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500"/>
                                        <p:tgtEl>
                                          <p:spTgt spid="2">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500"/>
                                        <p:tgtEl>
                                          <p:spTgt spid="2">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500"/>
                                        <p:tgtEl>
                                          <p:spTgt spid="2">
                                            <p:txEl>
                                              <p:pRg st="3" end="3"/>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500"/>
                                        <p:tgtEl>
                                          <p:spTgt spid="2">
                                            <p:txEl>
                                              <p:pRg st="6" end="6"/>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4" grpId="0"/>
      <p:bldP spid="10" grpId="0" animBg="1"/>
      <p:bldP spid="10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370F01-704D-40D7-B93E-3F036A685CEC}"/>
              </a:ext>
            </a:extLst>
          </p:cNvPr>
          <p:cNvSpPr>
            <a:spLocks noGrp="1"/>
          </p:cNvSpPr>
          <p:nvPr>
            <p:ph idx="1"/>
          </p:nvPr>
        </p:nvSpPr>
        <p:spPr>
          <a:xfrm>
            <a:off x="365760" y="1381123"/>
            <a:ext cx="3921605" cy="4937760"/>
          </a:xfrm>
        </p:spPr>
        <p:txBody>
          <a:bodyPr/>
          <a:lstStyle/>
          <a:p>
            <a:r>
              <a:rPr lang="en-US" dirty="0"/>
              <a:t>A GCN Compute Unit supports having up to 8 or 10 </a:t>
            </a:r>
            <a:r>
              <a:rPr lang="en-US" dirty="0" err="1"/>
              <a:t>wavefronts</a:t>
            </a:r>
            <a:r>
              <a:rPr lang="en-US" dirty="0"/>
              <a:t> in flight per SIMD “at once”</a:t>
            </a:r>
          </a:p>
          <a:p>
            <a:r>
              <a:rPr lang="en-US" dirty="0"/>
              <a:t>Helps hide memory latency</a:t>
            </a:r>
          </a:p>
          <a:p>
            <a:r>
              <a:rPr lang="en-US" dirty="0"/>
              <a:t>Compute Unit scheduler can switch to another </a:t>
            </a:r>
            <a:r>
              <a:rPr lang="en-US" dirty="0" err="1"/>
              <a:t>wavefront</a:t>
            </a:r>
            <a:r>
              <a:rPr lang="en-US" dirty="0"/>
              <a:t> on a SIMD when a memory fetch stalls a </a:t>
            </a:r>
            <a:r>
              <a:rPr lang="en-US" dirty="0" err="1"/>
              <a:t>shader</a:t>
            </a:r>
            <a:r>
              <a:rPr lang="en-US" dirty="0"/>
              <a:t> program</a:t>
            </a:r>
          </a:p>
        </p:txBody>
      </p:sp>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US" dirty="0"/>
              <a:t>Multiple Waves in flight per SIMD</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Compute Unit</a:t>
            </a:r>
          </a:p>
        </p:txBody>
      </p:sp>
      <p:grpSp>
        <p:nvGrpSpPr>
          <p:cNvPr id="82" name="Group 81">
            <a:extLst>
              <a:ext uri="{FF2B5EF4-FFF2-40B4-BE49-F238E27FC236}">
                <a16:creationId xmlns:a16="http://schemas.microsoft.com/office/drawing/2014/main" id="{CF2122FB-23A1-4EAA-8D1C-5058F9D108B9}"/>
              </a:ext>
            </a:extLst>
          </p:cNvPr>
          <p:cNvGrpSpPr/>
          <p:nvPr/>
        </p:nvGrpSpPr>
        <p:grpSpPr>
          <a:xfrm>
            <a:off x="5825671" y="2547460"/>
            <a:ext cx="4239859" cy="1085694"/>
            <a:chOff x="4532424" y="2689635"/>
            <a:chExt cx="1333689" cy="391292"/>
          </a:xfrm>
          <a:solidFill>
            <a:srgbClr val="DE212C"/>
          </a:solidFill>
        </p:grpSpPr>
        <p:sp>
          <p:nvSpPr>
            <p:cNvPr id="83" name="Rectangle 82">
              <a:extLst>
                <a:ext uri="{FF2B5EF4-FFF2-40B4-BE49-F238E27FC236}">
                  <a16:creationId xmlns:a16="http://schemas.microsoft.com/office/drawing/2014/main" id="{4BF73CB5-0EC2-4A09-B569-204AC4BB257F}"/>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84" name="Straight Connector 83">
              <a:extLst>
                <a:ext uri="{FF2B5EF4-FFF2-40B4-BE49-F238E27FC236}">
                  <a16:creationId xmlns:a16="http://schemas.microsoft.com/office/drawing/2014/main" id="{72F6F37A-9740-4ADE-9542-E03117D4FF95}"/>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FF8C187-D0FE-48F5-86C0-26F4AC770913}"/>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29769B9-3DC9-4553-A7E7-52AC161CF9E8}"/>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D41D9EF-0656-48FD-B69E-D1EAAB8580FC}"/>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4CC058C-CC0B-49CF-BB18-8FDFB99D9F1B}"/>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2262F58-3CFD-4F6F-A1BF-9BD34578CF76}"/>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0CAA54C-4907-4189-8057-79A37C2FD60A}"/>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CB0C087-EA5E-4EA9-93A5-3FBB2F372963}"/>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6D51DC8-D6DF-4ECE-8FD0-3C92728801C0}"/>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B43BD51-50F0-419C-B743-5013A0295F6C}"/>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1F2F0B9-E05B-4DAF-BCEE-80293E3FC80D}"/>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4C65821-BEA3-4915-8063-586E13F8041C}"/>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A81DAFF-2F33-4FFE-AFCF-5CF8DB9B35D0}"/>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F67F0E2-8E15-4BA7-A2B9-0F3D2D5F88E2}"/>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0BC5BFB-D0FD-4179-92F4-F06E58EC2D31}"/>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102" name="Rectangle 101">
            <a:extLst>
              <a:ext uri="{FF2B5EF4-FFF2-40B4-BE49-F238E27FC236}">
                <a16:creationId xmlns:a16="http://schemas.microsoft.com/office/drawing/2014/main" id="{BF493609-2767-480E-94DD-CB305DEF017E}"/>
              </a:ext>
            </a:extLst>
          </p:cNvPr>
          <p:cNvSpPr/>
          <p:nvPr/>
        </p:nvSpPr>
        <p:spPr>
          <a:xfrm>
            <a:off x="5847255" y="3739458"/>
            <a:ext cx="4196689" cy="1087133"/>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830EA480-3E78-4ECF-BD20-F7BFB14AFD88}"/>
              </a:ext>
            </a:extLst>
          </p:cNvPr>
          <p:cNvSpPr/>
          <p:nvPr/>
        </p:nvSpPr>
        <p:spPr>
          <a:xfrm>
            <a:off x="5806876" y="2562953"/>
            <a:ext cx="4275634" cy="2279132"/>
          </a:xfrm>
          <a:prstGeom prst="rect">
            <a:avLst/>
          </a:prstGeom>
          <a:solidFill>
            <a:srgbClr val="000000">
              <a:alpha val="74902"/>
            </a:srgbClr>
          </a:solidFill>
          <a:ln>
            <a:solidFill>
              <a:srgbClr val="DE21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SIMD</a:t>
            </a:r>
          </a:p>
        </p:txBody>
      </p:sp>
      <p:sp>
        <p:nvSpPr>
          <p:cNvPr id="104" name="TextBox 103">
            <a:extLst>
              <a:ext uri="{FF2B5EF4-FFF2-40B4-BE49-F238E27FC236}">
                <a16:creationId xmlns:a16="http://schemas.microsoft.com/office/drawing/2014/main" id="{1C9ED8DD-1C3F-40E2-8790-409CF93CAB6E}"/>
              </a:ext>
            </a:extLst>
          </p:cNvPr>
          <p:cNvSpPr txBox="1"/>
          <p:nvPr/>
        </p:nvSpPr>
        <p:spPr>
          <a:xfrm>
            <a:off x="6541169" y="1627695"/>
            <a:ext cx="280704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600"/>
              </a:spcAft>
              <a:buClr>
                <a:srgbClr val="000000"/>
              </a:buClr>
              <a:buSzTx/>
              <a:buFontTx/>
              <a:buNone/>
              <a:tabLst/>
              <a:defRPr/>
            </a:pPr>
            <a:r>
              <a:rPr kumimoji="0" lang="en-US" b="0" i="0" u="none" strike="noStrike" kern="1200" cap="all"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16-lane vector ALU</a:t>
            </a:r>
          </a:p>
        </p:txBody>
      </p:sp>
      <p:cxnSp>
        <p:nvCxnSpPr>
          <p:cNvPr id="105" name="Straight Connector 104">
            <a:extLst>
              <a:ext uri="{FF2B5EF4-FFF2-40B4-BE49-F238E27FC236}">
                <a16:creationId xmlns:a16="http://schemas.microsoft.com/office/drawing/2014/main" id="{7286BC67-146A-40DC-AF0B-83D7490585F0}"/>
              </a:ext>
            </a:extLst>
          </p:cNvPr>
          <p:cNvCxnSpPr>
            <a:cxnSpLocks/>
          </p:cNvCxnSpPr>
          <p:nvPr/>
        </p:nvCxnSpPr>
        <p:spPr>
          <a:xfrm flipV="1">
            <a:off x="7959345" y="4452204"/>
            <a:ext cx="0" cy="638411"/>
          </a:xfrm>
          <a:prstGeom prst="line">
            <a:avLst/>
          </a:prstGeom>
          <a:ln w="19050">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sp>
        <p:nvSpPr>
          <p:cNvPr id="10" name="Left Brace 9">
            <a:extLst>
              <a:ext uri="{FF2B5EF4-FFF2-40B4-BE49-F238E27FC236}">
                <a16:creationId xmlns:a16="http://schemas.microsoft.com/office/drawing/2014/main" id="{18281450-F398-4303-858B-7936134F88CE}"/>
              </a:ext>
            </a:extLst>
          </p:cNvPr>
          <p:cNvSpPr/>
          <p:nvPr/>
        </p:nvSpPr>
        <p:spPr>
          <a:xfrm rot="5400000">
            <a:off x="7755829" y="66463"/>
            <a:ext cx="377729" cy="4330424"/>
          </a:xfrm>
          <a:prstGeom prst="leftBrace">
            <a:avLst>
              <a:gd name="adj1" fmla="val 64336"/>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9" name="TextBox 108">
            <a:extLst>
              <a:ext uri="{FF2B5EF4-FFF2-40B4-BE49-F238E27FC236}">
                <a16:creationId xmlns:a16="http://schemas.microsoft.com/office/drawing/2014/main" id="{BDDC0C69-55B4-467B-BFE9-D300EB4310F8}"/>
              </a:ext>
            </a:extLst>
          </p:cNvPr>
          <p:cNvSpPr txBox="1"/>
          <p:nvPr/>
        </p:nvSpPr>
        <p:spPr>
          <a:xfrm>
            <a:off x="6541169" y="5076737"/>
            <a:ext cx="2807048" cy="369332"/>
          </a:xfrm>
          <a:prstGeom prst="rect">
            <a:avLst/>
          </a:prstGeom>
          <a:noFill/>
        </p:spPr>
        <p:txBody>
          <a:bodyPr wrap="square" rtlCol="0">
            <a:spAutoFit/>
          </a:bodyPr>
          <a:lstStyle/>
          <a:p>
            <a:pPr lvl="0" algn="ctr">
              <a:spcAft>
                <a:spcPts val="600"/>
              </a:spcAft>
              <a:buClr>
                <a:srgbClr val="000000"/>
              </a:buClr>
            </a:pPr>
            <a:r>
              <a:rPr lang="en-US" cap="all" dirty="0">
                <a:solidFill>
                  <a:prstClr val="white"/>
                </a:solidFill>
              </a:rPr>
              <a:t>64KB VGPR Memory</a:t>
            </a:r>
            <a:endParaRPr kumimoji="0" lang="en-US" b="0" i="0" u="none" strike="noStrike" kern="1200" cap="all"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BEA10E98-D350-405B-B98A-372B80618C67}"/>
              </a:ext>
            </a:extLst>
          </p:cNvPr>
          <p:cNvSpPr/>
          <p:nvPr/>
        </p:nvSpPr>
        <p:spPr>
          <a:xfrm>
            <a:off x="5982205" y="3867278"/>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0</a:t>
            </a:r>
          </a:p>
        </p:txBody>
      </p:sp>
      <p:sp>
        <p:nvSpPr>
          <p:cNvPr id="50" name="Rectangle 49">
            <a:extLst>
              <a:ext uri="{FF2B5EF4-FFF2-40B4-BE49-F238E27FC236}">
                <a16:creationId xmlns:a16="http://schemas.microsoft.com/office/drawing/2014/main" id="{71DC11FE-4E5D-49F5-828D-0D5E5C60F7CD}"/>
              </a:ext>
            </a:extLst>
          </p:cNvPr>
          <p:cNvSpPr/>
          <p:nvPr/>
        </p:nvSpPr>
        <p:spPr>
          <a:xfrm>
            <a:off x="6994325" y="3867278"/>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1</a:t>
            </a:r>
          </a:p>
        </p:txBody>
      </p:sp>
      <p:sp>
        <p:nvSpPr>
          <p:cNvPr id="51" name="Rectangle 50">
            <a:extLst>
              <a:ext uri="{FF2B5EF4-FFF2-40B4-BE49-F238E27FC236}">
                <a16:creationId xmlns:a16="http://schemas.microsoft.com/office/drawing/2014/main" id="{3CFFA95E-250A-443F-AF69-D348CAFFC3BC}"/>
              </a:ext>
            </a:extLst>
          </p:cNvPr>
          <p:cNvSpPr/>
          <p:nvPr/>
        </p:nvSpPr>
        <p:spPr>
          <a:xfrm>
            <a:off x="8006445" y="3867278"/>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2</a:t>
            </a:r>
          </a:p>
        </p:txBody>
      </p:sp>
      <p:sp>
        <p:nvSpPr>
          <p:cNvPr id="52" name="Rectangle 51">
            <a:extLst>
              <a:ext uri="{FF2B5EF4-FFF2-40B4-BE49-F238E27FC236}">
                <a16:creationId xmlns:a16="http://schemas.microsoft.com/office/drawing/2014/main" id="{AEEAE5A8-0B5C-41C8-8BC9-643F15E142EC}"/>
              </a:ext>
            </a:extLst>
          </p:cNvPr>
          <p:cNvSpPr/>
          <p:nvPr/>
        </p:nvSpPr>
        <p:spPr>
          <a:xfrm>
            <a:off x="9018564" y="3867278"/>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3</a:t>
            </a:r>
          </a:p>
        </p:txBody>
      </p:sp>
      <p:sp>
        <p:nvSpPr>
          <p:cNvPr id="54" name="Rectangle 53">
            <a:extLst>
              <a:ext uri="{FF2B5EF4-FFF2-40B4-BE49-F238E27FC236}">
                <a16:creationId xmlns:a16="http://schemas.microsoft.com/office/drawing/2014/main" id="{C3F87133-960E-40F6-838E-7F56A11AE1DD}"/>
              </a:ext>
            </a:extLst>
          </p:cNvPr>
          <p:cNvSpPr/>
          <p:nvPr/>
        </p:nvSpPr>
        <p:spPr>
          <a:xfrm>
            <a:off x="5982205" y="4876763"/>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4</a:t>
            </a:r>
          </a:p>
        </p:txBody>
      </p:sp>
      <p:sp>
        <p:nvSpPr>
          <p:cNvPr id="55" name="Rectangle 54">
            <a:extLst>
              <a:ext uri="{FF2B5EF4-FFF2-40B4-BE49-F238E27FC236}">
                <a16:creationId xmlns:a16="http://schemas.microsoft.com/office/drawing/2014/main" id="{96690F13-41B6-49E8-B7C2-6A13A4F89EBA}"/>
              </a:ext>
            </a:extLst>
          </p:cNvPr>
          <p:cNvSpPr/>
          <p:nvPr/>
        </p:nvSpPr>
        <p:spPr>
          <a:xfrm>
            <a:off x="6994325" y="4876763"/>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5</a:t>
            </a:r>
          </a:p>
        </p:txBody>
      </p:sp>
      <p:sp>
        <p:nvSpPr>
          <p:cNvPr id="56" name="Rectangle 55">
            <a:extLst>
              <a:ext uri="{FF2B5EF4-FFF2-40B4-BE49-F238E27FC236}">
                <a16:creationId xmlns:a16="http://schemas.microsoft.com/office/drawing/2014/main" id="{B6CD3C8D-A0EC-4B53-B860-7D27B5E52CD3}"/>
              </a:ext>
            </a:extLst>
          </p:cNvPr>
          <p:cNvSpPr/>
          <p:nvPr/>
        </p:nvSpPr>
        <p:spPr>
          <a:xfrm>
            <a:off x="8006445" y="4876763"/>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6</a:t>
            </a:r>
          </a:p>
        </p:txBody>
      </p:sp>
      <p:sp>
        <p:nvSpPr>
          <p:cNvPr id="57" name="Rectangle 56">
            <a:extLst>
              <a:ext uri="{FF2B5EF4-FFF2-40B4-BE49-F238E27FC236}">
                <a16:creationId xmlns:a16="http://schemas.microsoft.com/office/drawing/2014/main" id="{E8C28210-19E4-4705-BB2F-CC346A3F487C}"/>
              </a:ext>
            </a:extLst>
          </p:cNvPr>
          <p:cNvSpPr/>
          <p:nvPr/>
        </p:nvSpPr>
        <p:spPr>
          <a:xfrm>
            <a:off x="9018564" y="4876763"/>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7</a:t>
            </a:r>
          </a:p>
        </p:txBody>
      </p:sp>
    </p:spTree>
    <p:extLst>
      <p:ext uri="{BB962C8B-B14F-4D97-AF65-F5344CB8AC3E}">
        <p14:creationId xmlns:p14="http://schemas.microsoft.com/office/powerpoint/2010/main" val="403582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09"/>
                                        </p:tgtEl>
                                      </p:cBhvr>
                                    </p:animEffect>
                                    <p:set>
                                      <p:cBhvr>
                                        <p:cTn id="7" dur="1" fill="hold">
                                          <p:stCondLst>
                                            <p:cond delay="499"/>
                                          </p:stCondLst>
                                        </p:cTn>
                                        <p:tgtEl>
                                          <p:spTgt spid="10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5"/>
                                        </p:tgtEl>
                                      </p:cBhvr>
                                    </p:animEffect>
                                    <p:set>
                                      <p:cBhvr>
                                        <p:cTn id="10" dur="1" fill="hold">
                                          <p:stCondLst>
                                            <p:cond delay="499"/>
                                          </p:stCondLst>
                                        </p:cTn>
                                        <p:tgtEl>
                                          <p:spTgt spid="10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2"/>
                                        </p:tgtEl>
                                      </p:cBhvr>
                                    </p:animEffect>
                                    <p:set>
                                      <p:cBhvr>
                                        <p:cTn id="13" dur="1" fill="hold">
                                          <p:stCondLst>
                                            <p:cond delay="499"/>
                                          </p:stCondLst>
                                        </p:cTn>
                                        <p:tgtEl>
                                          <p:spTgt spid="10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3"/>
                                        </p:tgtEl>
                                      </p:cBhvr>
                                    </p:animEffect>
                                    <p:set>
                                      <p:cBhvr>
                                        <p:cTn id="16" dur="1" fill="hold">
                                          <p:stCondLst>
                                            <p:cond delay="499"/>
                                          </p:stCondLst>
                                        </p:cTn>
                                        <p:tgtEl>
                                          <p:spTgt spid="103"/>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9" grpId="0"/>
      <p:bldP spid="6" grpId="0" animBg="1"/>
      <p:bldP spid="50" grpId="0" animBg="1"/>
      <p:bldP spid="51" grpId="0" animBg="1"/>
      <p:bldP spid="52" grpId="0" animBg="1"/>
      <p:bldP spid="54" grpId="0" animBg="1"/>
      <p:bldP spid="55" grpId="0" animBg="1"/>
      <p:bldP spid="56" grpId="0" animBg="1"/>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370F01-704D-40D7-B93E-3F036A685CEC}"/>
              </a:ext>
            </a:extLst>
          </p:cNvPr>
          <p:cNvSpPr>
            <a:spLocks noGrp="1"/>
          </p:cNvSpPr>
          <p:nvPr>
            <p:ph idx="1"/>
          </p:nvPr>
        </p:nvSpPr>
        <p:spPr>
          <a:xfrm>
            <a:off x="365760" y="1381123"/>
            <a:ext cx="3921605" cy="4937760"/>
          </a:xfrm>
        </p:spPr>
        <p:txBody>
          <a:bodyPr/>
          <a:lstStyle/>
          <a:p>
            <a:r>
              <a:rPr lang="en-US" dirty="0"/>
              <a:t>A GCN Compute Unit supports having up to 8 or 10 </a:t>
            </a:r>
            <a:r>
              <a:rPr lang="en-US" dirty="0" err="1"/>
              <a:t>wavefronts</a:t>
            </a:r>
            <a:r>
              <a:rPr lang="en-US" dirty="0"/>
              <a:t> in flight per SIMD “at once”</a:t>
            </a:r>
          </a:p>
          <a:p>
            <a:r>
              <a:rPr lang="en-US" dirty="0"/>
              <a:t>Helps hide memory latency</a:t>
            </a:r>
          </a:p>
          <a:p>
            <a:r>
              <a:rPr lang="en-US" dirty="0"/>
              <a:t>Compute Unit scheduler can switch to another </a:t>
            </a:r>
            <a:r>
              <a:rPr lang="en-US" dirty="0" err="1"/>
              <a:t>wavefront</a:t>
            </a:r>
            <a:r>
              <a:rPr lang="en-US" dirty="0"/>
              <a:t> on a SIMD when a memory fetch stalls a </a:t>
            </a:r>
            <a:r>
              <a:rPr lang="en-US" dirty="0" err="1"/>
              <a:t>shader</a:t>
            </a:r>
            <a:r>
              <a:rPr lang="en-US" dirty="0"/>
              <a:t> program</a:t>
            </a:r>
          </a:p>
        </p:txBody>
      </p:sp>
      <p:sp>
        <p:nvSpPr>
          <p:cNvPr id="3" name="Text Placeholder 2">
            <a:extLst>
              <a:ext uri="{FF2B5EF4-FFF2-40B4-BE49-F238E27FC236}">
                <a16:creationId xmlns:a16="http://schemas.microsoft.com/office/drawing/2014/main" id="{33D6BB4A-D9F3-4A05-BB0D-D92A090E04C4}"/>
              </a:ext>
            </a:extLst>
          </p:cNvPr>
          <p:cNvSpPr>
            <a:spLocks noGrp="1"/>
          </p:cNvSpPr>
          <p:nvPr>
            <p:ph type="body" sz="quarter" idx="10"/>
          </p:nvPr>
        </p:nvSpPr>
        <p:spPr/>
        <p:txBody>
          <a:bodyPr/>
          <a:lstStyle/>
          <a:p>
            <a:r>
              <a:rPr lang="en-US" dirty="0"/>
              <a:t>Multiple Waves in flight per SIMD</a:t>
            </a:r>
          </a:p>
        </p:txBody>
      </p:sp>
      <p:sp>
        <p:nvSpPr>
          <p:cNvPr id="4" name="Title 3">
            <a:extLst>
              <a:ext uri="{FF2B5EF4-FFF2-40B4-BE49-F238E27FC236}">
                <a16:creationId xmlns:a16="http://schemas.microsoft.com/office/drawing/2014/main" id="{34BB2DE0-48E4-4A31-AF99-CE4A54F394CF}"/>
              </a:ext>
            </a:extLst>
          </p:cNvPr>
          <p:cNvSpPr>
            <a:spLocks noGrp="1"/>
          </p:cNvSpPr>
          <p:nvPr>
            <p:ph type="title"/>
          </p:nvPr>
        </p:nvSpPr>
        <p:spPr/>
        <p:txBody>
          <a:bodyPr/>
          <a:lstStyle/>
          <a:p>
            <a:r>
              <a:rPr lang="en-GB" dirty="0"/>
              <a:t>GCN Compute Unit</a:t>
            </a:r>
          </a:p>
        </p:txBody>
      </p:sp>
      <p:grpSp>
        <p:nvGrpSpPr>
          <p:cNvPr id="82" name="Group 81">
            <a:extLst>
              <a:ext uri="{FF2B5EF4-FFF2-40B4-BE49-F238E27FC236}">
                <a16:creationId xmlns:a16="http://schemas.microsoft.com/office/drawing/2014/main" id="{CF2122FB-23A1-4EAA-8D1C-5058F9D108B9}"/>
              </a:ext>
            </a:extLst>
          </p:cNvPr>
          <p:cNvGrpSpPr/>
          <p:nvPr/>
        </p:nvGrpSpPr>
        <p:grpSpPr>
          <a:xfrm>
            <a:off x="5825671" y="2547460"/>
            <a:ext cx="4239859" cy="1085694"/>
            <a:chOff x="4532424" y="2689635"/>
            <a:chExt cx="1333689" cy="391292"/>
          </a:xfrm>
          <a:solidFill>
            <a:srgbClr val="DE212C"/>
          </a:solidFill>
        </p:grpSpPr>
        <p:sp>
          <p:nvSpPr>
            <p:cNvPr id="83" name="Rectangle 82">
              <a:extLst>
                <a:ext uri="{FF2B5EF4-FFF2-40B4-BE49-F238E27FC236}">
                  <a16:creationId xmlns:a16="http://schemas.microsoft.com/office/drawing/2014/main" id="{4BF73CB5-0EC2-4A09-B569-204AC4BB257F}"/>
                </a:ext>
              </a:extLst>
            </p:cNvPr>
            <p:cNvSpPr/>
            <p:nvPr/>
          </p:nvSpPr>
          <p:spPr>
            <a:xfrm>
              <a:off x="4532424" y="2691403"/>
              <a:ext cx="1333689" cy="388082"/>
            </a:xfrm>
            <a:prstGeom prst="rect">
              <a:avLst/>
            </a:prstGeom>
            <a:grpFill/>
            <a:ln w="12700">
              <a:solidFill>
                <a:srgbClr val="3333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all" spc="0" normalizeH="0" baseline="0" noProof="0" dirty="0">
                <a:ln>
                  <a:noFill/>
                </a:ln>
                <a:solidFill>
                  <a:prstClr val="white"/>
                </a:solidFill>
                <a:effectLst/>
                <a:uLnTx/>
                <a:uFillTx/>
                <a:latin typeface="Calibri"/>
                <a:ea typeface="+mn-ea"/>
                <a:cs typeface="+mn-cs"/>
              </a:endParaRPr>
            </a:p>
          </p:txBody>
        </p:sp>
        <p:cxnSp>
          <p:nvCxnSpPr>
            <p:cNvPr id="84" name="Straight Connector 83">
              <a:extLst>
                <a:ext uri="{FF2B5EF4-FFF2-40B4-BE49-F238E27FC236}">
                  <a16:creationId xmlns:a16="http://schemas.microsoft.com/office/drawing/2014/main" id="{72F6F37A-9740-4ADE-9542-E03117D4FF95}"/>
                </a:ext>
              </a:extLst>
            </p:cNvPr>
            <p:cNvCxnSpPr/>
            <p:nvPr/>
          </p:nvCxnSpPr>
          <p:spPr>
            <a:xfrm>
              <a:off x="461714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FF8C187-D0FE-48F5-86C0-26F4AC770913}"/>
                </a:ext>
              </a:extLst>
            </p:cNvPr>
            <p:cNvCxnSpPr/>
            <p:nvPr/>
          </p:nvCxnSpPr>
          <p:spPr>
            <a:xfrm>
              <a:off x="469998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29769B9-3DC9-4553-A7E7-52AC161CF9E8}"/>
                </a:ext>
              </a:extLst>
            </p:cNvPr>
            <p:cNvCxnSpPr/>
            <p:nvPr/>
          </p:nvCxnSpPr>
          <p:spPr>
            <a:xfrm>
              <a:off x="478281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D41D9EF-0656-48FD-B69E-D1EAAB8580FC}"/>
                </a:ext>
              </a:extLst>
            </p:cNvPr>
            <p:cNvCxnSpPr/>
            <p:nvPr/>
          </p:nvCxnSpPr>
          <p:spPr>
            <a:xfrm>
              <a:off x="486565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4CC058C-CC0B-49CF-BB18-8FDFB99D9F1B}"/>
                </a:ext>
              </a:extLst>
            </p:cNvPr>
            <p:cNvCxnSpPr/>
            <p:nvPr/>
          </p:nvCxnSpPr>
          <p:spPr>
            <a:xfrm>
              <a:off x="494848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2262F58-3CFD-4F6F-A1BF-9BD34578CF76}"/>
                </a:ext>
              </a:extLst>
            </p:cNvPr>
            <p:cNvCxnSpPr/>
            <p:nvPr/>
          </p:nvCxnSpPr>
          <p:spPr>
            <a:xfrm>
              <a:off x="503131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0CAA54C-4907-4189-8057-79A37C2FD60A}"/>
                </a:ext>
              </a:extLst>
            </p:cNvPr>
            <p:cNvCxnSpPr/>
            <p:nvPr/>
          </p:nvCxnSpPr>
          <p:spPr>
            <a:xfrm>
              <a:off x="511415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CB0C087-EA5E-4EA9-93A5-3FBB2F372963}"/>
                </a:ext>
              </a:extLst>
            </p:cNvPr>
            <p:cNvCxnSpPr/>
            <p:nvPr/>
          </p:nvCxnSpPr>
          <p:spPr>
            <a:xfrm>
              <a:off x="519698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6D51DC8-D6DF-4ECE-8FD0-3C92728801C0}"/>
                </a:ext>
              </a:extLst>
            </p:cNvPr>
            <p:cNvCxnSpPr/>
            <p:nvPr/>
          </p:nvCxnSpPr>
          <p:spPr>
            <a:xfrm>
              <a:off x="5279820"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B43BD51-50F0-419C-B743-5013A0295F6C}"/>
                </a:ext>
              </a:extLst>
            </p:cNvPr>
            <p:cNvCxnSpPr/>
            <p:nvPr/>
          </p:nvCxnSpPr>
          <p:spPr>
            <a:xfrm>
              <a:off x="5362654"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1F2F0B9-E05B-4DAF-BCEE-80293E3FC80D}"/>
                </a:ext>
              </a:extLst>
            </p:cNvPr>
            <p:cNvCxnSpPr/>
            <p:nvPr/>
          </p:nvCxnSpPr>
          <p:spPr>
            <a:xfrm>
              <a:off x="5445488"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4C65821-BEA3-4915-8063-586E13F8041C}"/>
                </a:ext>
              </a:extLst>
            </p:cNvPr>
            <p:cNvCxnSpPr/>
            <p:nvPr/>
          </p:nvCxnSpPr>
          <p:spPr>
            <a:xfrm>
              <a:off x="5528322"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A81DAFF-2F33-4FFE-AFCF-5CF8DB9B35D0}"/>
                </a:ext>
              </a:extLst>
            </p:cNvPr>
            <p:cNvCxnSpPr/>
            <p:nvPr/>
          </p:nvCxnSpPr>
          <p:spPr>
            <a:xfrm>
              <a:off x="5611156" y="269284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F67F0E2-8E15-4BA7-A2B9-0F3D2D5F88E2}"/>
                </a:ext>
              </a:extLst>
            </p:cNvPr>
            <p:cNvCxnSpPr/>
            <p:nvPr/>
          </p:nvCxnSpPr>
          <p:spPr>
            <a:xfrm>
              <a:off x="5776824"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0BC5BFB-D0FD-4179-92F4-F06E58EC2D31}"/>
                </a:ext>
              </a:extLst>
            </p:cNvPr>
            <p:cNvCxnSpPr/>
            <p:nvPr/>
          </p:nvCxnSpPr>
          <p:spPr>
            <a:xfrm>
              <a:off x="5693990" y="2689635"/>
              <a:ext cx="0" cy="388082"/>
            </a:xfrm>
            <a:prstGeom prst="line">
              <a:avLst/>
            </a:prstGeom>
            <a:grpFill/>
            <a:ln w="12700">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104" name="TextBox 103">
            <a:extLst>
              <a:ext uri="{FF2B5EF4-FFF2-40B4-BE49-F238E27FC236}">
                <a16:creationId xmlns:a16="http://schemas.microsoft.com/office/drawing/2014/main" id="{1C9ED8DD-1C3F-40E2-8790-409CF93CAB6E}"/>
              </a:ext>
            </a:extLst>
          </p:cNvPr>
          <p:cNvSpPr txBox="1"/>
          <p:nvPr/>
        </p:nvSpPr>
        <p:spPr>
          <a:xfrm>
            <a:off x="6541169" y="1627695"/>
            <a:ext cx="280704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600"/>
              </a:spcAft>
              <a:buClr>
                <a:srgbClr val="000000"/>
              </a:buClr>
              <a:buSzTx/>
              <a:buFontTx/>
              <a:buNone/>
              <a:tabLst/>
              <a:defRPr/>
            </a:pPr>
            <a:r>
              <a:rPr kumimoji="0" lang="en-US" b="0" i="0" u="none" strike="noStrike" kern="1200" cap="all"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16-lane vector ALU</a:t>
            </a:r>
          </a:p>
        </p:txBody>
      </p:sp>
      <p:sp>
        <p:nvSpPr>
          <p:cNvPr id="10" name="Left Brace 9">
            <a:extLst>
              <a:ext uri="{FF2B5EF4-FFF2-40B4-BE49-F238E27FC236}">
                <a16:creationId xmlns:a16="http://schemas.microsoft.com/office/drawing/2014/main" id="{18281450-F398-4303-858B-7936134F88CE}"/>
              </a:ext>
            </a:extLst>
          </p:cNvPr>
          <p:cNvSpPr/>
          <p:nvPr/>
        </p:nvSpPr>
        <p:spPr>
          <a:xfrm rot="5400000">
            <a:off x="7755829" y="66463"/>
            <a:ext cx="377729" cy="4330424"/>
          </a:xfrm>
          <a:prstGeom prst="leftBrace">
            <a:avLst>
              <a:gd name="adj1" fmla="val 64336"/>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Rectangle 5">
            <a:extLst>
              <a:ext uri="{FF2B5EF4-FFF2-40B4-BE49-F238E27FC236}">
                <a16:creationId xmlns:a16="http://schemas.microsoft.com/office/drawing/2014/main" id="{BEA10E98-D350-405B-B98A-372B80618C67}"/>
              </a:ext>
            </a:extLst>
          </p:cNvPr>
          <p:cNvSpPr/>
          <p:nvPr/>
        </p:nvSpPr>
        <p:spPr>
          <a:xfrm>
            <a:off x="5982205" y="3867278"/>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0</a:t>
            </a:r>
          </a:p>
        </p:txBody>
      </p:sp>
      <p:sp>
        <p:nvSpPr>
          <p:cNvPr id="50" name="Rectangle 49">
            <a:extLst>
              <a:ext uri="{FF2B5EF4-FFF2-40B4-BE49-F238E27FC236}">
                <a16:creationId xmlns:a16="http://schemas.microsoft.com/office/drawing/2014/main" id="{71DC11FE-4E5D-49F5-828D-0D5E5C60F7CD}"/>
              </a:ext>
            </a:extLst>
          </p:cNvPr>
          <p:cNvSpPr/>
          <p:nvPr/>
        </p:nvSpPr>
        <p:spPr>
          <a:xfrm>
            <a:off x="6994325" y="3867278"/>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1</a:t>
            </a:r>
          </a:p>
        </p:txBody>
      </p:sp>
      <p:sp>
        <p:nvSpPr>
          <p:cNvPr id="51" name="Rectangle 50">
            <a:extLst>
              <a:ext uri="{FF2B5EF4-FFF2-40B4-BE49-F238E27FC236}">
                <a16:creationId xmlns:a16="http://schemas.microsoft.com/office/drawing/2014/main" id="{3CFFA95E-250A-443F-AF69-D348CAFFC3BC}"/>
              </a:ext>
            </a:extLst>
          </p:cNvPr>
          <p:cNvSpPr/>
          <p:nvPr/>
        </p:nvSpPr>
        <p:spPr>
          <a:xfrm>
            <a:off x="8006445" y="3867278"/>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2</a:t>
            </a:r>
          </a:p>
        </p:txBody>
      </p:sp>
      <p:sp>
        <p:nvSpPr>
          <p:cNvPr id="52" name="Rectangle 51">
            <a:extLst>
              <a:ext uri="{FF2B5EF4-FFF2-40B4-BE49-F238E27FC236}">
                <a16:creationId xmlns:a16="http://schemas.microsoft.com/office/drawing/2014/main" id="{AEEAE5A8-0B5C-41C8-8BC9-643F15E142EC}"/>
              </a:ext>
            </a:extLst>
          </p:cNvPr>
          <p:cNvSpPr/>
          <p:nvPr/>
        </p:nvSpPr>
        <p:spPr>
          <a:xfrm>
            <a:off x="9018564" y="3867278"/>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3</a:t>
            </a:r>
          </a:p>
        </p:txBody>
      </p:sp>
      <p:sp>
        <p:nvSpPr>
          <p:cNvPr id="54" name="Rectangle 53">
            <a:extLst>
              <a:ext uri="{FF2B5EF4-FFF2-40B4-BE49-F238E27FC236}">
                <a16:creationId xmlns:a16="http://schemas.microsoft.com/office/drawing/2014/main" id="{C3F87133-960E-40F6-838E-7F56A11AE1DD}"/>
              </a:ext>
            </a:extLst>
          </p:cNvPr>
          <p:cNvSpPr/>
          <p:nvPr/>
        </p:nvSpPr>
        <p:spPr>
          <a:xfrm>
            <a:off x="5982205" y="4876763"/>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4</a:t>
            </a:r>
          </a:p>
        </p:txBody>
      </p:sp>
      <p:sp>
        <p:nvSpPr>
          <p:cNvPr id="55" name="Rectangle 54">
            <a:extLst>
              <a:ext uri="{FF2B5EF4-FFF2-40B4-BE49-F238E27FC236}">
                <a16:creationId xmlns:a16="http://schemas.microsoft.com/office/drawing/2014/main" id="{96690F13-41B6-49E8-B7C2-6A13A4F89EBA}"/>
              </a:ext>
            </a:extLst>
          </p:cNvPr>
          <p:cNvSpPr/>
          <p:nvPr/>
        </p:nvSpPr>
        <p:spPr>
          <a:xfrm>
            <a:off x="6994325" y="4876763"/>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5</a:t>
            </a:r>
          </a:p>
        </p:txBody>
      </p:sp>
      <p:sp>
        <p:nvSpPr>
          <p:cNvPr id="56" name="Rectangle 55">
            <a:extLst>
              <a:ext uri="{FF2B5EF4-FFF2-40B4-BE49-F238E27FC236}">
                <a16:creationId xmlns:a16="http://schemas.microsoft.com/office/drawing/2014/main" id="{B6CD3C8D-A0EC-4B53-B860-7D27B5E52CD3}"/>
              </a:ext>
            </a:extLst>
          </p:cNvPr>
          <p:cNvSpPr/>
          <p:nvPr/>
        </p:nvSpPr>
        <p:spPr>
          <a:xfrm>
            <a:off x="8006445" y="4876763"/>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6</a:t>
            </a:r>
          </a:p>
        </p:txBody>
      </p:sp>
      <p:sp>
        <p:nvSpPr>
          <p:cNvPr id="57" name="Rectangle 56">
            <a:extLst>
              <a:ext uri="{FF2B5EF4-FFF2-40B4-BE49-F238E27FC236}">
                <a16:creationId xmlns:a16="http://schemas.microsoft.com/office/drawing/2014/main" id="{E8C28210-19E4-4705-BB2F-CC346A3F487C}"/>
              </a:ext>
            </a:extLst>
          </p:cNvPr>
          <p:cNvSpPr/>
          <p:nvPr/>
        </p:nvSpPr>
        <p:spPr>
          <a:xfrm>
            <a:off x="9018564" y="4876763"/>
            <a:ext cx="903181"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7</a:t>
            </a:r>
          </a:p>
        </p:txBody>
      </p:sp>
      <p:sp>
        <p:nvSpPr>
          <p:cNvPr id="36" name="Rectangle 35">
            <a:extLst>
              <a:ext uri="{FF2B5EF4-FFF2-40B4-BE49-F238E27FC236}">
                <a16:creationId xmlns:a16="http://schemas.microsoft.com/office/drawing/2014/main" id="{870341EE-1EAF-4FB9-BF22-D55CF5D47B87}"/>
              </a:ext>
            </a:extLst>
          </p:cNvPr>
          <p:cNvSpPr/>
          <p:nvPr/>
        </p:nvSpPr>
        <p:spPr>
          <a:xfrm>
            <a:off x="5981831" y="3871279"/>
            <a:ext cx="3939914"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0</a:t>
            </a:r>
          </a:p>
        </p:txBody>
      </p:sp>
      <p:sp>
        <p:nvSpPr>
          <p:cNvPr id="37" name="Rectangle 36">
            <a:extLst>
              <a:ext uri="{FF2B5EF4-FFF2-40B4-BE49-F238E27FC236}">
                <a16:creationId xmlns:a16="http://schemas.microsoft.com/office/drawing/2014/main" id="{1AAC3C72-74F5-46F6-ADC5-64BF140ED82A}"/>
              </a:ext>
            </a:extLst>
          </p:cNvPr>
          <p:cNvSpPr/>
          <p:nvPr/>
        </p:nvSpPr>
        <p:spPr>
          <a:xfrm>
            <a:off x="5982205" y="4872762"/>
            <a:ext cx="3939914" cy="903181"/>
          </a:xfrm>
          <a:prstGeom prst="rect">
            <a:avLst/>
          </a:prstGeom>
          <a:solidFill>
            <a:srgbClr val="FF7B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cap="all" dirty="0">
                <a:solidFill>
                  <a:schemeClr val="bg1"/>
                </a:solidFill>
              </a:rPr>
              <a:t>Wave 1</a:t>
            </a:r>
          </a:p>
        </p:txBody>
      </p:sp>
    </p:spTree>
    <p:extLst>
      <p:ext uri="{BB962C8B-B14F-4D97-AF65-F5344CB8AC3E}">
        <p14:creationId xmlns:p14="http://schemas.microsoft.com/office/powerpoint/2010/main" val="253334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0"/>
                                        </p:tgtEl>
                                      </p:cBhvr>
                                    </p:animEffect>
                                    <p:set>
                                      <p:cBhvr>
                                        <p:cTn id="10" dur="1" fill="hold">
                                          <p:stCondLst>
                                            <p:cond delay="499"/>
                                          </p:stCondLst>
                                        </p:cTn>
                                        <p:tgtEl>
                                          <p:spTgt spid="5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1"/>
                                        </p:tgtEl>
                                      </p:cBhvr>
                                    </p:animEffect>
                                    <p:set>
                                      <p:cBhvr>
                                        <p:cTn id="13" dur="1" fill="hold">
                                          <p:stCondLst>
                                            <p:cond delay="499"/>
                                          </p:stCondLst>
                                        </p:cTn>
                                        <p:tgtEl>
                                          <p:spTgt spid="5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52"/>
                                        </p:tgtEl>
                                      </p:cBhvr>
                                    </p:animEffect>
                                    <p:set>
                                      <p:cBhvr>
                                        <p:cTn id="16" dur="1" fill="hold">
                                          <p:stCondLst>
                                            <p:cond delay="499"/>
                                          </p:stCondLst>
                                        </p:cTn>
                                        <p:tgtEl>
                                          <p:spTgt spid="5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57"/>
                                        </p:tgtEl>
                                      </p:cBhvr>
                                    </p:animEffect>
                                    <p:set>
                                      <p:cBhvr>
                                        <p:cTn id="28" dur="1" fill="hold">
                                          <p:stCondLst>
                                            <p:cond delay="499"/>
                                          </p:stCondLst>
                                        </p:cTn>
                                        <p:tgtEl>
                                          <p:spTgt spid="5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0" grpId="0" animBg="1"/>
      <p:bldP spid="51" grpId="0" animBg="1"/>
      <p:bldP spid="52" grpId="0" animBg="1"/>
      <p:bldP spid="54" grpId="0" animBg="1"/>
      <p:bldP spid="55" grpId="0" animBg="1"/>
      <p:bldP spid="56" grpId="0" animBg="1"/>
      <p:bldP spid="57" grpId="0" animBg="1"/>
      <p:bldP spid="36" grpId="0" animBg="1"/>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274E0A-6384-42BF-9183-6040476D4163}"/>
              </a:ext>
            </a:extLst>
          </p:cNvPr>
          <p:cNvSpPr>
            <a:spLocks noGrp="1"/>
          </p:cNvSpPr>
          <p:nvPr>
            <p:ph idx="1"/>
          </p:nvPr>
        </p:nvSpPr>
        <p:spPr/>
        <p:txBody>
          <a:bodyPr/>
          <a:lstStyle/>
          <a:p>
            <a:r>
              <a:rPr lang="en-US" dirty="0"/>
              <a:t>Several traces from UE4 will be shown</a:t>
            </a:r>
          </a:p>
        </p:txBody>
      </p:sp>
      <p:sp>
        <p:nvSpPr>
          <p:cNvPr id="3" name="Text Placeholder 2">
            <a:extLst>
              <a:ext uri="{FF2B5EF4-FFF2-40B4-BE49-F238E27FC236}">
                <a16:creationId xmlns:a16="http://schemas.microsoft.com/office/drawing/2014/main" id="{79255E19-C09D-4E14-AED0-199572863466}"/>
              </a:ext>
            </a:extLst>
          </p:cNvPr>
          <p:cNvSpPr>
            <a:spLocks noGrp="1"/>
          </p:cNvSpPr>
          <p:nvPr>
            <p:ph type="body" sz="quarter" idx="10"/>
          </p:nvPr>
        </p:nvSpPr>
        <p:spPr/>
        <p:txBody>
          <a:bodyPr/>
          <a:lstStyle/>
          <a:p>
            <a:r>
              <a:rPr lang="en-US" dirty="0"/>
              <a:t>Live Demo</a:t>
            </a:r>
          </a:p>
        </p:txBody>
      </p:sp>
      <p:sp>
        <p:nvSpPr>
          <p:cNvPr id="4" name="Title 3">
            <a:extLst>
              <a:ext uri="{FF2B5EF4-FFF2-40B4-BE49-F238E27FC236}">
                <a16:creationId xmlns:a16="http://schemas.microsoft.com/office/drawing/2014/main" id="{C2E493EA-2750-4AC9-844F-09C02D15EB4F}"/>
              </a:ext>
            </a:extLst>
          </p:cNvPr>
          <p:cNvSpPr>
            <a:spLocks noGrp="1"/>
          </p:cNvSpPr>
          <p:nvPr>
            <p:ph type="title"/>
          </p:nvPr>
        </p:nvSpPr>
        <p:spPr/>
        <p:txBody>
          <a:bodyPr/>
          <a:lstStyle/>
          <a:p>
            <a:r>
              <a:rPr lang="en-US" dirty="0" err="1"/>
              <a:t>Wavefront</a:t>
            </a:r>
            <a:r>
              <a:rPr lang="en-US" dirty="0"/>
              <a:t> Occupancy</a:t>
            </a:r>
          </a:p>
        </p:txBody>
      </p:sp>
    </p:spTree>
    <p:extLst>
      <p:ext uri="{BB962C8B-B14F-4D97-AF65-F5344CB8AC3E}">
        <p14:creationId xmlns:p14="http://schemas.microsoft.com/office/powerpoint/2010/main" val="38690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5062BE-3C7A-4793-B259-1128F43413E7}"/>
              </a:ext>
            </a:extLst>
          </p:cNvPr>
          <p:cNvSpPr>
            <a:spLocks noGrp="1"/>
          </p:cNvSpPr>
          <p:nvPr>
            <p:ph idx="1"/>
          </p:nvPr>
        </p:nvSpPr>
        <p:spPr/>
        <p:txBody>
          <a:bodyPr/>
          <a:lstStyle/>
          <a:p>
            <a:r>
              <a:rPr lang="en-US" dirty="0"/>
              <a:t>One slide on why, if lower VGPR usage is desirable, why doesn’t the AMD driver </a:t>
            </a:r>
            <a:r>
              <a:rPr lang="en-US" dirty="0" err="1"/>
              <a:t>shader</a:t>
            </a:r>
            <a:r>
              <a:rPr lang="en-US" dirty="0"/>
              <a:t> compiler just force lower VGPR usage</a:t>
            </a:r>
          </a:p>
        </p:txBody>
      </p:sp>
      <p:sp>
        <p:nvSpPr>
          <p:cNvPr id="3" name="Text Placeholder 2">
            <a:extLst>
              <a:ext uri="{FF2B5EF4-FFF2-40B4-BE49-F238E27FC236}">
                <a16:creationId xmlns:a16="http://schemas.microsoft.com/office/drawing/2014/main" id="{5E71389D-2050-41B9-AA64-D12F45BA796A}"/>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F66E501D-0023-4315-9D50-B6520E87AC95}"/>
              </a:ext>
            </a:extLst>
          </p:cNvPr>
          <p:cNvSpPr>
            <a:spLocks noGrp="1"/>
          </p:cNvSpPr>
          <p:nvPr>
            <p:ph type="title"/>
          </p:nvPr>
        </p:nvSpPr>
        <p:spPr/>
        <p:txBody>
          <a:bodyPr/>
          <a:lstStyle/>
          <a:p>
            <a:r>
              <a:rPr lang="en-US" dirty="0" err="1"/>
              <a:t>WavefronT</a:t>
            </a:r>
            <a:r>
              <a:rPr lang="en-US" dirty="0"/>
              <a:t> Occupancy</a:t>
            </a:r>
          </a:p>
        </p:txBody>
      </p:sp>
    </p:spTree>
    <p:extLst>
      <p:ext uri="{BB962C8B-B14F-4D97-AF65-F5344CB8AC3E}">
        <p14:creationId xmlns:p14="http://schemas.microsoft.com/office/powerpoint/2010/main" val="2837687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a:extLst>
              <a:ext uri="{FF2B5EF4-FFF2-40B4-BE49-F238E27FC236}">
                <a16:creationId xmlns:a16="http://schemas.microsoft.com/office/drawing/2014/main" id="{C82D5D9D-96CB-4695-A891-128BF3204004}"/>
              </a:ext>
            </a:extLst>
          </p:cNvPr>
          <p:cNvPicPr>
            <a:picLocks noChangeAspect="1"/>
          </p:cNvPicPr>
          <p:nvPr/>
        </p:nvPicPr>
        <p:blipFill>
          <a:blip r:embed="rId2"/>
          <a:stretch>
            <a:fillRect/>
          </a:stretch>
        </p:blipFill>
        <p:spPr>
          <a:xfrm>
            <a:off x="2574051" y="1381125"/>
            <a:ext cx="7032783" cy="4937124"/>
          </a:xfrm>
          <a:prstGeom prst="rect">
            <a:avLst/>
          </a:prstGeom>
        </p:spPr>
      </p:pic>
      <p:sp>
        <p:nvSpPr>
          <p:cNvPr id="3" name="Text Placeholder 2">
            <a:extLst>
              <a:ext uri="{FF2B5EF4-FFF2-40B4-BE49-F238E27FC236}">
                <a16:creationId xmlns:a16="http://schemas.microsoft.com/office/drawing/2014/main" id="{6190A4FE-306F-4164-83EC-DF46AD53B43A}"/>
              </a:ext>
            </a:extLst>
          </p:cNvPr>
          <p:cNvSpPr>
            <a:spLocks noGrp="1"/>
          </p:cNvSpPr>
          <p:nvPr>
            <p:ph type="body" sz="quarter" idx="10"/>
          </p:nvPr>
        </p:nvSpPr>
        <p:spPr/>
        <p:txBody>
          <a:bodyPr/>
          <a:lstStyle/>
          <a:p>
            <a:r>
              <a:rPr lang="en-US" dirty="0"/>
              <a:t>Refer to the built-in help for more information</a:t>
            </a:r>
          </a:p>
        </p:txBody>
      </p:sp>
      <p:sp>
        <p:nvSpPr>
          <p:cNvPr id="4" name="Title 3">
            <a:extLst>
              <a:ext uri="{FF2B5EF4-FFF2-40B4-BE49-F238E27FC236}">
                <a16:creationId xmlns:a16="http://schemas.microsoft.com/office/drawing/2014/main" id="{52267E96-A556-4FD9-883B-7DDDC225BCE0}"/>
              </a:ext>
            </a:extLst>
          </p:cNvPr>
          <p:cNvSpPr>
            <a:spLocks noGrp="1"/>
          </p:cNvSpPr>
          <p:nvPr>
            <p:ph type="title"/>
          </p:nvPr>
        </p:nvSpPr>
        <p:spPr/>
        <p:txBody>
          <a:bodyPr/>
          <a:lstStyle/>
          <a:p>
            <a:r>
              <a:rPr lang="en-US" dirty="0"/>
              <a:t>Radeon GPU Profiler</a:t>
            </a:r>
          </a:p>
        </p:txBody>
      </p:sp>
      <p:pic>
        <p:nvPicPr>
          <p:cNvPr id="9" name="Content Placeholder 8">
            <a:extLst>
              <a:ext uri="{FF2B5EF4-FFF2-40B4-BE49-F238E27FC236}">
                <a16:creationId xmlns:a16="http://schemas.microsoft.com/office/drawing/2014/main" id="{11124C14-5384-45A3-B788-F755573C2945}"/>
              </a:ext>
            </a:extLst>
          </p:cNvPr>
          <p:cNvPicPr>
            <a:picLocks noGrp="1" noChangeAspect="1"/>
          </p:cNvPicPr>
          <p:nvPr>
            <p:ph idx="1"/>
          </p:nvPr>
        </p:nvPicPr>
        <p:blipFill>
          <a:blip r:embed="rId3"/>
          <a:stretch>
            <a:fillRect/>
          </a:stretch>
        </p:blipFill>
        <p:spPr>
          <a:xfrm>
            <a:off x="2574052" y="1381125"/>
            <a:ext cx="7032783" cy="4937125"/>
          </a:xfrm>
        </p:spPr>
      </p:pic>
      <p:pic>
        <p:nvPicPr>
          <p:cNvPr id="11" name="Picture 10">
            <a:extLst>
              <a:ext uri="{FF2B5EF4-FFF2-40B4-BE49-F238E27FC236}">
                <a16:creationId xmlns:a16="http://schemas.microsoft.com/office/drawing/2014/main" id="{BB73FF6A-AC19-4A29-B13C-7B1F1B96A7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52470" y="5539562"/>
            <a:ext cx="235436" cy="329610"/>
          </a:xfrm>
          <a:prstGeom prst="rect">
            <a:avLst/>
          </a:prstGeom>
        </p:spPr>
      </p:pic>
      <p:sp>
        <p:nvSpPr>
          <p:cNvPr id="13" name="Shape 173">
            <a:extLst>
              <a:ext uri="{FF2B5EF4-FFF2-40B4-BE49-F238E27FC236}">
                <a16:creationId xmlns:a16="http://schemas.microsoft.com/office/drawing/2014/main" id="{DFE71EB8-D48C-4159-94A0-E7FFF02F2381}"/>
              </a:ext>
            </a:extLst>
          </p:cNvPr>
          <p:cNvSpPr/>
          <p:nvPr/>
        </p:nvSpPr>
        <p:spPr>
          <a:xfrm flipH="1">
            <a:off x="3216349" y="1416850"/>
            <a:ext cx="1058800" cy="737408"/>
          </a:xfrm>
          <a:prstGeom prst="rightArrow">
            <a:avLst>
              <a:gd name="adj1" fmla="val 50000"/>
              <a:gd name="adj2" fmla="val 50000"/>
            </a:avLst>
          </a:prstGeom>
          <a:solidFill>
            <a:srgbClr val="E00031"/>
          </a:solidFill>
          <a:ln w="9525" cap="flat" cmpd="sng">
            <a:noFill/>
            <a:prstDash val="solid"/>
            <a:round/>
            <a:headEnd type="none" w="med" len="med"/>
            <a:tailEnd type="none" w="med" len="med"/>
          </a:ln>
        </p:spPr>
        <p:txBody>
          <a:bodyPr spcFirstLastPara="1" wrap="square" lIns="0" tIns="0" rIns="0" bIns="0" anchor="ctr" anchorCtr="1">
            <a:noAutofit/>
          </a:bodyPr>
          <a:lstStyle/>
          <a:p>
            <a:pPr algn="ctr">
              <a:spcBef>
                <a:spcPts val="0"/>
              </a:spcBef>
              <a:spcAft>
                <a:spcPts val="0"/>
              </a:spcAft>
            </a:pPr>
            <a:r>
              <a:rPr lang="en-US" dirty="0">
                <a:solidFill>
                  <a:schemeClr val="bg1"/>
                </a:solidFill>
                <a:latin typeface="Effra" panose="020B0603020203020204" pitchFamily="34" charset="0"/>
                <a:cs typeface="Effra" panose="020B0603020203020204" pitchFamily="34" charset="0"/>
              </a:rPr>
              <a:t>Help</a:t>
            </a:r>
            <a:endParaRPr dirty="0">
              <a:solidFill>
                <a:schemeClr val="bg1"/>
              </a:solidFill>
              <a:latin typeface="Effra" panose="020B0603020203020204" pitchFamily="34" charset="0"/>
              <a:cs typeface="Effra" panose="020B0603020203020204" pitchFamily="34" charset="0"/>
            </a:endParaRPr>
          </a:p>
        </p:txBody>
      </p:sp>
    </p:spTree>
    <p:extLst>
      <p:ext uri="{BB962C8B-B14F-4D97-AF65-F5344CB8AC3E}">
        <p14:creationId xmlns:p14="http://schemas.microsoft.com/office/powerpoint/2010/main" val="347710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90A4FE-306F-4164-83EC-DF46AD53B43A}"/>
              </a:ext>
            </a:extLst>
          </p:cNvPr>
          <p:cNvSpPr>
            <a:spLocks noGrp="1"/>
          </p:cNvSpPr>
          <p:nvPr>
            <p:ph type="body" sz="quarter" idx="10"/>
          </p:nvPr>
        </p:nvSpPr>
        <p:spPr/>
        <p:txBody>
          <a:bodyPr/>
          <a:lstStyle/>
          <a:p>
            <a:r>
              <a:rPr lang="en-US" dirty="0"/>
              <a:t>Refer to the built-in help for more information</a:t>
            </a:r>
          </a:p>
        </p:txBody>
      </p:sp>
      <p:sp>
        <p:nvSpPr>
          <p:cNvPr id="4" name="Title 3">
            <a:extLst>
              <a:ext uri="{FF2B5EF4-FFF2-40B4-BE49-F238E27FC236}">
                <a16:creationId xmlns:a16="http://schemas.microsoft.com/office/drawing/2014/main" id="{52267E96-A556-4FD9-883B-7DDDC225BCE0}"/>
              </a:ext>
            </a:extLst>
          </p:cNvPr>
          <p:cNvSpPr>
            <a:spLocks noGrp="1"/>
          </p:cNvSpPr>
          <p:nvPr>
            <p:ph type="title"/>
          </p:nvPr>
        </p:nvSpPr>
        <p:spPr/>
        <p:txBody>
          <a:bodyPr/>
          <a:lstStyle/>
          <a:p>
            <a:r>
              <a:rPr lang="en-US" dirty="0"/>
              <a:t>Radeon GPU Profiler</a:t>
            </a:r>
          </a:p>
        </p:txBody>
      </p:sp>
      <p:pic>
        <p:nvPicPr>
          <p:cNvPr id="7" name="Content Placeholder 6">
            <a:extLst>
              <a:ext uri="{FF2B5EF4-FFF2-40B4-BE49-F238E27FC236}">
                <a16:creationId xmlns:a16="http://schemas.microsoft.com/office/drawing/2014/main" id="{32291C63-EE48-4DDF-AF2E-8124DC5ED897}"/>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271461" y="1381125"/>
            <a:ext cx="7637965" cy="4937125"/>
          </a:xfrm>
        </p:spPr>
      </p:pic>
    </p:spTree>
    <p:extLst>
      <p:ext uri="{BB962C8B-B14F-4D97-AF65-F5344CB8AC3E}">
        <p14:creationId xmlns:p14="http://schemas.microsoft.com/office/powerpoint/2010/main" val="548717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474133" y="1875559"/>
            <a:ext cx="8435667" cy="1811724"/>
          </a:xfrm>
        </p:spPr>
        <p:txBody>
          <a:bodyPr/>
          <a:lstStyle/>
          <a:p>
            <a:r>
              <a:rPr lang="en-US" cap="all" dirty="0"/>
              <a:t>Radeon GPU Profiler walkthrough</a:t>
            </a:r>
          </a:p>
        </p:txBody>
      </p:sp>
      <p:sp>
        <p:nvSpPr>
          <p:cNvPr id="11" name="Text Placeholder 10"/>
          <p:cNvSpPr>
            <a:spLocks noGrp="1"/>
          </p:cNvSpPr>
          <p:nvPr>
            <p:ph type="body" sz="quarter" idx="10"/>
          </p:nvPr>
        </p:nvSpPr>
        <p:spPr>
          <a:xfrm>
            <a:off x="474663" y="4063349"/>
            <a:ext cx="6556375" cy="1200313"/>
          </a:xfrm>
        </p:spPr>
        <p:txBody>
          <a:bodyPr/>
          <a:lstStyle/>
          <a:p>
            <a:r>
              <a:rPr lang="en-US" dirty="0"/>
              <a:t>With examples from UE4 Vulkan</a:t>
            </a:r>
          </a:p>
          <a:p>
            <a:r>
              <a:rPr lang="en-US" dirty="0">
                <a:solidFill>
                  <a:schemeClr val="bg1"/>
                </a:solidFill>
                <a:cs typeface="Arial" charset="0"/>
              </a:rPr>
              <a:t>Jason Stewart (AMD)</a:t>
            </a:r>
            <a:endParaRPr lang="en-US" dirty="0"/>
          </a:p>
        </p:txBody>
      </p:sp>
      <p:grpSp>
        <p:nvGrpSpPr>
          <p:cNvPr id="7" name="Group 6"/>
          <p:cNvGrpSpPr/>
          <p:nvPr/>
        </p:nvGrpSpPr>
        <p:grpSpPr>
          <a:xfrm>
            <a:off x="474132" y="1875559"/>
            <a:ext cx="6896824" cy="2010641"/>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rgbClr val="E0003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rgbClr val="E0003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5982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39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133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a:t>Disclaimer &amp; Attribution</a:t>
            </a:r>
          </a:p>
        </p:txBody>
      </p:sp>
      <p:sp>
        <p:nvSpPr>
          <p:cNvPr id="12" name="Content Placeholder 2"/>
          <p:cNvSpPr txBox="1">
            <a:spLocks/>
          </p:cNvSpPr>
          <p:nvPr/>
        </p:nvSpPr>
        <p:spPr>
          <a:xfrm>
            <a:off x="365760" y="2140084"/>
            <a:ext cx="10424160" cy="2904576"/>
          </a:xfrm>
          <a:prstGeom prst="rect">
            <a:avLst/>
          </a:prstGeom>
        </p:spPr>
        <p:txBody>
          <a:bodyPr anchor="b"/>
          <a:lstStyle>
            <a:lvl1pPr marL="342900" indent="-342900" algn="l" defTabSz="914400" rtl="0" eaLnBrk="1" latinLnBrk="0" hangingPunct="1">
              <a:spcBef>
                <a:spcPts val="800"/>
              </a:spcBef>
              <a:spcAft>
                <a:spcPts val="0"/>
              </a:spcAft>
              <a:buClr>
                <a:schemeClr val="tx1">
                  <a:lumMod val="50000"/>
                  <a:lumOff val="50000"/>
                </a:schemeClr>
              </a:buClr>
              <a:buSzPct val="90000"/>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52463" fontAlgn="auto">
              <a:buFont typeface="Wingdings 3" pitchFamily="18" charset="2"/>
              <a:buNone/>
              <a:defRPr/>
            </a:pPr>
            <a:r>
              <a:rPr lang="en-US" sz="900" dirty="0"/>
              <a:t>The information presented in this document is for informational purposes only and may contain technical inaccuracies, omissions and typographical errors.</a:t>
            </a:r>
            <a:br>
              <a:rPr lang="en-US" sz="900" dirty="0"/>
            </a:br>
            <a:endParaRPr lang="en-US" sz="900" dirty="0"/>
          </a:p>
          <a:p>
            <a:pPr marL="0" indent="0" defTabSz="652463" fontAlgn="auto">
              <a:buFont typeface="Wingdings 3" pitchFamily="18" charset="2"/>
              <a:buNone/>
              <a:defRPr/>
            </a:pPr>
            <a:r>
              <a:rPr lang="en-US" sz="900" dirty="0"/>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br>
              <a:rPr lang="en-US" sz="900" dirty="0"/>
            </a:br>
            <a:endParaRPr lang="en-US" sz="900" dirty="0"/>
          </a:p>
          <a:p>
            <a:pPr marL="0" indent="0" defTabSz="652463" fontAlgn="auto">
              <a:buFont typeface="Wingdings 3" pitchFamily="18" charset="2"/>
              <a:buNone/>
              <a:defRPr/>
            </a:pPr>
            <a:r>
              <a:rPr lang="en-US" sz="900" dirty="0"/>
              <a:t>AMD MAKES NO REPRESENTATIONS OR WARRANTIES WITH RESPECT TO THE CONTENTS HEREOF AND ASSUMES NO RESPONSIBILITY FOR ANY INACCURACIES, ERRORS OR OMISSIONS THAT MAY APPEAR IN THIS INFORMATION.</a:t>
            </a:r>
            <a:br>
              <a:rPr lang="en-US" sz="900" dirty="0"/>
            </a:br>
            <a:endParaRPr lang="en-US" sz="900" dirty="0"/>
          </a:p>
          <a:p>
            <a:pPr marL="0" indent="0" defTabSz="652463" fontAlgn="auto">
              <a:buFont typeface="Wingdings 3" pitchFamily="18" charset="2"/>
              <a:buNone/>
              <a:defRPr/>
            </a:pPr>
            <a:r>
              <a:rPr lang="en-US" sz="900" dirty="0"/>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0" indent="0" algn="just" defTabSz="652463" fontAlgn="auto">
              <a:buFont typeface="Wingdings 3" pitchFamily="18" charset="2"/>
              <a:buNone/>
              <a:defRPr/>
            </a:pPr>
            <a:endParaRPr lang="en-US" sz="900" b="1" u="sng" dirty="0"/>
          </a:p>
          <a:p>
            <a:pPr marL="0" indent="0" algn="just" defTabSz="652463" fontAlgn="auto">
              <a:buFont typeface="Wingdings 3" pitchFamily="18" charset="2"/>
              <a:buNone/>
              <a:defRPr/>
            </a:pPr>
            <a:r>
              <a:rPr lang="en-US" sz="900" b="1" u="sng" dirty="0"/>
              <a:t>ATTRIBUTION</a:t>
            </a:r>
          </a:p>
          <a:p>
            <a:pPr marL="0" indent="0" fontAlgn="auto">
              <a:buFont typeface="Wingdings 3" pitchFamily="18" charset="2"/>
              <a:buNone/>
            </a:pPr>
            <a:r>
              <a:rPr lang="en-US" sz="900" dirty="0"/>
              <a:t>© 2018 Advanced Micro Devices, Inc. All rights reserved. AMD, the AMD Arrow logo</a:t>
            </a:r>
            <a:r>
              <a:rPr lang="en-CA" sz="900" dirty="0"/>
              <a:t> </a:t>
            </a:r>
            <a:r>
              <a:rPr lang="en-US" sz="900" dirty="0"/>
              <a:t>and combinations thereof are trademarks of Advanced Micro Devices, Inc. in the United States and/or other jurisdictions. Other names are for informational purposes only and may be trademarks of their respective owners.</a:t>
            </a:r>
          </a:p>
        </p:txBody>
      </p:sp>
    </p:spTree>
    <p:extLst>
      <p:ext uri="{BB962C8B-B14F-4D97-AF65-F5344CB8AC3E}">
        <p14:creationId xmlns:p14="http://schemas.microsoft.com/office/powerpoint/2010/main" val="742200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474133" y="1875559"/>
            <a:ext cx="8435667" cy="1811724"/>
          </a:xfrm>
        </p:spPr>
        <p:txBody>
          <a:bodyPr/>
          <a:lstStyle/>
          <a:p>
            <a:r>
              <a:rPr lang="en-US" cap="all" dirty="0">
                <a:solidFill>
                  <a:schemeClr val="bg1"/>
                </a:solidFill>
                <a:cs typeface="Arial" charset="0"/>
              </a:rPr>
              <a:t>UE4 Vulkan update</a:t>
            </a:r>
            <a:endParaRPr lang="en-US" cap="all" dirty="0"/>
          </a:p>
        </p:txBody>
      </p:sp>
      <p:sp>
        <p:nvSpPr>
          <p:cNvPr id="11" name="Text Placeholder 10"/>
          <p:cNvSpPr>
            <a:spLocks noGrp="1"/>
          </p:cNvSpPr>
          <p:nvPr>
            <p:ph type="body" sz="quarter" idx="10"/>
          </p:nvPr>
        </p:nvSpPr>
        <p:spPr/>
        <p:txBody>
          <a:bodyPr/>
          <a:lstStyle/>
          <a:p>
            <a:r>
              <a:rPr lang="en-US" dirty="0"/>
              <a:t>Rolando </a:t>
            </a:r>
            <a:r>
              <a:rPr lang="en-US" dirty="0" err="1"/>
              <a:t>Caloca</a:t>
            </a:r>
            <a:r>
              <a:rPr lang="en-US" dirty="0"/>
              <a:t> O. (Epic Games)</a:t>
            </a:r>
          </a:p>
        </p:txBody>
      </p:sp>
      <p:cxnSp>
        <p:nvCxnSpPr>
          <p:cNvPr id="8" name="Straight Connector 7"/>
          <p:cNvCxnSpPr/>
          <p:nvPr userDrawn="1"/>
        </p:nvCxnSpPr>
        <p:spPr>
          <a:xfrm>
            <a:off x="474132" y="2684656"/>
            <a:ext cx="6896824" cy="0"/>
          </a:xfrm>
          <a:prstGeom prst="line">
            <a:avLst/>
          </a:prstGeom>
          <a:ln w="38100" cmpd="sng">
            <a:solidFill>
              <a:srgbClr val="E0003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2" y="3886200"/>
            <a:ext cx="6896824" cy="0"/>
          </a:xfrm>
          <a:prstGeom prst="line">
            <a:avLst/>
          </a:prstGeom>
          <a:ln w="38100" cmpd="sng">
            <a:solidFill>
              <a:srgbClr val="E00031"/>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F33BAE0-A8BF-4CB9-8130-AF29F66EF875}"/>
              </a:ext>
            </a:extLst>
          </p:cNvPr>
          <p:cNvPicPr>
            <a:picLocks noChangeAspect="1"/>
          </p:cNvPicPr>
          <p:nvPr/>
        </p:nvPicPr>
        <p:blipFill>
          <a:blip r:embed="rId2"/>
          <a:stretch>
            <a:fillRect/>
          </a:stretch>
        </p:blipFill>
        <p:spPr>
          <a:xfrm>
            <a:off x="-324052" y="566344"/>
            <a:ext cx="9304020" cy="2419513"/>
          </a:xfrm>
          <a:prstGeom prst="rect">
            <a:avLst/>
          </a:prstGeom>
        </p:spPr>
      </p:pic>
    </p:spTree>
    <p:extLst>
      <p:ext uri="{BB962C8B-B14F-4D97-AF65-F5344CB8AC3E}">
        <p14:creationId xmlns:p14="http://schemas.microsoft.com/office/powerpoint/2010/main" val="2628056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474133" y="1875559"/>
            <a:ext cx="8435667" cy="1811724"/>
          </a:xfrm>
        </p:spPr>
        <p:txBody>
          <a:bodyPr/>
          <a:lstStyle/>
          <a:p>
            <a:r>
              <a:rPr lang="en-US" cap="all" dirty="0"/>
              <a:t>Backup slides</a:t>
            </a:r>
          </a:p>
        </p:txBody>
      </p:sp>
      <p:sp>
        <p:nvSpPr>
          <p:cNvPr id="11" name="Text Placeholder 10"/>
          <p:cNvSpPr>
            <a:spLocks noGrp="1"/>
          </p:cNvSpPr>
          <p:nvPr>
            <p:ph type="body" sz="quarter" idx="10"/>
          </p:nvPr>
        </p:nvSpPr>
        <p:spPr/>
        <p:txBody>
          <a:bodyPr/>
          <a:lstStyle/>
          <a:p>
            <a:endParaRPr lang="en-US" dirty="0"/>
          </a:p>
        </p:txBody>
      </p:sp>
      <p:cxnSp>
        <p:nvCxnSpPr>
          <p:cNvPr id="8" name="Straight Connector 7"/>
          <p:cNvCxnSpPr/>
          <p:nvPr userDrawn="1"/>
        </p:nvCxnSpPr>
        <p:spPr>
          <a:xfrm>
            <a:off x="474132" y="2684656"/>
            <a:ext cx="6896824" cy="0"/>
          </a:xfrm>
          <a:prstGeom prst="line">
            <a:avLst/>
          </a:prstGeom>
          <a:ln w="38100" cmpd="sng">
            <a:solidFill>
              <a:srgbClr val="E0003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2" y="3886200"/>
            <a:ext cx="6896824" cy="0"/>
          </a:xfrm>
          <a:prstGeom prst="line">
            <a:avLst/>
          </a:prstGeom>
          <a:ln w="38100" cmpd="sng">
            <a:solidFill>
              <a:srgbClr val="E0003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307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072380-3E6F-4431-B28C-04DAAA088633}"/>
              </a:ext>
            </a:extLst>
          </p:cNvPr>
          <p:cNvSpPr>
            <a:spLocks noGrp="1"/>
          </p:cNvSpPr>
          <p:nvPr>
            <p:ph idx="1"/>
          </p:nvPr>
        </p:nvSpPr>
        <p:spPr/>
        <p:txBody>
          <a:bodyPr/>
          <a:lstStyle/>
          <a:p>
            <a:r>
              <a:rPr lang="en-US" dirty="0"/>
              <a:t>Compute Units: 36</a:t>
            </a:r>
          </a:p>
          <a:p>
            <a:r>
              <a:rPr lang="en-US" dirty="0"/>
              <a:t>Base Frequency: Up to 1257 MHz</a:t>
            </a:r>
          </a:p>
          <a:p>
            <a:r>
              <a:rPr lang="en-US" dirty="0"/>
              <a:t>Boost Frequency: Up to 1340 MHz</a:t>
            </a:r>
          </a:p>
          <a:p>
            <a:r>
              <a:rPr lang="en-US" dirty="0"/>
              <a:t>Peak Pixel Fill-Rate: Up to 42.88 GP/s</a:t>
            </a:r>
          </a:p>
          <a:p>
            <a:r>
              <a:rPr lang="en-US" dirty="0"/>
              <a:t>Peak Texture Fill-Rate: Up to 192.96 GT/s</a:t>
            </a:r>
          </a:p>
          <a:p>
            <a:r>
              <a:rPr lang="en-US" dirty="0"/>
              <a:t>Max Performance: Up to 6.2 TFLOPs</a:t>
            </a:r>
          </a:p>
          <a:p>
            <a:r>
              <a:rPr lang="en-US" dirty="0"/>
              <a:t>ROPs: 32</a:t>
            </a:r>
          </a:p>
          <a:p>
            <a:r>
              <a:rPr lang="en-US" dirty="0"/>
              <a:t>Stream Processors: 2304</a:t>
            </a:r>
          </a:p>
          <a:p>
            <a:r>
              <a:rPr lang="en-US" dirty="0"/>
              <a:t>Texture Units: 144</a:t>
            </a:r>
          </a:p>
          <a:p>
            <a:r>
              <a:rPr lang="en-US" dirty="0"/>
              <a:t>Transistor Count: 5.7 B</a:t>
            </a:r>
          </a:p>
        </p:txBody>
      </p:sp>
      <p:sp>
        <p:nvSpPr>
          <p:cNvPr id="3" name="Text Placeholder 2">
            <a:extLst>
              <a:ext uri="{FF2B5EF4-FFF2-40B4-BE49-F238E27FC236}">
                <a16:creationId xmlns:a16="http://schemas.microsoft.com/office/drawing/2014/main" id="{82F680DE-A8D6-465C-A71D-593629EC2856}"/>
              </a:ext>
            </a:extLst>
          </p:cNvPr>
          <p:cNvSpPr>
            <a:spLocks noGrp="1"/>
          </p:cNvSpPr>
          <p:nvPr>
            <p:ph type="body" sz="quarter" idx="10"/>
          </p:nvPr>
        </p:nvSpPr>
        <p:spPr/>
        <p:txBody>
          <a:bodyPr/>
          <a:lstStyle/>
          <a:p>
            <a:r>
              <a:rPr lang="en-US" dirty="0"/>
              <a:t>Specs</a:t>
            </a:r>
          </a:p>
        </p:txBody>
      </p:sp>
      <p:sp>
        <p:nvSpPr>
          <p:cNvPr id="4" name="Title 3">
            <a:extLst>
              <a:ext uri="{FF2B5EF4-FFF2-40B4-BE49-F238E27FC236}">
                <a16:creationId xmlns:a16="http://schemas.microsoft.com/office/drawing/2014/main" id="{16042340-3FDA-4FD3-9737-85E96CEA9E70}"/>
              </a:ext>
            </a:extLst>
          </p:cNvPr>
          <p:cNvSpPr>
            <a:spLocks noGrp="1"/>
          </p:cNvSpPr>
          <p:nvPr>
            <p:ph type="title"/>
          </p:nvPr>
        </p:nvSpPr>
        <p:spPr/>
        <p:txBody>
          <a:bodyPr/>
          <a:lstStyle/>
          <a:p>
            <a:r>
              <a:rPr lang="en-US" dirty="0"/>
              <a:t>Radeon RX 580</a:t>
            </a:r>
          </a:p>
        </p:txBody>
      </p:sp>
    </p:spTree>
    <p:extLst>
      <p:ext uri="{BB962C8B-B14F-4D97-AF65-F5344CB8AC3E}">
        <p14:creationId xmlns:p14="http://schemas.microsoft.com/office/powerpoint/2010/main" val="3744833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750F037A-6974-481C-91A7-2A3825F42F68}"/>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151882" y="2179544"/>
            <a:ext cx="5885060" cy="1357122"/>
          </a:xfrm>
        </p:spPr>
      </p:pic>
      <p:sp>
        <p:nvSpPr>
          <p:cNvPr id="3" name="Text Placeholder 2">
            <a:extLst>
              <a:ext uri="{FF2B5EF4-FFF2-40B4-BE49-F238E27FC236}">
                <a16:creationId xmlns:a16="http://schemas.microsoft.com/office/drawing/2014/main" id="{6190A4FE-306F-4164-83EC-DF46AD53B43A}"/>
              </a:ext>
            </a:extLst>
          </p:cNvPr>
          <p:cNvSpPr>
            <a:spLocks noGrp="1"/>
          </p:cNvSpPr>
          <p:nvPr>
            <p:ph type="body" sz="quarter" idx="10"/>
          </p:nvPr>
        </p:nvSpPr>
        <p:spPr/>
        <p:txBody>
          <a:bodyPr/>
          <a:lstStyle/>
          <a:p>
            <a:r>
              <a:rPr lang="en-US" dirty="0"/>
              <a:t>What is Radeon GPU Profiler?</a:t>
            </a:r>
          </a:p>
        </p:txBody>
      </p:sp>
      <p:sp>
        <p:nvSpPr>
          <p:cNvPr id="4" name="Title 3">
            <a:extLst>
              <a:ext uri="{FF2B5EF4-FFF2-40B4-BE49-F238E27FC236}">
                <a16:creationId xmlns:a16="http://schemas.microsoft.com/office/drawing/2014/main" id="{52267E96-A556-4FD9-883B-7DDDC225BCE0}"/>
              </a:ext>
            </a:extLst>
          </p:cNvPr>
          <p:cNvSpPr>
            <a:spLocks noGrp="1"/>
          </p:cNvSpPr>
          <p:nvPr>
            <p:ph type="title"/>
          </p:nvPr>
        </p:nvSpPr>
        <p:spPr/>
        <p:txBody>
          <a:bodyPr/>
          <a:lstStyle/>
          <a:p>
            <a:r>
              <a:rPr lang="en-US" dirty="0"/>
              <a:t>Quick Start Guide</a:t>
            </a:r>
          </a:p>
        </p:txBody>
      </p:sp>
      <p:sp>
        <p:nvSpPr>
          <p:cNvPr id="2" name="TextBox 1">
            <a:extLst>
              <a:ext uri="{FF2B5EF4-FFF2-40B4-BE49-F238E27FC236}">
                <a16:creationId xmlns:a16="http://schemas.microsoft.com/office/drawing/2014/main" id="{82FC1B23-F816-480D-BF5A-1C8BEC5BCEFE}"/>
              </a:ext>
            </a:extLst>
          </p:cNvPr>
          <p:cNvSpPr txBox="1"/>
          <p:nvPr/>
        </p:nvSpPr>
        <p:spPr>
          <a:xfrm>
            <a:off x="3151882" y="3234572"/>
            <a:ext cx="5885060" cy="1754326"/>
          </a:xfrm>
          <a:prstGeom prst="rect">
            <a:avLst/>
          </a:prstGeom>
          <a:solidFill>
            <a:srgbClr val="000000"/>
          </a:solidFill>
        </p:spPr>
        <p:txBody>
          <a:bodyPr wrap="square" lIns="91440" tIns="0" rIns="91440" bIns="0" rtlCol="0" anchor="ctr" anchorCtr="1">
            <a:spAutoFit/>
          </a:bodyPr>
          <a:lstStyle/>
          <a:p>
            <a:pPr algn="ctr">
              <a:spcAft>
                <a:spcPts val="600"/>
              </a:spcAft>
              <a:buClr>
                <a:schemeClr val="bg2"/>
              </a:buClr>
            </a:pPr>
            <a:r>
              <a:rPr lang="en-US" sz="4400" kern="3000" cap="all" dirty="0">
                <a:solidFill>
                  <a:srgbClr val="E00031"/>
                </a:solidFill>
                <a:latin typeface="Effra" panose="020B0603020203020204" pitchFamily="34" charset="0"/>
                <a:cs typeface="Effra" panose="020B0603020203020204" pitchFamily="34" charset="0"/>
              </a:rPr>
              <a:t>GPU Profiler</a:t>
            </a:r>
          </a:p>
          <a:p>
            <a:pPr algn="ctr">
              <a:spcAft>
                <a:spcPts val="600"/>
              </a:spcAft>
              <a:buClr>
                <a:schemeClr val="bg2"/>
              </a:buClr>
            </a:pPr>
            <a:endParaRPr lang="en-US" sz="1600" b="1" cap="all" dirty="0">
              <a:solidFill>
                <a:srgbClr val="E00031"/>
              </a:solidFill>
              <a:latin typeface="Effra Light" panose="020B0403020203020204" pitchFamily="34" charset="0"/>
              <a:cs typeface="Effra Light" panose="020B0403020203020204" pitchFamily="34" charset="0"/>
            </a:endParaRPr>
          </a:p>
          <a:p>
            <a:pPr algn="ctr">
              <a:spcAft>
                <a:spcPts val="0"/>
              </a:spcAft>
              <a:buClr>
                <a:schemeClr val="bg2"/>
              </a:buClr>
            </a:pPr>
            <a:r>
              <a:rPr lang="en-US" sz="3600" b="1" dirty="0">
                <a:solidFill>
                  <a:srgbClr val="E00031"/>
                </a:solidFill>
                <a:latin typeface="Effra Light" panose="020B0403020203020204" pitchFamily="34" charset="0"/>
                <a:cs typeface="Effra Light" panose="020B0403020203020204" pitchFamily="34" charset="0"/>
              </a:rPr>
              <a:t>Analyze. Adjust. Accelerate.</a:t>
            </a:r>
          </a:p>
          <a:p>
            <a:pPr algn="ctr">
              <a:spcAft>
                <a:spcPts val="0"/>
              </a:spcAft>
              <a:buClr>
                <a:schemeClr val="bg2"/>
              </a:buClr>
            </a:pPr>
            <a:endParaRPr lang="en-US" sz="800" b="1" dirty="0">
              <a:solidFill>
                <a:srgbClr val="E00031"/>
              </a:solidFill>
              <a:latin typeface="Effra Light" panose="020B0403020203020204" pitchFamily="34" charset="0"/>
              <a:cs typeface="Effra Light" panose="020B0403020203020204" pitchFamily="34" charset="0"/>
            </a:endParaRPr>
          </a:p>
        </p:txBody>
      </p:sp>
    </p:spTree>
    <p:extLst>
      <p:ext uri="{BB962C8B-B14F-4D97-AF65-F5344CB8AC3E}">
        <p14:creationId xmlns:p14="http://schemas.microsoft.com/office/powerpoint/2010/main" val="1649024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A60F6B-E087-464D-A3EF-5BD06455EBFF}"/>
              </a:ext>
            </a:extLst>
          </p:cNvPr>
          <p:cNvSpPr>
            <a:spLocks noGrp="1"/>
          </p:cNvSpPr>
          <p:nvPr>
            <p:ph idx="1"/>
          </p:nvPr>
        </p:nvSpPr>
        <p:spPr>
          <a:xfrm>
            <a:off x="8824200" y="1513437"/>
            <a:ext cx="3111986" cy="4554013"/>
          </a:xfrm>
        </p:spPr>
        <p:txBody>
          <a:bodyPr anchor="ctr" anchorCtr="0"/>
          <a:lstStyle/>
          <a:p>
            <a:pPr>
              <a:spcAft>
                <a:spcPts val="3600"/>
              </a:spcAft>
            </a:pPr>
            <a:r>
              <a:rPr lang="en-US" dirty="0"/>
              <a:t>Detailed workload information</a:t>
            </a:r>
          </a:p>
          <a:p>
            <a:pPr>
              <a:spcAft>
                <a:spcPts val="3600"/>
              </a:spcAft>
            </a:pPr>
            <a:r>
              <a:rPr lang="en-US" dirty="0">
                <a:solidFill>
                  <a:schemeClr val="lt1"/>
                </a:solidFill>
                <a:latin typeface="Montserrat"/>
                <a:ea typeface="Montserrat"/>
                <a:cs typeface="Montserrat"/>
                <a:sym typeface="Montserrat"/>
              </a:rPr>
              <a:t>DX12 and Vulkan support</a:t>
            </a:r>
          </a:p>
          <a:p>
            <a:pPr>
              <a:spcAft>
                <a:spcPts val="3600"/>
              </a:spcAft>
            </a:pPr>
            <a:r>
              <a:rPr lang="en" dirty="0">
                <a:solidFill>
                  <a:schemeClr val="lt1"/>
                </a:solidFill>
                <a:latin typeface="Montserrat"/>
                <a:ea typeface="Montserrat"/>
                <a:cs typeface="Montserrat"/>
                <a:sym typeface="Montserrat"/>
              </a:rPr>
              <a:t>Hardware level profiling features</a:t>
            </a:r>
            <a:endParaRPr lang="en-US" dirty="0"/>
          </a:p>
        </p:txBody>
      </p:sp>
      <p:sp>
        <p:nvSpPr>
          <p:cNvPr id="5" name="Text Placeholder 4">
            <a:extLst>
              <a:ext uri="{FF2B5EF4-FFF2-40B4-BE49-F238E27FC236}">
                <a16:creationId xmlns:a16="http://schemas.microsoft.com/office/drawing/2014/main" id="{2F7E1C4C-3281-48AF-9259-9E211EE6846B}"/>
              </a:ext>
            </a:extLst>
          </p:cNvPr>
          <p:cNvSpPr>
            <a:spLocks noGrp="1"/>
          </p:cNvSpPr>
          <p:nvPr>
            <p:ph type="body" sz="quarter" idx="10"/>
          </p:nvPr>
        </p:nvSpPr>
        <p:spPr/>
        <p:txBody>
          <a:bodyPr/>
          <a:lstStyle/>
          <a:p>
            <a:r>
              <a:rPr lang="en-US" dirty="0"/>
              <a:t>What is Radeon GPU Profiler?</a:t>
            </a:r>
          </a:p>
        </p:txBody>
      </p:sp>
      <p:sp>
        <p:nvSpPr>
          <p:cNvPr id="4" name="Title 3">
            <a:extLst>
              <a:ext uri="{FF2B5EF4-FFF2-40B4-BE49-F238E27FC236}">
                <a16:creationId xmlns:a16="http://schemas.microsoft.com/office/drawing/2014/main" id="{1E140E50-449F-41D6-A74D-E3C4F2448F3E}"/>
              </a:ext>
            </a:extLst>
          </p:cNvPr>
          <p:cNvSpPr>
            <a:spLocks noGrp="1"/>
          </p:cNvSpPr>
          <p:nvPr>
            <p:ph type="title"/>
          </p:nvPr>
        </p:nvSpPr>
        <p:spPr/>
        <p:txBody>
          <a:bodyPr/>
          <a:lstStyle/>
          <a:p>
            <a:r>
              <a:rPr lang="en-US" dirty="0"/>
              <a:t>Quick Start Guide</a:t>
            </a:r>
          </a:p>
        </p:txBody>
      </p:sp>
      <p:pic>
        <p:nvPicPr>
          <p:cNvPr id="164" name="Shape 164"/>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07542" y="1513437"/>
            <a:ext cx="8407410" cy="4554013"/>
          </a:xfrm>
          <a:prstGeom prst="rect">
            <a:avLst/>
          </a:prstGeom>
          <a:noFill/>
          <a:ln>
            <a:noFill/>
          </a:ln>
        </p:spPr>
      </p:pic>
    </p:spTree>
    <p:extLst>
      <p:ext uri="{BB962C8B-B14F-4D97-AF65-F5344CB8AC3E}">
        <p14:creationId xmlns:p14="http://schemas.microsoft.com/office/powerpoint/2010/main" val="561567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3A78F45-79D4-4499-B953-102D23E43489}"/>
              </a:ext>
            </a:extLst>
          </p:cNvPr>
          <p:cNvPicPr>
            <a:picLocks noGrp="1" noChangeAspect="1"/>
          </p:cNvPicPr>
          <p:nvPr>
            <p:ph idx="1"/>
          </p:nvPr>
        </p:nvPicPr>
        <p:blipFill>
          <a:blip r:embed="rId2"/>
          <a:stretch>
            <a:fillRect/>
          </a:stretch>
        </p:blipFill>
        <p:spPr>
          <a:xfrm>
            <a:off x="1026596" y="1381125"/>
            <a:ext cx="10127695" cy="4937125"/>
          </a:xfrm>
        </p:spPr>
      </p:pic>
      <p:sp>
        <p:nvSpPr>
          <p:cNvPr id="3" name="Text Placeholder 2">
            <a:extLst>
              <a:ext uri="{FF2B5EF4-FFF2-40B4-BE49-F238E27FC236}">
                <a16:creationId xmlns:a16="http://schemas.microsoft.com/office/drawing/2014/main" id="{6190A4FE-306F-4164-83EC-DF46AD53B43A}"/>
              </a:ext>
            </a:extLst>
          </p:cNvPr>
          <p:cNvSpPr>
            <a:spLocks noGrp="1"/>
          </p:cNvSpPr>
          <p:nvPr>
            <p:ph type="body" sz="quarter" idx="10"/>
          </p:nvPr>
        </p:nvSpPr>
        <p:spPr/>
        <p:txBody>
          <a:bodyPr/>
          <a:lstStyle/>
          <a:p>
            <a:r>
              <a:rPr lang="en-US" dirty="0"/>
              <a:t>RGP support is built directly into the production driver</a:t>
            </a:r>
          </a:p>
        </p:txBody>
      </p:sp>
      <p:sp>
        <p:nvSpPr>
          <p:cNvPr id="4" name="Title 3">
            <a:extLst>
              <a:ext uri="{FF2B5EF4-FFF2-40B4-BE49-F238E27FC236}">
                <a16:creationId xmlns:a16="http://schemas.microsoft.com/office/drawing/2014/main" id="{52267E96-A556-4FD9-883B-7DDDC225BCE0}"/>
              </a:ext>
            </a:extLst>
          </p:cNvPr>
          <p:cNvSpPr>
            <a:spLocks noGrp="1"/>
          </p:cNvSpPr>
          <p:nvPr>
            <p:ph type="title"/>
          </p:nvPr>
        </p:nvSpPr>
        <p:spPr/>
        <p:txBody>
          <a:bodyPr/>
          <a:lstStyle/>
          <a:p>
            <a:r>
              <a:rPr lang="en-US" dirty="0"/>
              <a:t>Quick Start Guide</a:t>
            </a:r>
          </a:p>
        </p:txBody>
      </p:sp>
    </p:spTree>
    <p:extLst>
      <p:ext uri="{BB962C8B-B14F-4D97-AF65-F5344CB8AC3E}">
        <p14:creationId xmlns:p14="http://schemas.microsoft.com/office/powerpoint/2010/main" val="568252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90A4FE-306F-4164-83EC-DF46AD53B43A}"/>
              </a:ext>
            </a:extLst>
          </p:cNvPr>
          <p:cNvSpPr>
            <a:spLocks noGrp="1"/>
          </p:cNvSpPr>
          <p:nvPr>
            <p:ph type="body" sz="quarter" idx="10"/>
          </p:nvPr>
        </p:nvSpPr>
        <p:spPr/>
        <p:txBody>
          <a:bodyPr/>
          <a:lstStyle/>
          <a:p>
            <a:r>
              <a:rPr lang="en-US" dirty="0"/>
              <a:t>RGP is available for free on GitHub as part of </a:t>
            </a:r>
            <a:r>
              <a:rPr lang="en-US" dirty="0" err="1"/>
              <a:t>gpuopen</a:t>
            </a:r>
            <a:endParaRPr lang="en-US" dirty="0"/>
          </a:p>
        </p:txBody>
      </p:sp>
      <p:sp>
        <p:nvSpPr>
          <p:cNvPr id="4" name="Title 3">
            <a:extLst>
              <a:ext uri="{FF2B5EF4-FFF2-40B4-BE49-F238E27FC236}">
                <a16:creationId xmlns:a16="http://schemas.microsoft.com/office/drawing/2014/main" id="{52267E96-A556-4FD9-883B-7DDDC225BCE0}"/>
              </a:ext>
            </a:extLst>
          </p:cNvPr>
          <p:cNvSpPr>
            <a:spLocks noGrp="1"/>
          </p:cNvSpPr>
          <p:nvPr>
            <p:ph type="title"/>
          </p:nvPr>
        </p:nvSpPr>
        <p:spPr/>
        <p:txBody>
          <a:bodyPr/>
          <a:lstStyle/>
          <a:p>
            <a:r>
              <a:rPr lang="en-US" dirty="0"/>
              <a:t>Quick Start Guide</a:t>
            </a:r>
          </a:p>
        </p:txBody>
      </p:sp>
      <p:pic>
        <p:nvPicPr>
          <p:cNvPr id="6" name="Content Placeholder 5">
            <a:extLst>
              <a:ext uri="{FF2B5EF4-FFF2-40B4-BE49-F238E27FC236}">
                <a16:creationId xmlns:a16="http://schemas.microsoft.com/office/drawing/2014/main" id="{8E00A937-5599-40D8-8106-7EEBEA3EE127}"/>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385965" y="1387675"/>
            <a:ext cx="7408957" cy="4924025"/>
          </a:xfrm>
        </p:spPr>
      </p:pic>
      <p:sp>
        <p:nvSpPr>
          <p:cNvPr id="7" name="Rectangle 6">
            <a:extLst>
              <a:ext uri="{FF2B5EF4-FFF2-40B4-BE49-F238E27FC236}">
                <a16:creationId xmlns:a16="http://schemas.microsoft.com/office/drawing/2014/main" id="{436C5615-F6EC-46D3-8067-05384D30FE3D}"/>
              </a:ext>
            </a:extLst>
          </p:cNvPr>
          <p:cNvSpPr/>
          <p:nvPr/>
        </p:nvSpPr>
        <p:spPr>
          <a:xfrm>
            <a:off x="7116211" y="3776046"/>
            <a:ext cx="2155710" cy="11891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a:extLst>
              <a:ext uri="{FF2B5EF4-FFF2-40B4-BE49-F238E27FC236}">
                <a16:creationId xmlns:a16="http://schemas.microsoft.com/office/drawing/2014/main" id="{0AEECC31-52F4-48CF-8958-4C39F117E3B4}"/>
              </a:ext>
            </a:extLst>
          </p:cNvPr>
          <p:cNvSpPr/>
          <p:nvPr/>
        </p:nvSpPr>
        <p:spPr>
          <a:xfrm>
            <a:off x="2625543" y="3849686"/>
            <a:ext cx="4481192" cy="23331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56598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D0F4917-4454-4751-AEA5-D54CA1CF77A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291871" y="2810275"/>
            <a:ext cx="6528721" cy="3536390"/>
          </a:xfrm>
        </p:spPr>
      </p:pic>
      <p:sp>
        <p:nvSpPr>
          <p:cNvPr id="3" name="Text Placeholder 2">
            <a:extLst>
              <a:ext uri="{FF2B5EF4-FFF2-40B4-BE49-F238E27FC236}">
                <a16:creationId xmlns:a16="http://schemas.microsoft.com/office/drawing/2014/main" id="{6190A4FE-306F-4164-83EC-DF46AD53B43A}"/>
              </a:ext>
            </a:extLst>
          </p:cNvPr>
          <p:cNvSpPr>
            <a:spLocks noGrp="1"/>
          </p:cNvSpPr>
          <p:nvPr>
            <p:ph type="body" sz="quarter" idx="10"/>
          </p:nvPr>
        </p:nvSpPr>
        <p:spPr/>
        <p:txBody>
          <a:bodyPr/>
          <a:lstStyle/>
          <a:p>
            <a:r>
              <a:rPr lang="en-US" dirty="0"/>
              <a:t>More information on gpuopen.com</a:t>
            </a:r>
          </a:p>
        </p:txBody>
      </p:sp>
      <p:sp>
        <p:nvSpPr>
          <p:cNvPr id="4" name="Title 3">
            <a:extLst>
              <a:ext uri="{FF2B5EF4-FFF2-40B4-BE49-F238E27FC236}">
                <a16:creationId xmlns:a16="http://schemas.microsoft.com/office/drawing/2014/main" id="{52267E96-A556-4FD9-883B-7DDDC225BCE0}"/>
              </a:ext>
            </a:extLst>
          </p:cNvPr>
          <p:cNvSpPr>
            <a:spLocks noGrp="1"/>
          </p:cNvSpPr>
          <p:nvPr>
            <p:ph type="title"/>
          </p:nvPr>
        </p:nvSpPr>
        <p:spPr/>
        <p:txBody>
          <a:bodyPr/>
          <a:lstStyle/>
          <a:p>
            <a:r>
              <a:rPr lang="en-US" dirty="0"/>
              <a:t>Quick Start Guide</a:t>
            </a:r>
          </a:p>
        </p:txBody>
      </p:sp>
      <p:sp>
        <p:nvSpPr>
          <p:cNvPr id="7" name="Content Placeholder 4">
            <a:extLst>
              <a:ext uri="{FF2B5EF4-FFF2-40B4-BE49-F238E27FC236}">
                <a16:creationId xmlns:a16="http://schemas.microsoft.com/office/drawing/2014/main" id="{D89C4259-886A-44E4-83AD-BDBBF9BA4E4C}"/>
              </a:ext>
            </a:extLst>
          </p:cNvPr>
          <p:cNvSpPr txBox="1">
            <a:spLocks/>
          </p:cNvSpPr>
          <p:nvPr/>
        </p:nvSpPr>
        <p:spPr>
          <a:xfrm>
            <a:off x="365760" y="1381123"/>
            <a:ext cx="11450094" cy="4937760"/>
          </a:xfrm>
          <a:prstGeom prst="rect">
            <a:avLst/>
          </a:prstGeom>
        </p:spPr>
        <p:txBody>
          <a:bodyPr vert="horz" lIns="0" tIns="45720" rIns="0" bIns="45720" rtlCol="0">
            <a:noAutofit/>
          </a:bodyPr>
          <a:lstStyle>
            <a:lvl1pPr marL="342900" indent="-342900" algn="l" defTabSz="914400" rtl="0" eaLnBrk="1" latinLnBrk="0" hangingPunct="1">
              <a:spcBef>
                <a:spcPts val="800"/>
              </a:spcBef>
              <a:spcAft>
                <a:spcPts val="0"/>
              </a:spcAft>
              <a:buClr>
                <a:schemeClr val="tx1">
                  <a:lumMod val="50000"/>
                  <a:lumOff val="50000"/>
                </a:schemeClr>
              </a:buClr>
              <a:buSzPct val="90000"/>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dirty="0">
                <a:hlinkClick r:id="rId3"/>
              </a:rPr>
              <a:t>https://gpuopen.com/tag/rgp/</a:t>
            </a:r>
            <a:endParaRPr lang="en-US" dirty="0"/>
          </a:p>
          <a:p>
            <a:pPr fontAlgn="auto"/>
            <a:r>
              <a:rPr lang="en-US" dirty="0">
                <a:hlinkClick r:id="rId4"/>
              </a:rPr>
              <a:t>https://gpuopen.com/gaming-product/radeon-gpu-profiler-rgp/</a:t>
            </a:r>
            <a:endParaRPr lang="en-US" dirty="0"/>
          </a:p>
          <a:p>
            <a:pPr fontAlgn="auto"/>
            <a:r>
              <a:rPr lang="en-US" dirty="0"/>
              <a:t>Or just Google on Radeon GPU Profiler</a:t>
            </a:r>
          </a:p>
          <a:p>
            <a:pPr fontAlgn="auto"/>
            <a:endParaRPr lang="en-US" dirty="0"/>
          </a:p>
        </p:txBody>
      </p:sp>
    </p:spTree>
    <p:extLst>
      <p:ext uri="{BB962C8B-B14F-4D97-AF65-F5344CB8AC3E}">
        <p14:creationId xmlns:p14="http://schemas.microsoft.com/office/powerpoint/2010/main" val="2487625323"/>
      </p:ext>
    </p:extLst>
  </p:cSld>
  <p:clrMapOvr>
    <a:masterClrMapping/>
  </p:clrMapOvr>
</p:sld>
</file>

<file path=ppt/theme/theme1.xml><?xml version="1.0" encoding="utf-8"?>
<a:theme xmlns:a="http://schemas.openxmlformats.org/drawingml/2006/main" name="background A">
  <a:themeElements>
    <a:clrScheme name="Custom 8">
      <a:dk1>
        <a:sysClr val="windowText" lastClr="000000"/>
      </a:dk1>
      <a:lt1>
        <a:sysClr val="window" lastClr="FFFFFF"/>
      </a:lt1>
      <a:dk2>
        <a:srgbClr val="FFFFFF"/>
      </a:dk2>
      <a:lt2>
        <a:srgbClr val="000000"/>
      </a:lt2>
      <a:accent1>
        <a:srgbClr val="F26522"/>
      </a:accent1>
      <a:accent2>
        <a:srgbClr val="ED1C24"/>
      </a:accent2>
      <a:accent3>
        <a:srgbClr val="00AAB5"/>
      </a:accent3>
      <a:accent4>
        <a:srgbClr val="A6CE39"/>
      </a:accent4>
      <a:accent5>
        <a:srgbClr val="812990"/>
      </a:accent5>
      <a:accent6>
        <a:srgbClr val="C7C8CA"/>
      </a:accent6>
      <a:hlink>
        <a:srgbClr val="ED1C24"/>
      </a:hlink>
      <a:folHlink>
        <a:srgbClr val="C7C8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4625" indent="-174625">
          <a:spcAft>
            <a:spcPts val="600"/>
          </a:spcAft>
          <a:buClr>
            <a:schemeClr val="bg2"/>
          </a:buClr>
          <a:buFont typeface="Wingdings 3" pitchFamily="18" charset="2"/>
          <a:buChar char="}"/>
          <a:defRPr dirty="0" smtClean="0"/>
        </a:defPPr>
      </a:lstStyle>
    </a:txDef>
  </a:objectDefaults>
  <a:extraClrSchemeLst/>
  <a:extLst>
    <a:ext uri="{05A4C25C-085E-4340-85A3-A5531E510DB2}">
      <thm15:themeFamily xmlns:thm15="http://schemas.microsoft.com/office/thememl/2012/main" name="AMD - GDC 2018 Sponsored Sessions.POTX" id="{9150FB9F-1920-4441-81B8-3284ADAF29B1}" vid="{F42D9658-4BDD-4E82-B52F-82002C0461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4B1B7A46415B40BFB5FA6C8004ECA5" ma:contentTypeVersion="1" ma:contentTypeDescription="Create a new document." ma:contentTypeScope="" ma:versionID="ac3b19f409d7e963cd80e4dcd1b829f4">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94560C6-03CB-42A4-BF5C-55E65C5C16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E27C5A1-07AC-4457-AAC1-17F5884184F3}">
  <ds:schemaRefs>
    <ds:schemaRef ds:uri="http://schemas.microsoft.com/sharepoint/v3"/>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20743</TotalTime>
  <Words>1754</Words>
  <Application>Microsoft Office PowerPoint</Application>
  <PresentationFormat>Custom</PresentationFormat>
  <Paragraphs>330</Paragraphs>
  <Slides>45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Effra</vt:lpstr>
      <vt:lpstr>Effra Light</vt:lpstr>
      <vt:lpstr>Montserrat</vt:lpstr>
      <vt:lpstr>Wingdings 3</vt:lpstr>
      <vt:lpstr>background A</vt:lpstr>
      <vt:lpstr>Jason Stewart (AMD) | Rolando Caloca O. (Epic Games) | 21 March 2018</vt:lpstr>
      <vt:lpstr>Jason Stewart (AMD) | Rolando Caloca O. (Epic Games) | 21 March 2018</vt:lpstr>
      <vt:lpstr>agenda</vt:lpstr>
      <vt:lpstr>Radeon GPU Profiler walkthrough</vt:lpstr>
      <vt:lpstr>Quick Start Guide</vt:lpstr>
      <vt:lpstr>Quick Start Guide</vt:lpstr>
      <vt:lpstr>Quick Start Guide</vt:lpstr>
      <vt:lpstr>Quick Start Guide</vt:lpstr>
      <vt:lpstr>Quick Start Guide</vt:lpstr>
      <vt:lpstr>Quick Start Guide</vt:lpstr>
      <vt:lpstr>Quick Start Guide</vt:lpstr>
      <vt:lpstr>Quick Start Guide</vt:lpstr>
      <vt:lpstr>Quick Start Guide</vt:lpstr>
      <vt:lpstr>RGP/RenderDoc Interop</vt:lpstr>
      <vt:lpstr>Viewing a capture in RGP</vt:lpstr>
      <vt:lpstr>Viewing a capture in RGP</vt:lpstr>
      <vt:lpstr>Viewing a capture in RGP</vt:lpstr>
      <vt:lpstr>Viewing a capture in RGP</vt:lpstr>
      <vt:lpstr>Viewing a capture in RGP</vt:lpstr>
      <vt:lpstr>Event Timing</vt:lpstr>
      <vt:lpstr>Wavefront Occupancy</vt:lpstr>
      <vt:lpstr>Wavefront Occupancy</vt:lpstr>
      <vt:lpstr>GCN Architecture</vt:lpstr>
      <vt:lpstr>GCN Architecture</vt:lpstr>
      <vt:lpstr>GCN Architecture</vt:lpstr>
      <vt:lpstr>GCN Architecture</vt:lpstr>
      <vt:lpstr>GCN Architecture</vt:lpstr>
      <vt:lpstr>GCN Compute Unit</vt:lpstr>
      <vt:lpstr>GCN Compute Unit</vt:lpstr>
      <vt:lpstr>GCN Compute Unit</vt:lpstr>
      <vt:lpstr>GCN Compute Unit</vt:lpstr>
      <vt:lpstr>GCN Compute Unit</vt:lpstr>
      <vt:lpstr>GCN Compute Unit</vt:lpstr>
      <vt:lpstr>GCN Compute Unit</vt:lpstr>
      <vt:lpstr>GCN Compute Unit</vt:lpstr>
      <vt:lpstr>Wavefront Occupancy</vt:lpstr>
      <vt:lpstr>WavefronT Occupancy</vt:lpstr>
      <vt:lpstr>Radeon GPU Profiler</vt:lpstr>
      <vt:lpstr>Radeon GPU Profiler</vt:lpstr>
      <vt:lpstr>PowerPoint Presentation</vt:lpstr>
      <vt:lpstr>PowerPoint Presentation</vt:lpstr>
      <vt:lpstr>Disclaimer &amp; Attribution</vt:lpstr>
      <vt:lpstr>UE4 Vulkan update</vt:lpstr>
      <vt:lpstr>Backup slides</vt:lpstr>
      <vt:lpstr>Radeon RX 580</vt:lpstr>
    </vt:vector>
  </TitlesOfParts>
  <Company>Advanced Micro Devices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Windows User</dc:creator>
  <cp:lastModifiedBy>Stewart, Jason</cp:lastModifiedBy>
  <cp:revision>977</cp:revision>
  <cp:lastPrinted>2015-09-29T14:56:43Z</cp:lastPrinted>
  <dcterms:created xsi:type="dcterms:W3CDTF">2015-03-27T15:01:12Z</dcterms:created>
  <dcterms:modified xsi:type="dcterms:W3CDTF">2018-03-14T04:19:41Z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0x010100D34B1B7A46415B40BFB5FA6C8004ECA5</vt:lpwstr>
  </property>
</Properties>
</file>