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8917" r:id="rId3"/>
  </p:sldMasterIdLst>
  <p:notesMasterIdLst>
    <p:notesMasterId r:id="rId78"/>
  </p:notesMasterIdLst>
  <p:handoutMasterIdLst>
    <p:handoutMasterId r:id="rId79"/>
  </p:handoutMasterIdLst>
  <p:sldIdLst>
    <p:sldId id="981" r:id="rId4"/>
    <p:sldId id="970" r:id="rId5"/>
    <p:sldId id="1062" r:id="rId6"/>
    <p:sldId id="982" r:id="rId7"/>
    <p:sldId id="1138" r:id="rId8"/>
    <p:sldId id="1053" r:id="rId9"/>
    <p:sldId id="1137" r:id="rId10"/>
    <p:sldId id="984" r:id="rId11"/>
    <p:sldId id="989" r:id="rId12"/>
    <p:sldId id="1094" r:id="rId13"/>
    <p:sldId id="1096" r:id="rId14"/>
    <p:sldId id="1097" r:id="rId15"/>
    <p:sldId id="1095" r:id="rId16"/>
    <p:sldId id="1098" r:id="rId17"/>
    <p:sldId id="1099" r:id="rId18"/>
    <p:sldId id="1101" r:id="rId19"/>
    <p:sldId id="1111" r:id="rId20"/>
    <p:sldId id="1112" r:id="rId21"/>
    <p:sldId id="1090" r:id="rId22"/>
    <p:sldId id="1102" r:id="rId23"/>
    <p:sldId id="1109" r:id="rId24"/>
    <p:sldId id="1130" r:id="rId25"/>
    <p:sldId id="1131" r:id="rId26"/>
    <p:sldId id="1107" r:id="rId27"/>
    <p:sldId id="1132" r:id="rId28"/>
    <p:sldId id="1119" r:id="rId29"/>
    <p:sldId id="1127" r:id="rId30"/>
    <p:sldId id="1125" r:id="rId31"/>
    <p:sldId id="1126" r:id="rId32"/>
    <p:sldId id="1123" r:id="rId33"/>
    <p:sldId id="1128" r:id="rId34"/>
    <p:sldId id="1114" r:id="rId35"/>
    <p:sldId id="1000" r:id="rId36"/>
    <p:sldId id="1015" r:id="rId37"/>
    <p:sldId id="1075" r:id="rId38"/>
    <p:sldId id="1076" r:id="rId39"/>
    <p:sldId id="1077" r:id="rId40"/>
    <p:sldId id="1031" r:id="rId41"/>
    <p:sldId id="1057" r:id="rId42"/>
    <p:sldId id="1054" r:id="rId43"/>
    <p:sldId id="1058" r:id="rId44"/>
    <p:sldId id="1060" r:id="rId45"/>
    <p:sldId id="1061" r:id="rId46"/>
    <p:sldId id="1059" r:id="rId47"/>
    <p:sldId id="1078" r:id="rId48"/>
    <p:sldId id="1079" r:id="rId49"/>
    <p:sldId id="1080" r:id="rId50"/>
    <p:sldId id="1035" r:id="rId51"/>
    <p:sldId id="1036" r:id="rId52"/>
    <p:sldId id="1081" r:id="rId53"/>
    <p:sldId id="1001" r:id="rId54"/>
    <p:sldId id="1014" r:id="rId55"/>
    <p:sldId id="1147" r:id="rId56"/>
    <p:sldId id="1148" r:id="rId57"/>
    <p:sldId id="1149" r:id="rId58"/>
    <p:sldId id="1150" r:id="rId59"/>
    <p:sldId id="1151" r:id="rId60"/>
    <p:sldId id="1152" r:id="rId61"/>
    <p:sldId id="1153" r:id="rId62"/>
    <p:sldId id="1154" r:id="rId63"/>
    <p:sldId id="1155" r:id="rId64"/>
    <p:sldId id="1156" r:id="rId65"/>
    <p:sldId id="1135" r:id="rId66"/>
    <p:sldId id="1016" r:id="rId67"/>
    <p:sldId id="1082" r:id="rId68"/>
    <p:sldId id="1083" r:id="rId69"/>
    <p:sldId id="1084" r:id="rId70"/>
    <p:sldId id="1085" r:id="rId71"/>
    <p:sldId id="1086" r:id="rId72"/>
    <p:sldId id="1020" r:id="rId73"/>
    <p:sldId id="1133" r:id="rId74"/>
    <p:sldId id="1134" r:id="rId75"/>
    <p:sldId id="1144" r:id="rId76"/>
    <p:sldId id="978" r:id="rId77"/>
  </p:sldIdLst>
  <p:sldSz cx="12188825" cy="6858000"/>
  <p:notesSz cx="7026275" cy="93122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3408">
          <p15:clr>
            <a:srgbClr val="A4A3A4"/>
          </p15:clr>
        </p15:guide>
        <p15:guide id="2" pos="1223" userDrawn="1">
          <p15:clr>
            <a:srgbClr val="A4A3A4"/>
          </p15:clr>
        </p15:guide>
        <p15:guide id="3" pos="6335" userDrawn="1">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ions, Deb" initials="ND" lastIdx="13" clrIdx="0">
    <p:extLst/>
  </p:cmAuthor>
  <p:cmAuthor id="2" name="Miriam Cox" initials="MC" lastIdx="1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B5"/>
    <a:srgbClr val="FF960B"/>
    <a:srgbClr val="67AE3E"/>
    <a:srgbClr val="FF3300"/>
    <a:srgbClr val="FF99FF"/>
    <a:srgbClr val="73E1E7"/>
    <a:srgbClr val="B11116"/>
    <a:srgbClr val="ED1C24"/>
    <a:srgbClr val="007C9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77662" autoAdjust="0"/>
  </p:normalViewPr>
  <p:slideViewPr>
    <p:cSldViewPr snapToGrid="0" snapToObjects="1">
      <p:cViewPr varScale="1">
        <p:scale>
          <a:sx n="128" d="100"/>
          <a:sy n="128" d="100"/>
        </p:scale>
        <p:origin x="1176" y="88"/>
      </p:cViewPr>
      <p:guideLst>
        <p:guide orient="horz" pos="3408"/>
        <p:guide pos="1223"/>
        <p:guide pos="633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6900"/>
    </p:cViewPr>
  </p:sorterViewPr>
  <p:notesViewPr>
    <p:cSldViewPr snapToGrid="0" snapToObjects="1">
      <p:cViewPr>
        <p:scale>
          <a:sx n="90" d="100"/>
          <a:sy n="90" d="100"/>
        </p:scale>
        <p:origin x="3726" y="-18"/>
      </p:cViewPr>
      <p:guideLst>
        <p:guide orient="horz" pos="2933"/>
        <p:guide pos="2213"/>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DED4DE-57D2-4803-89C3-D9EDFAADD4FE}" type="doc">
      <dgm:prSet loTypeId="urn:microsoft.com/office/officeart/2005/8/layout/process1" loCatId="process" qsTypeId="urn:microsoft.com/office/officeart/2005/8/quickstyle/simple1" qsCatId="simple" csTypeId="urn:microsoft.com/office/officeart/2005/8/colors/accent0_1" csCatId="mainScheme" phldr="1"/>
      <dgm:spPr/>
      <dgm:t>
        <a:bodyPr/>
        <a:lstStyle/>
        <a:p>
          <a:endParaRPr lang="en-US"/>
        </a:p>
      </dgm:t>
    </dgm:pt>
    <dgm:pt modelId="{7B0302C4-8A31-49CC-A60E-61E398260C64}">
      <dgm:prSet phldrT="[Text]"/>
      <dgm:spPr/>
      <dgm:t>
        <a:bodyPr/>
        <a:lstStyle/>
        <a:p>
          <a:r>
            <a:rPr lang="en-US" dirty="0"/>
            <a:t>Meshes</a:t>
          </a:r>
        </a:p>
      </dgm:t>
    </dgm:pt>
    <dgm:pt modelId="{F6DA7D68-9062-480E-89AD-5981FA1DD2A2}" type="parTrans" cxnId="{F3504D68-1CEA-46F0-9E2B-C822FE5DDAA4}">
      <dgm:prSet/>
      <dgm:spPr/>
      <dgm:t>
        <a:bodyPr/>
        <a:lstStyle/>
        <a:p>
          <a:endParaRPr lang="en-US"/>
        </a:p>
      </dgm:t>
    </dgm:pt>
    <dgm:pt modelId="{D5C4F28C-AE14-4BB6-94BC-ABD1CEE523AF}" type="sibTrans" cxnId="{F3504D68-1CEA-46F0-9E2B-C822FE5DDAA4}">
      <dgm:prSet/>
      <dgm:spPr/>
      <dgm:t>
        <a:bodyPr/>
        <a:lstStyle/>
        <a:p>
          <a:endParaRPr lang="en-US"/>
        </a:p>
      </dgm:t>
    </dgm:pt>
    <dgm:pt modelId="{D8A6087C-7B26-43F5-9E59-01D566CB8604}">
      <dgm:prSet phldrT="[Text]"/>
      <dgm:spPr>
        <a:solidFill>
          <a:schemeClr val="accent4">
            <a:lumMod val="20000"/>
            <a:lumOff val="80000"/>
          </a:schemeClr>
        </a:solidFill>
      </dgm:spPr>
      <dgm:t>
        <a:bodyPr/>
        <a:lstStyle/>
        <a:p>
          <a:r>
            <a:rPr lang="en-US" dirty="0"/>
            <a:t>2. Optimization</a:t>
          </a:r>
        </a:p>
      </dgm:t>
    </dgm:pt>
    <dgm:pt modelId="{82E38B75-0C49-49DE-9769-685D43424F9D}" type="parTrans" cxnId="{FA2514F7-32D8-4DA2-A0B9-D2CC19FEE68F}">
      <dgm:prSet/>
      <dgm:spPr/>
      <dgm:t>
        <a:bodyPr/>
        <a:lstStyle/>
        <a:p>
          <a:endParaRPr lang="en-US"/>
        </a:p>
      </dgm:t>
    </dgm:pt>
    <dgm:pt modelId="{35B77897-BAED-459B-B88A-CFE5812D7A20}" type="sibTrans" cxnId="{FA2514F7-32D8-4DA2-A0B9-D2CC19FEE68F}">
      <dgm:prSet/>
      <dgm:spPr/>
      <dgm:t>
        <a:bodyPr/>
        <a:lstStyle/>
        <a:p>
          <a:endParaRPr lang="en-US"/>
        </a:p>
      </dgm:t>
    </dgm:pt>
    <dgm:pt modelId="{DC4A118A-E2F1-464E-8F30-A3CF537CBC8D}" type="pres">
      <dgm:prSet presAssocID="{19DED4DE-57D2-4803-89C3-D9EDFAADD4FE}" presName="Name0" presStyleCnt="0">
        <dgm:presLayoutVars>
          <dgm:dir/>
          <dgm:resizeHandles val="exact"/>
        </dgm:presLayoutVars>
      </dgm:prSet>
      <dgm:spPr/>
    </dgm:pt>
    <dgm:pt modelId="{7FA13DB6-399C-4388-8280-9071B070C73B}" type="pres">
      <dgm:prSet presAssocID="{7B0302C4-8A31-49CC-A60E-61E398260C64}" presName="node" presStyleLbl="node1" presStyleIdx="0" presStyleCnt="2" custScaleX="57702" custScaleY="35890" custLinFactNeighborX="1375" custLinFactNeighborY="-1442">
        <dgm:presLayoutVars>
          <dgm:bulletEnabled val="1"/>
        </dgm:presLayoutVars>
      </dgm:prSet>
      <dgm:spPr/>
    </dgm:pt>
    <dgm:pt modelId="{D99571DB-04DD-4E3D-95F1-C3BE4E2880C9}" type="pres">
      <dgm:prSet presAssocID="{D5C4F28C-AE14-4BB6-94BC-ABD1CEE523AF}" presName="sibTrans" presStyleLbl="sibTrans2D1" presStyleIdx="0" presStyleCnt="1" custScaleX="146035" custScaleY="60973"/>
      <dgm:spPr/>
    </dgm:pt>
    <dgm:pt modelId="{841BE107-C896-4636-A56E-9A3ABE0E560B}" type="pres">
      <dgm:prSet presAssocID="{D5C4F28C-AE14-4BB6-94BC-ABD1CEE523AF}" presName="connectorText" presStyleLbl="sibTrans2D1" presStyleIdx="0" presStyleCnt="1"/>
      <dgm:spPr/>
    </dgm:pt>
    <dgm:pt modelId="{167F9AD0-D101-489A-B81E-7D2FCB55631D}" type="pres">
      <dgm:prSet presAssocID="{D8A6087C-7B26-43F5-9E59-01D566CB8604}" presName="node" presStyleLbl="node1" presStyleIdx="1" presStyleCnt="2" custScaleX="51087" custScaleY="33941">
        <dgm:presLayoutVars>
          <dgm:bulletEnabled val="1"/>
        </dgm:presLayoutVars>
      </dgm:prSet>
      <dgm:spPr/>
    </dgm:pt>
  </dgm:ptLst>
  <dgm:cxnLst>
    <dgm:cxn modelId="{FA800A00-4E94-4384-9E12-AA546EE477D3}" type="presOf" srcId="{D5C4F28C-AE14-4BB6-94BC-ABD1CEE523AF}" destId="{D99571DB-04DD-4E3D-95F1-C3BE4E2880C9}" srcOrd="0" destOrd="0" presId="urn:microsoft.com/office/officeart/2005/8/layout/process1"/>
    <dgm:cxn modelId="{F89B8F38-1ECD-4923-B5C1-FF437C060084}" type="presOf" srcId="{D5C4F28C-AE14-4BB6-94BC-ABD1CEE523AF}" destId="{841BE107-C896-4636-A56E-9A3ABE0E560B}" srcOrd="1" destOrd="0" presId="urn:microsoft.com/office/officeart/2005/8/layout/process1"/>
    <dgm:cxn modelId="{F3504D68-1CEA-46F0-9E2B-C822FE5DDAA4}" srcId="{19DED4DE-57D2-4803-89C3-D9EDFAADD4FE}" destId="{7B0302C4-8A31-49CC-A60E-61E398260C64}" srcOrd="0" destOrd="0" parTransId="{F6DA7D68-9062-480E-89AD-5981FA1DD2A2}" sibTransId="{D5C4F28C-AE14-4BB6-94BC-ABD1CEE523AF}"/>
    <dgm:cxn modelId="{AE0CC685-DF7E-4399-AAEF-7F43A8E9396B}" type="presOf" srcId="{D8A6087C-7B26-43F5-9E59-01D566CB8604}" destId="{167F9AD0-D101-489A-B81E-7D2FCB55631D}" srcOrd="0" destOrd="0" presId="urn:microsoft.com/office/officeart/2005/8/layout/process1"/>
    <dgm:cxn modelId="{A983E29E-3204-4392-B337-624621DDC625}" type="presOf" srcId="{7B0302C4-8A31-49CC-A60E-61E398260C64}" destId="{7FA13DB6-399C-4388-8280-9071B070C73B}" srcOrd="0" destOrd="0" presId="urn:microsoft.com/office/officeart/2005/8/layout/process1"/>
    <dgm:cxn modelId="{92F74CEC-EC89-44DB-AAE9-324243068185}" type="presOf" srcId="{19DED4DE-57D2-4803-89C3-D9EDFAADD4FE}" destId="{DC4A118A-E2F1-464E-8F30-A3CF537CBC8D}" srcOrd="0" destOrd="0" presId="urn:microsoft.com/office/officeart/2005/8/layout/process1"/>
    <dgm:cxn modelId="{FA2514F7-32D8-4DA2-A0B9-D2CC19FEE68F}" srcId="{19DED4DE-57D2-4803-89C3-D9EDFAADD4FE}" destId="{D8A6087C-7B26-43F5-9E59-01D566CB8604}" srcOrd="1" destOrd="0" parTransId="{82E38B75-0C49-49DE-9769-685D43424F9D}" sibTransId="{35B77897-BAED-459B-B88A-CFE5812D7A20}"/>
    <dgm:cxn modelId="{D200112A-CF52-4734-9032-445EC01A1C2F}" type="presParOf" srcId="{DC4A118A-E2F1-464E-8F30-A3CF537CBC8D}" destId="{7FA13DB6-399C-4388-8280-9071B070C73B}" srcOrd="0" destOrd="0" presId="urn:microsoft.com/office/officeart/2005/8/layout/process1"/>
    <dgm:cxn modelId="{24E8BA38-87C0-40B4-8012-21A1023706A2}" type="presParOf" srcId="{DC4A118A-E2F1-464E-8F30-A3CF537CBC8D}" destId="{D99571DB-04DD-4E3D-95F1-C3BE4E2880C9}" srcOrd="1" destOrd="0" presId="urn:microsoft.com/office/officeart/2005/8/layout/process1"/>
    <dgm:cxn modelId="{CA763FCC-3A5C-4086-96B0-DF656C75A4F3}" type="presParOf" srcId="{D99571DB-04DD-4E3D-95F1-C3BE4E2880C9}" destId="{841BE107-C896-4636-A56E-9A3ABE0E560B}" srcOrd="0" destOrd="0" presId="urn:microsoft.com/office/officeart/2005/8/layout/process1"/>
    <dgm:cxn modelId="{0D5EEF03-ECB3-4EA4-810F-C34459B8304C}" type="presParOf" srcId="{DC4A118A-E2F1-464E-8F30-A3CF537CBC8D}" destId="{167F9AD0-D101-489A-B81E-7D2FCB55631D}"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13DB6-399C-4388-8280-9071B070C73B}">
      <dsp:nvSpPr>
        <dsp:cNvPr id="0" name=""/>
        <dsp:cNvSpPr/>
      </dsp:nvSpPr>
      <dsp:spPr>
        <a:xfrm>
          <a:off x="11222" y="1369673"/>
          <a:ext cx="1616026" cy="60309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Meshes</a:t>
          </a:r>
        </a:p>
      </dsp:txBody>
      <dsp:txXfrm>
        <a:off x="28886" y="1387337"/>
        <a:ext cx="1580698" cy="567762"/>
      </dsp:txXfrm>
    </dsp:sp>
    <dsp:sp modelId="{D99571DB-04DD-4E3D-95F1-C3BE4E2880C9}">
      <dsp:nvSpPr>
        <dsp:cNvPr id="0" name=""/>
        <dsp:cNvSpPr/>
      </dsp:nvSpPr>
      <dsp:spPr>
        <a:xfrm rot="31635">
          <a:off x="1769281" y="1472167"/>
          <a:ext cx="858934" cy="42349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769284" y="1556281"/>
        <a:ext cx="731886" cy="254095"/>
      </dsp:txXfrm>
    </dsp:sp>
    <dsp:sp modelId="{167F9AD0-D101-489A-B81E-7D2FCB55631D}">
      <dsp:nvSpPr>
        <dsp:cNvPr id="0" name=""/>
        <dsp:cNvSpPr/>
      </dsp:nvSpPr>
      <dsp:spPr>
        <a:xfrm>
          <a:off x="2736958" y="1410280"/>
          <a:ext cx="1430763" cy="570339"/>
        </a:xfrm>
        <a:prstGeom prst="roundRect">
          <a:avLst>
            <a:gd name="adj" fmla="val 10000"/>
          </a:avLst>
        </a:prstGeom>
        <a:solidFill>
          <a:schemeClr val="accent4">
            <a:lumMod val="20000"/>
            <a:lumOff val="8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2. Optimization</a:t>
          </a:r>
        </a:p>
      </dsp:txBody>
      <dsp:txXfrm>
        <a:off x="2753663" y="1426985"/>
        <a:ext cx="1397353" cy="53692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sz="quarter" idx="1"/>
          </p:nvPr>
        </p:nvSpPr>
        <p:spPr>
          <a:xfrm>
            <a:off x="3979930" y="0"/>
            <a:ext cx="3044719" cy="467231"/>
          </a:xfrm>
          <a:prstGeom prst="rect">
            <a:avLst/>
          </a:prstGeom>
        </p:spPr>
        <p:txBody>
          <a:bodyPr vert="horz" lIns="93360" tIns="46680" rIns="93360" bIns="46680" rtlCol="0"/>
          <a:lstStyle>
            <a:lvl1pPr algn="r">
              <a:defRPr sz="1200"/>
            </a:lvl1pPr>
          </a:lstStyle>
          <a:p>
            <a:fld id="{03EE3507-1557-42D2-AE36-7DC6801EE1FA}" type="datetimeFigureOut">
              <a:rPr lang="en-US" smtClean="0"/>
              <a:t>3/26/2018</a:t>
            </a:fld>
            <a:endParaRPr lang="en-US"/>
          </a:p>
        </p:txBody>
      </p:sp>
      <p:sp>
        <p:nvSpPr>
          <p:cNvPr id="4" name="Footer Placeholder 3"/>
          <p:cNvSpPr>
            <a:spLocks noGrp="1"/>
          </p:cNvSpPr>
          <p:nvPr>
            <p:ph type="ftr" sz="quarter" idx="2"/>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5" name="Slide Number Placeholder 4"/>
          <p:cNvSpPr>
            <a:spLocks noGrp="1"/>
          </p:cNvSpPr>
          <p:nvPr>
            <p:ph type="sldNum" sz="quarter" idx="3"/>
          </p:nvPr>
        </p:nvSpPr>
        <p:spPr>
          <a:xfrm>
            <a:off x="3979930" y="8845046"/>
            <a:ext cx="3044719" cy="467230"/>
          </a:xfrm>
          <a:prstGeom prst="rect">
            <a:avLst/>
          </a:prstGeom>
        </p:spPr>
        <p:txBody>
          <a:bodyPr vert="horz" lIns="93360" tIns="46680" rIns="93360" bIns="46680" rtlCol="0" anchor="b"/>
          <a:lstStyle>
            <a:lvl1pPr algn="r">
              <a:defRPr sz="1200"/>
            </a:lvl1pPr>
          </a:lstStyle>
          <a:p>
            <a:fld id="{9346E38B-7821-4CE1-9BA3-B965F07E0A22}" type="slidenum">
              <a:rPr lang="en-US" smtClean="0"/>
              <a:t>‹#›</a:t>
            </a:fld>
            <a:endParaRPr lang="en-US"/>
          </a:p>
        </p:txBody>
      </p:sp>
    </p:spTree>
    <p:extLst>
      <p:ext uri="{BB962C8B-B14F-4D97-AF65-F5344CB8AC3E}">
        <p14:creationId xmlns:p14="http://schemas.microsoft.com/office/powerpoint/2010/main" val="666847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360" tIns="46680" rIns="93360" bIns="46680" rtlCol="0"/>
          <a:lstStyle>
            <a:lvl1pPr algn="l" eaLnBrk="1" fontAlgn="auto" hangingPunct="1">
              <a:spcBef>
                <a:spcPts val="0"/>
              </a:spcBef>
              <a:spcAft>
                <a:spcPts val="0"/>
              </a:spcAft>
              <a:defRPr sz="900">
                <a:latin typeface="+mn-lt"/>
                <a:cs typeface="+mn-cs"/>
              </a:defRPr>
            </a:lvl1pPr>
          </a:lstStyle>
          <a:p>
            <a:pPr>
              <a:defRPr/>
            </a:pPr>
            <a:endParaRPr lang="en-US"/>
          </a:p>
        </p:txBody>
      </p:sp>
      <p:sp>
        <p:nvSpPr>
          <p:cNvPr id="3" name="Date Placeholder 2"/>
          <p:cNvSpPr>
            <a:spLocks noGrp="1"/>
          </p:cNvSpPr>
          <p:nvPr>
            <p:ph type="dt" idx="1"/>
          </p:nvPr>
        </p:nvSpPr>
        <p:spPr>
          <a:xfrm>
            <a:off x="3979930" y="0"/>
            <a:ext cx="3044719" cy="465614"/>
          </a:xfrm>
          <a:prstGeom prst="rect">
            <a:avLst/>
          </a:prstGeom>
        </p:spPr>
        <p:txBody>
          <a:bodyPr vert="horz" lIns="93360" tIns="46680" rIns="93360" bIns="46680" rtlCol="0"/>
          <a:lstStyle>
            <a:lvl1pPr algn="r" eaLnBrk="1" fontAlgn="auto" hangingPunct="1">
              <a:spcBef>
                <a:spcPts val="0"/>
              </a:spcBef>
              <a:spcAft>
                <a:spcPts val="0"/>
              </a:spcAft>
              <a:defRPr sz="900">
                <a:latin typeface="+mn-lt"/>
                <a:cs typeface="+mn-cs"/>
              </a:defRPr>
            </a:lvl1pPr>
          </a:lstStyle>
          <a:p>
            <a:pPr>
              <a:defRPr/>
            </a:pPr>
            <a:fld id="{8CFEBF98-3760-4409-ADD7-17DE7CDC0D41}" type="datetimeFigureOut">
              <a:rPr lang="en-US"/>
              <a:pPr>
                <a:defRPr/>
              </a:pPr>
              <a:t>3/26/2018</a:t>
            </a:fld>
            <a:endParaRPr lang="en-US"/>
          </a:p>
        </p:txBody>
      </p:sp>
      <p:sp>
        <p:nvSpPr>
          <p:cNvPr id="4" name="Slide Image Placeholder 3"/>
          <p:cNvSpPr>
            <a:spLocks noGrp="1" noRot="1" noChangeAspect="1"/>
          </p:cNvSpPr>
          <p:nvPr>
            <p:ph type="sldImg" idx="2"/>
          </p:nvPr>
        </p:nvSpPr>
        <p:spPr>
          <a:xfrm>
            <a:off x="409575" y="698500"/>
            <a:ext cx="6207125" cy="3492500"/>
          </a:xfrm>
          <a:prstGeom prst="rect">
            <a:avLst/>
          </a:prstGeom>
          <a:noFill/>
          <a:ln w="12700">
            <a:solidFill>
              <a:prstClr val="black"/>
            </a:solidFill>
          </a:ln>
        </p:spPr>
        <p:txBody>
          <a:bodyPr vert="horz" lIns="93360" tIns="46680" rIns="93360" bIns="46680" rtlCol="0" anchor="ctr"/>
          <a:lstStyle/>
          <a:p>
            <a:pPr lvl="0"/>
            <a:endParaRPr lang="en-US" noProof="0"/>
          </a:p>
        </p:txBody>
      </p:sp>
      <p:sp>
        <p:nvSpPr>
          <p:cNvPr id="5" name="Notes Placeholder 4"/>
          <p:cNvSpPr>
            <a:spLocks noGrp="1"/>
          </p:cNvSpPr>
          <p:nvPr>
            <p:ph type="body" sz="quarter" idx="3"/>
          </p:nvPr>
        </p:nvSpPr>
        <p:spPr>
          <a:xfrm>
            <a:off x="374084" y="4445965"/>
            <a:ext cx="6278107" cy="4190524"/>
          </a:xfrm>
          <a:prstGeom prst="rect">
            <a:avLst/>
          </a:prstGeom>
        </p:spPr>
        <p:txBody>
          <a:bodyPr vert="horz" lIns="93360" tIns="46680" rIns="93360" bIns="4668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45045"/>
            <a:ext cx="3044719" cy="465614"/>
          </a:xfrm>
          <a:prstGeom prst="rect">
            <a:avLst/>
          </a:prstGeom>
        </p:spPr>
        <p:txBody>
          <a:bodyPr vert="horz" lIns="93360" tIns="46680" rIns="93360" bIns="46680" rtlCol="0" anchor="b"/>
          <a:lstStyle>
            <a:lvl1pPr algn="l" eaLnBrk="1" fontAlgn="auto" hangingPunct="1">
              <a:spcBef>
                <a:spcPts val="0"/>
              </a:spcBef>
              <a:spcAft>
                <a:spcPts val="0"/>
              </a:spcAft>
              <a:defRPr sz="9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9930" y="8845045"/>
            <a:ext cx="3044719" cy="465614"/>
          </a:xfrm>
          <a:prstGeom prst="rect">
            <a:avLst/>
          </a:prstGeom>
        </p:spPr>
        <p:txBody>
          <a:bodyPr vert="horz" wrap="square" lIns="93360" tIns="46680" rIns="93360" bIns="46680" numCol="1" anchor="b" anchorCtr="0" compatLnSpc="1">
            <a:prstTxWarp prst="textNoShape">
              <a:avLst/>
            </a:prstTxWarp>
          </a:bodyPr>
          <a:lstStyle>
            <a:lvl1pPr algn="r" eaLnBrk="1" hangingPunct="1">
              <a:defRPr sz="900">
                <a:latin typeface="Arial" panose="020B0604020202020204" pitchFamily="34" charset="0"/>
              </a:defRPr>
            </a:lvl1pPr>
          </a:lstStyle>
          <a:p>
            <a:fld id="{DFFE71C4-9214-42D4-8943-2EAC92708AFB}" type="slidenum">
              <a:rPr lang="en-US" altLang="en-US"/>
              <a:pPr/>
              <a:t>‹#›</a:t>
            </a:fld>
            <a:endParaRPr lang="en-US" altLang="en-US"/>
          </a:p>
        </p:txBody>
      </p:sp>
    </p:spTree>
    <p:extLst>
      <p:ext uri="{BB962C8B-B14F-4D97-AF65-F5344CB8AC3E}">
        <p14:creationId xmlns:p14="http://schemas.microsoft.com/office/powerpoint/2010/main" val="2942497491"/>
      </p:ext>
    </p:extLst>
  </p:cSld>
  <p:clrMap bg1="lt1" tx1="dk1" bg2="lt2" tx2="dk2" accent1="accent1" accent2="accent2" accent3="accent3" accent4="accent4" accent5="accent5" accent6="accent6" hlink="hlink" folHlink="folHlink"/>
  <p:notesStyle>
    <a:lvl1pPr marL="115888" indent="-115888" algn="l" rtl="0" eaLnBrk="0" fontAlgn="base" hangingPunct="0">
      <a:spcBef>
        <a:spcPct val="30000"/>
      </a:spcBef>
      <a:spcAft>
        <a:spcPct val="0"/>
      </a:spcAft>
      <a:buFont typeface="Wingdings 3" panose="05040102010807070707" pitchFamily="18" charset="2"/>
      <a:buChar char="}"/>
      <a:defRPr sz="1000" kern="1200">
        <a:solidFill>
          <a:schemeClr val="tx1"/>
        </a:solidFill>
        <a:latin typeface="+mn-lt"/>
        <a:ea typeface="+mn-ea"/>
        <a:cs typeface="+mn-cs"/>
      </a:defRPr>
    </a:lvl1pPr>
    <a:lvl2pPr marL="406400" indent="-171450" algn="l" rtl="0" eaLnBrk="0" fontAlgn="base" hangingPunct="0">
      <a:spcBef>
        <a:spcPct val="30000"/>
      </a:spcBef>
      <a:spcAft>
        <a:spcPct val="0"/>
      </a:spcAft>
      <a:buFont typeface="Arial" panose="020B0604020202020204" pitchFamily="34" charset="0"/>
      <a:buChar char="–"/>
      <a:defRPr sz="1000" kern="1200">
        <a:solidFill>
          <a:schemeClr val="tx1"/>
        </a:solidFill>
        <a:latin typeface="+mn-lt"/>
        <a:ea typeface="+mn-ea"/>
        <a:cs typeface="+mn-cs"/>
      </a:defRPr>
    </a:lvl2pPr>
    <a:lvl3pPr marL="573088" indent="-115888" algn="l" rtl="0" eaLnBrk="0" fontAlgn="base" hangingPunct="0">
      <a:spcBef>
        <a:spcPct val="30000"/>
      </a:spcBef>
      <a:spcAft>
        <a:spcPct val="0"/>
      </a:spcAft>
      <a:buFont typeface="Arial" panose="020B0604020202020204" pitchFamily="34" charset="0"/>
      <a:buChar char="•"/>
      <a:defRPr sz="1000" kern="1200">
        <a:solidFill>
          <a:schemeClr val="tx1"/>
        </a:solidFill>
        <a:latin typeface="+mn-lt"/>
        <a:ea typeface="+mn-ea"/>
        <a:cs typeface="+mn-cs"/>
      </a:defRPr>
    </a:lvl3pPr>
    <a:lvl4pPr marL="914400" algn="l" rtl="0" eaLnBrk="0" fontAlgn="base" hangingPunct="0">
      <a:spcBef>
        <a:spcPct val="30000"/>
      </a:spcBef>
      <a:spcAft>
        <a:spcPct val="0"/>
      </a:spcAft>
      <a:defRPr sz="1000" kern="1200">
        <a:solidFill>
          <a:schemeClr val="tx1"/>
        </a:solidFill>
        <a:latin typeface="+mn-lt"/>
        <a:ea typeface="+mn-ea"/>
        <a:cs typeface="+mn-cs"/>
      </a:defRPr>
    </a:lvl4pPr>
    <a:lvl5pPr marL="1149350" algn="l" rtl="0" eaLnBrk="0" fontAlgn="base" hangingPunct="0">
      <a:spcBef>
        <a:spcPct val="30000"/>
      </a:spcBef>
      <a:spcAft>
        <a:spcPct val="0"/>
      </a:spcAft>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load a profile in RGP the first UI you see is the System activity view</a:t>
            </a:r>
          </a:p>
          <a:p>
            <a:r>
              <a:rPr lang="en-US" dirty="0"/>
              <a:t>It is a timeline of your application’s command buffer CPU and GPU timings</a:t>
            </a:r>
          </a:p>
          <a:p>
            <a:r>
              <a:rPr lang="en-US" dirty="0"/>
              <a:t>Work submitted on the graphics queue is shown on the top row</a:t>
            </a:r>
          </a:p>
          <a:p>
            <a:r>
              <a:rPr lang="en-US" dirty="0"/>
              <a:t>If you are using the compute queue in your application, that will be shown below</a:t>
            </a:r>
          </a:p>
          <a:p>
            <a:r>
              <a:rPr lang="en-US" dirty="0"/>
              <a:t>And below that is any work you did using the copy queue</a:t>
            </a:r>
          </a:p>
          <a:p>
            <a:r>
              <a:rPr lang="en-US" dirty="0"/>
              <a:t>In this view you can instantly see that the GPU is continually being fed with work as there are no large gaps between frames or command buffers</a:t>
            </a:r>
          </a:p>
          <a:p>
            <a:r>
              <a:rPr lang="en-US" dirty="0"/>
              <a:t>You can also see where the </a:t>
            </a:r>
            <a:r>
              <a:rPr lang="en-US" dirty="0" err="1"/>
              <a:t>async</a:t>
            </a:r>
            <a:r>
              <a:rPr lang="en-US" dirty="0"/>
              <a:t> compute work is occurring within and across frame boundaries.</a:t>
            </a:r>
          </a:p>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9</a:t>
            </a:fld>
            <a:endParaRPr lang="en-US" altLang="en-US"/>
          </a:p>
        </p:txBody>
      </p:sp>
    </p:spTree>
    <p:extLst>
      <p:ext uri="{BB962C8B-B14F-4D97-AF65-F5344CB8AC3E}">
        <p14:creationId xmlns:p14="http://schemas.microsoft.com/office/powerpoint/2010/main" val="4056508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view you can see all of the events in a tree on the left hand side</a:t>
            </a:r>
          </a:p>
          <a:p>
            <a:r>
              <a:rPr lang="en-US" dirty="0"/>
              <a:t>The selected event is already highlighted in blue</a:t>
            </a:r>
          </a:p>
          <a:p>
            <a:r>
              <a:rPr lang="en-US" dirty="0"/>
              <a:t>Above this is a series of draw colored by the context that they are using</a:t>
            </a:r>
          </a:p>
          <a:p>
            <a:r>
              <a:rPr lang="en-US" dirty="0"/>
              <a:t>We can see that allow 7 colors, or contexts, are in use at he same time</a:t>
            </a:r>
          </a:p>
          <a:p>
            <a:r>
              <a:rPr lang="en-US" dirty="0"/>
              <a:t>Below these we can see a gap of 0.356ms as the following draw has to wait for a context to free up</a:t>
            </a:r>
          </a:p>
          <a:p>
            <a:r>
              <a:rPr lang="en-US" dirty="0"/>
              <a:t>Context rolls stalls form this distinctive staircase pattern in your profiles</a:t>
            </a:r>
          </a:p>
          <a:p>
            <a:r>
              <a:rPr lang="en-US" dirty="0"/>
              <a:t>The solution is to batch your draws together by state more effectively </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18</a:t>
            </a:fld>
            <a:endParaRPr lang="en-US" altLang="en-US"/>
          </a:p>
        </p:txBody>
      </p:sp>
    </p:spTree>
    <p:extLst>
      <p:ext uri="{BB962C8B-B14F-4D97-AF65-F5344CB8AC3E}">
        <p14:creationId xmlns:p14="http://schemas.microsoft.com/office/powerpoint/2010/main" val="3556728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17" name="Shape 11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11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17" name="Shape 11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6107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17" name="Shape 11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0075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17" name="Shape 11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0528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17" name="Shape 11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1061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17" name="Shape 11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27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17" name="Shape 11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9225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45" name="Shape 14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690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52" name="Shape 15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5409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blue area highlighted here shows the frame that has been profiled using the low level RGP data</a:t>
            </a:r>
          </a:p>
          <a:p>
            <a:r>
              <a:rPr lang="en-US" dirty="0"/>
              <a:t>This is the data that is displayed in the rest of the tool</a:t>
            </a:r>
          </a:p>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10</a:t>
            </a:fld>
            <a:endParaRPr lang="en-US" altLang="en-US"/>
          </a:p>
        </p:txBody>
      </p:sp>
    </p:spTree>
    <p:extLst>
      <p:ext uri="{BB962C8B-B14F-4D97-AF65-F5344CB8AC3E}">
        <p14:creationId xmlns:p14="http://schemas.microsoft.com/office/powerpoint/2010/main" val="1897409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52" name="Shape 15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0949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52" name="Shape 15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2761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52" name="Shape 15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4893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52" name="Shape 15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0889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52" name="Shape 15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1503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52" name="Shape 15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0228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52" name="Shape 15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6493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52" name="Shape 15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0380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52" name="Shape 15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057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365125" y="4365625"/>
            <a:ext cx="6127800" cy="4114800"/>
          </a:xfrm>
          <a:prstGeom prst="rect">
            <a:avLst/>
          </a:prstGeom>
          <a:noFill/>
          <a:ln>
            <a:noFill/>
          </a:ln>
        </p:spPr>
        <p:txBody>
          <a:bodyPr spcFirstLastPara="1" wrap="square" lIns="89425" tIns="89425" rIns="89425" bIns="89425" anchor="ctr" anchorCtr="0">
            <a:noAutofit/>
          </a:bodyPr>
          <a:lstStyle/>
          <a:p>
            <a:pPr marL="0" lvl="0" indent="0" rtl="0">
              <a:spcBef>
                <a:spcPts val="0"/>
              </a:spcBef>
              <a:spcAft>
                <a:spcPts val="0"/>
              </a:spcAft>
              <a:buNone/>
            </a:pPr>
            <a:endParaRPr/>
          </a:p>
        </p:txBody>
      </p:sp>
      <p:sp>
        <p:nvSpPr>
          <p:cNvPr id="152" name="Shape 15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6268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Zooming in a little bit we are able to select individual command buffers and see where they were submitted on the CPU</a:t>
            </a:r>
          </a:p>
          <a:p>
            <a:r>
              <a:rPr lang="en-US" dirty="0"/>
              <a:t>Below this is the existing work in the queue waiting to be processed</a:t>
            </a:r>
          </a:p>
          <a:p>
            <a:r>
              <a:rPr lang="en-US" dirty="0"/>
              <a:t>The bottom row shows the timings as the work gets executed on the GPU</a:t>
            </a:r>
          </a:p>
          <a:p>
            <a:r>
              <a:rPr lang="en-US" dirty="0"/>
              <a:t>We can clearly see where the selected command buffer gets executed on the GPU</a:t>
            </a:r>
          </a:p>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11</a:t>
            </a:fld>
            <a:endParaRPr lang="en-US" altLang="en-US"/>
          </a:p>
        </p:txBody>
      </p:sp>
    </p:spTree>
    <p:extLst>
      <p:ext uri="{BB962C8B-B14F-4D97-AF65-F5344CB8AC3E}">
        <p14:creationId xmlns:p14="http://schemas.microsoft.com/office/powerpoint/2010/main" val="2153281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65</a:t>
            </a:fld>
            <a:endParaRPr lang="en-US" altLang="en-US"/>
          </a:p>
        </p:txBody>
      </p:sp>
    </p:spTree>
    <p:extLst>
      <p:ext uri="{BB962C8B-B14F-4D97-AF65-F5344CB8AC3E}">
        <p14:creationId xmlns:p14="http://schemas.microsoft.com/office/powerpoint/2010/main" val="4130241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66</a:t>
            </a:fld>
            <a:endParaRPr lang="en-US" altLang="en-US"/>
          </a:p>
        </p:txBody>
      </p:sp>
    </p:spTree>
    <p:extLst>
      <p:ext uri="{BB962C8B-B14F-4D97-AF65-F5344CB8AC3E}">
        <p14:creationId xmlns:p14="http://schemas.microsoft.com/office/powerpoint/2010/main" val="2501337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2D Asset Compression </a:t>
            </a:r>
            <a:endParaRPr lang="en-US" dirty="0"/>
          </a:p>
          <a:p>
            <a:pPr lvl="1"/>
            <a:r>
              <a:rPr lang="en-US" dirty="0"/>
              <a:t>Model Textures can be compressed using a choice of any ETCn, BCn or ASTC Codecs</a:t>
            </a:r>
          </a:p>
          <a:p>
            <a:pPr marL="0" indent="0">
              <a:buNone/>
            </a:pPr>
            <a:r>
              <a:rPr lang="en-US" dirty="0"/>
              <a:t> </a:t>
            </a:r>
          </a:p>
          <a:p>
            <a:pPr lvl="0"/>
            <a:r>
              <a:rPr lang="en-US" b="1" dirty="0"/>
              <a:t>3D Model Optimization</a:t>
            </a:r>
            <a:endParaRPr lang="en-US" dirty="0"/>
          </a:p>
          <a:p>
            <a:pPr lvl="1"/>
            <a:r>
              <a:rPr lang="en-US" dirty="0"/>
              <a:t>Loading of vertices onto the GPU can be optimized for performance based on the size of the vertex caches which provides better frame rates. Vertices are reordered for faster uploads and none viewable redundancies are removed.  </a:t>
            </a:r>
          </a:p>
          <a:p>
            <a:pPr marL="0" indent="0">
              <a:buNone/>
            </a:pPr>
            <a:endParaRPr lang="en-US" dirty="0"/>
          </a:p>
          <a:p>
            <a:pPr lvl="0"/>
            <a:r>
              <a:rPr lang="en-US" b="1" dirty="0"/>
              <a:t>3D Geometric Mesh and Point Cloud Data Compression</a:t>
            </a:r>
            <a:endParaRPr lang="en-US" dirty="0"/>
          </a:p>
          <a:p>
            <a:pPr lvl="1"/>
            <a:r>
              <a:rPr lang="en-US" dirty="0"/>
              <a:t>While maintaining visual acuity, model data attributes are compressed using various quantization techniques and then saved into a binary format using lossless compression. </a:t>
            </a:r>
          </a:p>
          <a:p>
            <a:pPr lvl="1"/>
            <a:r>
              <a:rPr lang="en-US" dirty="0"/>
              <a:t>With a combination of a fast decoder, applications can now transmit data faster for rendering within a faction of the original bandwidth. Highly suitable for VR and AR based applications. </a:t>
            </a:r>
          </a:p>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68</a:t>
            </a:fld>
            <a:endParaRPr lang="en-US" altLang="en-US"/>
          </a:p>
        </p:txBody>
      </p:sp>
    </p:spTree>
    <p:extLst>
      <p:ext uri="{BB962C8B-B14F-4D97-AF65-F5344CB8AC3E}">
        <p14:creationId xmlns:p14="http://schemas.microsoft.com/office/powerpoint/2010/main" val="1210140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Clr>
                <a:schemeClr val="bg2"/>
              </a:buClr>
              <a:buNone/>
            </a:pPr>
            <a:r>
              <a:rPr lang="en-US" sz="1000" dirty="0">
                <a:solidFill>
                  <a:schemeClr val="bg1"/>
                </a:solidFill>
              </a:rPr>
              <a:t>Support command line execution </a:t>
            </a:r>
          </a:p>
          <a:p>
            <a:pPr marL="0" indent="0">
              <a:spcAft>
                <a:spcPts val="600"/>
              </a:spcAft>
              <a:buClr>
                <a:schemeClr val="bg2"/>
              </a:buClr>
              <a:buNone/>
            </a:pPr>
            <a:r>
              <a:rPr lang="en-US" sz="1000" dirty="0">
                <a:solidFill>
                  <a:schemeClr val="bg1"/>
                </a:solidFill>
              </a:rPr>
              <a:t>Model UI using Qt</a:t>
            </a:r>
          </a:p>
          <a:p>
            <a:pPr marL="0" indent="0">
              <a:spcAft>
                <a:spcPts val="600"/>
              </a:spcAft>
              <a:buClr>
                <a:schemeClr val="bg2"/>
              </a:buClr>
              <a:buNone/>
            </a:pPr>
            <a:r>
              <a:rPr lang="en-US" sz="1000" dirty="0">
                <a:solidFill>
                  <a:schemeClr val="bg1"/>
                </a:solidFill>
              </a:rPr>
              <a:t>Model Property Editor</a:t>
            </a:r>
          </a:p>
          <a:p>
            <a:pPr marL="0" indent="0">
              <a:spcAft>
                <a:spcPts val="600"/>
              </a:spcAft>
              <a:buClr>
                <a:schemeClr val="bg2"/>
              </a:buClr>
              <a:buNone/>
            </a:pPr>
            <a:r>
              <a:rPr lang="en-US" sz="1000" dirty="0">
                <a:solidFill>
                  <a:schemeClr val="bg1"/>
                </a:solidFill>
              </a:rPr>
              <a:t>Dynamic Scripting Engine runs models in (Java Script, LUA, etc. …)</a:t>
            </a:r>
          </a:p>
          <a:p>
            <a:pPr marL="0" indent="0">
              <a:spcAft>
                <a:spcPts val="600"/>
              </a:spcAft>
              <a:buClr>
                <a:schemeClr val="bg2"/>
              </a:buClr>
              <a:buNone/>
            </a:pPr>
            <a:r>
              <a:rPr lang="en-US" sz="1000" dirty="0">
                <a:solidFill>
                  <a:schemeClr val="bg1"/>
                </a:solidFill>
              </a:rPr>
              <a:t>JIT Compile models (dynamic translation)</a:t>
            </a:r>
          </a:p>
          <a:p>
            <a:pPr marL="0" indent="0">
              <a:spcAft>
                <a:spcPts val="600"/>
              </a:spcAft>
              <a:buClr>
                <a:schemeClr val="bg2"/>
              </a:buClr>
              <a:buNone/>
            </a:pPr>
            <a:r>
              <a:rPr lang="en-US" sz="1000" dirty="0">
                <a:solidFill>
                  <a:schemeClr val="bg1"/>
                </a:solidFill>
              </a:rPr>
              <a:t>Dynamically use any text editor for JIT Model code</a:t>
            </a:r>
          </a:p>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69</a:t>
            </a:fld>
            <a:endParaRPr lang="en-US" altLang="en-US"/>
          </a:p>
        </p:txBody>
      </p:sp>
    </p:spTree>
    <p:extLst>
      <p:ext uri="{BB962C8B-B14F-4D97-AF65-F5344CB8AC3E}">
        <p14:creationId xmlns:p14="http://schemas.microsoft.com/office/powerpoint/2010/main" val="3652063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clearly where our presents are submitted and executed</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12</a:t>
            </a:fld>
            <a:endParaRPr lang="en-US" altLang="en-US"/>
          </a:p>
        </p:txBody>
      </p:sp>
    </p:spTree>
    <p:extLst>
      <p:ext uri="{BB962C8B-B14F-4D97-AF65-F5344CB8AC3E}">
        <p14:creationId xmlns:p14="http://schemas.microsoft.com/office/powerpoint/2010/main" val="4033426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view we can visualize the use of signals and waits to synchronize work between the queues</a:t>
            </a:r>
          </a:p>
          <a:p>
            <a:r>
              <a:rPr lang="en-US" dirty="0"/>
              <a:t>The system activity view </a:t>
            </a:r>
          </a:p>
          <a:p>
            <a:endParaRPr lang="en-US" dirty="0"/>
          </a:p>
          <a:p>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13</a:t>
            </a:fld>
            <a:endParaRPr lang="en-US" altLang="en-US"/>
          </a:p>
        </p:txBody>
      </p:sp>
    </p:spTree>
    <p:extLst>
      <p:ext uri="{BB962C8B-B14F-4D97-AF65-F5344CB8AC3E}">
        <p14:creationId xmlns:p14="http://schemas.microsoft.com/office/powerpoint/2010/main" val="2036174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use of barriers is very important for good performance</a:t>
            </a:r>
          </a:p>
          <a:p>
            <a:r>
              <a:rPr lang="en-US" dirty="0"/>
              <a:t>RGP helps by summarizing how much of the frame time is consumed by barriers</a:t>
            </a:r>
          </a:p>
          <a:p>
            <a:r>
              <a:rPr lang="en-US" dirty="0"/>
              <a:t>As a guideline we suggest that 5% should be the upper limit.</a:t>
            </a:r>
          </a:p>
          <a:p>
            <a:r>
              <a:rPr lang="en-US" dirty="0"/>
              <a:t>In this case it is 7%, so we probably do not have too much work to do here, but if we did</a:t>
            </a:r>
          </a:p>
          <a:p>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14</a:t>
            </a:fld>
            <a:endParaRPr lang="en-US" altLang="en-US"/>
          </a:p>
        </p:txBody>
      </p:sp>
    </p:spTree>
    <p:extLst>
      <p:ext uri="{BB962C8B-B14F-4D97-AF65-F5344CB8AC3E}">
        <p14:creationId xmlns:p14="http://schemas.microsoft.com/office/powerpoint/2010/main" val="426299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expensive events UI automatically selects the most expensive events by duration</a:t>
            </a:r>
          </a:p>
          <a:p>
            <a:r>
              <a:rPr lang="en-US" dirty="0"/>
              <a:t>In this case the top 5% of events take 43% of the frame time</a:t>
            </a:r>
          </a:p>
          <a:p>
            <a:r>
              <a:rPr lang="en-US" dirty="0"/>
              <a:t>We will most likely have the most to gain by optimizing these events first</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15</a:t>
            </a:fld>
            <a:endParaRPr lang="en-US" altLang="en-US"/>
          </a:p>
        </p:txBody>
      </p:sp>
    </p:spTree>
    <p:extLst>
      <p:ext uri="{BB962C8B-B14F-4D97-AF65-F5344CB8AC3E}">
        <p14:creationId xmlns:p14="http://schemas.microsoft.com/office/powerpoint/2010/main" val="3225586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context rolls UI introduces us to a hardware restriction of the GCN GPU architecture</a:t>
            </a:r>
          </a:p>
          <a:p>
            <a:r>
              <a:rPr lang="en-US" dirty="0"/>
              <a:t>There is a limit of 7 hardware contexts that are available for rendering</a:t>
            </a:r>
          </a:p>
          <a:p>
            <a:r>
              <a:rPr lang="en-US" dirty="0"/>
              <a:t>If a draw uses a different hardware state than the draw before it, it will require a new context </a:t>
            </a:r>
          </a:p>
          <a:p>
            <a:r>
              <a:rPr lang="en-US" dirty="0"/>
              <a:t>If you end up using all 7 contexts at the same time, then any new draws will stall while they wait for a context to free up</a:t>
            </a:r>
          </a:p>
          <a:p>
            <a:r>
              <a:rPr lang="en-US" dirty="0"/>
              <a:t>This is a called context roll stall</a:t>
            </a:r>
          </a:p>
          <a:p>
            <a:r>
              <a:rPr lang="en-US" dirty="0"/>
              <a:t>If you see that context 7 starts filling up in the chart on the top right, then your app is probably stalling in places</a:t>
            </a:r>
          </a:p>
          <a:p>
            <a:r>
              <a:rPr lang="en-US" dirty="0"/>
              <a:t>RGP displays a useful summary in the top left</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16</a:t>
            </a:fld>
            <a:endParaRPr lang="en-US" altLang="en-US"/>
          </a:p>
        </p:txBody>
      </p:sp>
    </p:spTree>
    <p:extLst>
      <p:ext uri="{BB962C8B-B14F-4D97-AF65-F5344CB8AC3E}">
        <p14:creationId xmlns:p14="http://schemas.microsoft.com/office/powerpoint/2010/main" val="1047468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RGP we visualize context roll stalls</a:t>
            </a:r>
          </a:p>
          <a:p>
            <a:r>
              <a:rPr lang="en-US" dirty="0"/>
              <a:t>We can select a draw that has been stalled and view it in RGP’s Event timeline window</a:t>
            </a:r>
          </a:p>
        </p:txBody>
      </p:sp>
      <p:sp>
        <p:nvSpPr>
          <p:cNvPr id="4" name="Slide Number Placeholder 3"/>
          <p:cNvSpPr>
            <a:spLocks noGrp="1"/>
          </p:cNvSpPr>
          <p:nvPr>
            <p:ph type="sldNum" sz="quarter" idx="10"/>
          </p:nvPr>
        </p:nvSpPr>
        <p:spPr/>
        <p:txBody>
          <a:bodyPr/>
          <a:lstStyle/>
          <a:p>
            <a:fld id="{DFFE71C4-9214-42D4-8943-2EAC92708AFB}" type="slidenum">
              <a:rPr lang="en-US" altLang="en-US" smtClean="0"/>
              <a:pPr/>
              <a:t>17</a:t>
            </a:fld>
            <a:endParaRPr lang="en-US" altLang="en-US"/>
          </a:p>
        </p:txBody>
      </p:sp>
    </p:spTree>
    <p:extLst>
      <p:ext uri="{BB962C8B-B14F-4D97-AF65-F5344CB8AC3E}">
        <p14:creationId xmlns:p14="http://schemas.microsoft.com/office/powerpoint/2010/main" val="1272083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Cover Image 3">
    <p:bg>
      <p:bgPr>
        <a:blipFill dpi="0" rotWithShape="1">
          <a:blip r:embed="rId2">
            <a:extLst>
              <a:ext uri="{BEBA8EAE-BF5A-486C-A8C5-ECC9F3942E4B}">
                <a14:imgProps xmlns:a14="http://schemas.microsoft.com/office/drawing/2010/main">
                  <a14:imgLayer r:embed="rId3">
                    <a14:imgEffect>
                      <a14:saturation sat="21000"/>
                    </a14:imgEffect>
                    <a14:imgEffect>
                      <a14:brightnessContrast bright="-2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2768" y="1963267"/>
            <a:ext cx="6442184" cy="1256929"/>
          </a:xfrm>
        </p:spPr>
        <p:txBody>
          <a:bodyPr tIns="0" bIns="0" anchor="t" anchorCtr="0"/>
          <a:lstStyle>
            <a:lvl1pPr algn="r">
              <a:defRPr sz="2000" b="0" cap="all" baseline="0">
                <a:solidFill>
                  <a:schemeClr val="bg1"/>
                </a:solidFill>
                <a:latin typeface="Calibri"/>
                <a:cs typeface="Calibri"/>
              </a:defRPr>
            </a:lvl1pPr>
          </a:lstStyle>
          <a:p>
            <a:r>
              <a:rPr lang="en-US" dirty="0"/>
              <a:t>PRESENTED BY FIRSTNAME LASTNAME </a:t>
            </a:r>
          </a:p>
        </p:txBody>
      </p:sp>
      <p:sp>
        <p:nvSpPr>
          <p:cNvPr id="4" name="Text Placeholder 3"/>
          <p:cNvSpPr>
            <a:spLocks noGrp="1"/>
          </p:cNvSpPr>
          <p:nvPr>
            <p:ph type="body" sz="quarter" idx="10" hasCustomPrompt="1"/>
          </p:nvPr>
        </p:nvSpPr>
        <p:spPr>
          <a:xfrm>
            <a:off x="4143983" y="918233"/>
            <a:ext cx="7450969" cy="1020778"/>
          </a:xfrm>
        </p:spPr>
        <p:txBody>
          <a:bodyPr anchor="b" anchorCtr="0"/>
          <a:lstStyle>
            <a:lvl1pPr marL="0" indent="0" algn="r">
              <a:lnSpc>
                <a:spcPct val="85000"/>
              </a:lnSpc>
              <a:spcBef>
                <a:spcPts val="0"/>
              </a:spcBef>
              <a:buFontTx/>
              <a:buNone/>
              <a:defRPr sz="3600" b="1"/>
            </a:lvl1pPr>
          </a:lstStyle>
          <a:p>
            <a:pPr lvl="0"/>
            <a:r>
              <a:rPr lang="en-US" dirty="0"/>
              <a:t>CLICK TO EDIT MASTER TEXT STYLES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9716957" y="314393"/>
            <a:ext cx="2062473" cy="794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89772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Divider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ctrTitle" hasCustomPrompt="1"/>
          </p:nvPr>
        </p:nvSpPr>
        <p:spPr>
          <a:xfrm>
            <a:off x="474133" y="2688337"/>
            <a:ext cx="8435667" cy="998946"/>
          </a:xfrm>
        </p:spPr>
        <p:txBody>
          <a:bodyPr lIns="91440" tIns="0" bIns="0" anchor="b"/>
          <a:lstStyle>
            <a:lvl1pPr algn="l">
              <a:defRPr sz="5400" b="0" cap="none" baseline="0">
                <a:solidFill>
                  <a:srgbClr val="FFFFFF"/>
                </a:solidFill>
              </a:defRPr>
            </a:lvl1pPr>
          </a:lstStyle>
          <a:p>
            <a:r>
              <a:rPr lang="en-US" dirty="0"/>
              <a:t>Click to edit Divider title style</a:t>
            </a:r>
          </a:p>
        </p:txBody>
      </p:sp>
      <p:pic>
        <p:nvPicPr>
          <p:cNvPr id="34" name="Picture 3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0711414" y="314393"/>
            <a:ext cx="1233385" cy="47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474663" y="4063349"/>
            <a:ext cx="6556375" cy="746125"/>
          </a:xfrm>
        </p:spPr>
        <p:txBody>
          <a:bodyPr lIns="91440"/>
          <a:lstStyle>
            <a:lvl1pPr marL="0" indent="0">
              <a:buNone/>
              <a:defRPr sz="2800"/>
            </a:lvl1pPr>
            <a:lvl2pPr marL="367665" indent="0">
              <a:buNone/>
              <a:defRPr/>
            </a:lvl2pPr>
            <a:lvl3pPr marL="746125" indent="0">
              <a:buNone/>
              <a:defRPr/>
            </a:lvl3pPr>
            <a:lvl4pPr marL="1188720" indent="0">
              <a:buNone/>
              <a:defRPr/>
            </a:lvl4pPr>
            <a:lvl5pPr marL="1481328" indent="0">
              <a:buNone/>
              <a:defRPr/>
            </a:lvl5pPr>
          </a:lstStyle>
          <a:p>
            <a:pPr lvl="0"/>
            <a:r>
              <a:rPr lang="en-US"/>
              <a:t>Edit Master text styles</a:t>
            </a:r>
          </a:p>
        </p:txBody>
      </p:sp>
    </p:spTree>
    <p:extLst>
      <p:ext uri="{BB962C8B-B14F-4D97-AF65-F5344CB8AC3E}">
        <p14:creationId xmlns:p14="http://schemas.microsoft.com/office/powerpoint/2010/main" val="183473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381123"/>
            <a:ext cx="11450094" cy="4937760"/>
          </a:xfrm>
        </p:spPr>
        <p:txBody>
          <a:bodyPr/>
          <a:lstStyle>
            <a:lvl1pPr>
              <a:buClr>
                <a:schemeClr val="tx1">
                  <a:lumMod val="50000"/>
                  <a:lumOff val="50000"/>
                </a:schemeClr>
              </a:buClr>
              <a:defRPr>
                <a:solidFill>
                  <a:srgbClr val="FFFFFF"/>
                </a:solidFill>
              </a:defRPr>
            </a:lvl1pPr>
            <a:lvl2pPr>
              <a:buClr>
                <a:schemeClr val="tx1">
                  <a:lumMod val="50000"/>
                  <a:lumOff val="50000"/>
                </a:schemeClr>
              </a:buClr>
              <a:defRPr>
                <a:solidFill>
                  <a:srgbClr val="FFFFFF"/>
                </a:solidFill>
              </a:defRPr>
            </a:lvl2pPr>
            <a:lvl3pPr>
              <a:buClr>
                <a:schemeClr val="tx1">
                  <a:lumMod val="50000"/>
                  <a:lumOff val="50000"/>
                </a:schemeClr>
              </a:buClr>
              <a:defRPr>
                <a:solidFill>
                  <a:srgbClr val="FFFFFF"/>
                </a:solidFill>
              </a:defRPr>
            </a:lvl3pPr>
          </a:lstStyle>
          <a:p>
            <a:pPr lvl="0"/>
            <a:r>
              <a:rPr lang="en-US"/>
              <a:t>Edit Master text styles</a:t>
            </a:r>
          </a:p>
          <a:p>
            <a:pPr lvl="1"/>
            <a:r>
              <a:rPr lang="en-US"/>
              <a:t>Second level</a:t>
            </a:r>
          </a:p>
          <a:p>
            <a:pPr lvl="2"/>
            <a:r>
              <a:rPr lang="en-US"/>
              <a:t>Third level</a:t>
            </a:r>
          </a:p>
        </p:txBody>
      </p:sp>
      <p:sp>
        <p:nvSpPr>
          <p:cNvPr id="4" name="Text Placeholder 8"/>
          <p:cNvSpPr>
            <a:spLocks noGrp="1"/>
          </p:cNvSpPr>
          <p:nvPr>
            <p:ph type="body" sz="quarter" idx="10"/>
          </p:nvPr>
        </p:nvSpPr>
        <p:spPr>
          <a:xfrm>
            <a:off x="365760" y="752474"/>
            <a:ext cx="10424160" cy="285750"/>
          </a:xfrm>
        </p:spPr>
        <p:txBody>
          <a:bodyPr tIns="0" bIns="0">
            <a:noAutofit/>
          </a:bodyPr>
          <a:lstStyle>
            <a:lvl1pPr marL="0" indent="0" algn="l" defTabSz="914400" rtl="0" eaLnBrk="1" latinLnBrk="0" hangingPunct="1">
              <a:spcBef>
                <a:spcPct val="0"/>
              </a:spcBef>
              <a:buNone/>
              <a:defRPr lang="en-US" sz="1600" strike="noStrike" kern="1200" cap="all" baseline="0" dirty="0" smtClean="0">
                <a:solidFill>
                  <a:srgbClr val="FFFFFF"/>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a:t>Edit Master text styles</a:t>
            </a:r>
          </a:p>
        </p:txBody>
      </p:sp>
      <p:sp>
        <p:nvSpPr>
          <p:cNvPr id="5"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2148521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381123"/>
            <a:ext cx="11450094" cy="4937760"/>
          </a:xfrm>
        </p:spPr>
        <p:txBody>
          <a:bodyPr/>
          <a:lstStyle>
            <a:lvl1pPr>
              <a:buClr>
                <a:schemeClr val="tx1">
                  <a:lumMod val="50000"/>
                  <a:lumOff val="50000"/>
                </a:schemeClr>
              </a:buClr>
              <a:defRPr>
                <a:solidFill>
                  <a:srgbClr val="FFFFFF"/>
                </a:solidFill>
              </a:defRPr>
            </a:lvl1pPr>
            <a:lvl2pPr>
              <a:buClr>
                <a:schemeClr val="tx1">
                  <a:lumMod val="50000"/>
                  <a:lumOff val="50000"/>
                </a:schemeClr>
              </a:buClr>
              <a:defRPr>
                <a:solidFill>
                  <a:srgbClr val="FFFFFF"/>
                </a:solidFill>
              </a:defRPr>
            </a:lvl2pPr>
            <a:lvl3pPr>
              <a:buClr>
                <a:schemeClr val="tx1">
                  <a:lumMod val="50000"/>
                  <a:lumOff val="50000"/>
                </a:schemeClr>
              </a:buClr>
              <a:defRPr>
                <a:solidFill>
                  <a:srgbClr val="FFFFFF"/>
                </a:solidFill>
              </a:defRPr>
            </a:lvl3pPr>
          </a:lstStyle>
          <a:p>
            <a:pPr lvl="0"/>
            <a:r>
              <a:rPr lang="en-US"/>
              <a:t>Edit Master text styles</a:t>
            </a:r>
          </a:p>
          <a:p>
            <a:pPr lvl="1"/>
            <a:r>
              <a:rPr lang="en-US"/>
              <a:t>Second level</a:t>
            </a:r>
          </a:p>
          <a:p>
            <a:pPr lvl="2"/>
            <a:r>
              <a:rPr lang="en-US"/>
              <a:t>Third level</a:t>
            </a:r>
          </a:p>
        </p:txBody>
      </p:sp>
      <p:sp>
        <p:nvSpPr>
          <p:cNvPr id="4" name="Text Placeholder 8"/>
          <p:cNvSpPr>
            <a:spLocks noGrp="1"/>
          </p:cNvSpPr>
          <p:nvPr>
            <p:ph type="body" sz="quarter" idx="10"/>
          </p:nvPr>
        </p:nvSpPr>
        <p:spPr>
          <a:xfrm>
            <a:off x="365760" y="752474"/>
            <a:ext cx="10424160" cy="285750"/>
          </a:xfrm>
        </p:spPr>
        <p:txBody>
          <a:bodyPr tIns="0" bIns="0">
            <a:noAutofit/>
          </a:bodyPr>
          <a:lstStyle>
            <a:lvl1pPr marL="0" indent="0" algn="l" defTabSz="914400" rtl="0" eaLnBrk="1" latinLnBrk="0" hangingPunct="1">
              <a:spcBef>
                <a:spcPct val="0"/>
              </a:spcBef>
              <a:buNone/>
              <a:defRPr lang="en-US" sz="1600" strike="noStrike" kern="1200" cap="all" baseline="0" dirty="0" smtClean="0">
                <a:solidFill>
                  <a:srgbClr val="FFFFFF"/>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a:t>Edit Master text styles</a:t>
            </a:r>
          </a:p>
        </p:txBody>
      </p:sp>
      <p:sp>
        <p:nvSpPr>
          <p:cNvPr id="5"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3384042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Blank Backgroun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381123"/>
            <a:ext cx="11450094" cy="4937760"/>
          </a:xfrm>
        </p:spPr>
        <p:txBody>
          <a:bodyPr/>
          <a:lstStyle>
            <a:lvl1pPr>
              <a:buClr>
                <a:schemeClr val="tx1">
                  <a:lumMod val="50000"/>
                  <a:lumOff val="50000"/>
                </a:schemeClr>
              </a:buClr>
              <a:defRPr>
                <a:solidFill>
                  <a:srgbClr val="FFFFFF"/>
                </a:solidFill>
              </a:defRPr>
            </a:lvl1pPr>
            <a:lvl2pPr>
              <a:buClr>
                <a:schemeClr val="tx1">
                  <a:lumMod val="50000"/>
                  <a:lumOff val="50000"/>
                </a:schemeClr>
              </a:buClr>
              <a:defRPr>
                <a:solidFill>
                  <a:srgbClr val="FFFFFF"/>
                </a:solidFill>
              </a:defRPr>
            </a:lvl2pPr>
            <a:lvl3pPr>
              <a:buClr>
                <a:schemeClr val="tx1">
                  <a:lumMod val="50000"/>
                  <a:lumOff val="50000"/>
                </a:schemeClr>
              </a:buClr>
              <a:defRPr>
                <a:solidFill>
                  <a:srgbClr val="FFFFFF"/>
                </a:solidFill>
              </a:defRPr>
            </a:lvl3pPr>
          </a:lstStyle>
          <a:p>
            <a:pPr lvl="0"/>
            <a:r>
              <a:rPr lang="en-US"/>
              <a:t>Edit Master text styles</a:t>
            </a:r>
          </a:p>
          <a:p>
            <a:pPr lvl="1"/>
            <a:r>
              <a:rPr lang="en-US"/>
              <a:t>Second level</a:t>
            </a:r>
          </a:p>
          <a:p>
            <a:pPr lvl="2"/>
            <a:r>
              <a:rPr lang="en-US"/>
              <a:t>Third level</a:t>
            </a:r>
          </a:p>
        </p:txBody>
      </p:sp>
      <p:sp>
        <p:nvSpPr>
          <p:cNvPr id="4" name="Text Placeholder 8"/>
          <p:cNvSpPr>
            <a:spLocks noGrp="1"/>
          </p:cNvSpPr>
          <p:nvPr>
            <p:ph type="body" sz="quarter" idx="10"/>
          </p:nvPr>
        </p:nvSpPr>
        <p:spPr>
          <a:xfrm>
            <a:off x="365760" y="752474"/>
            <a:ext cx="10424160" cy="285750"/>
          </a:xfrm>
        </p:spPr>
        <p:txBody>
          <a:bodyPr tIns="0" bIns="0">
            <a:noAutofit/>
          </a:bodyPr>
          <a:lstStyle>
            <a:lvl1pPr marL="0" indent="0" algn="l" defTabSz="914400" rtl="0" eaLnBrk="1" latinLnBrk="0" hangingPunct="1">
              <a:spcBef>
                <a:spcPct val="0"/>
              </a:spcBef>
              <a:buNone/>
              <a:defRPr lang="en-US" sz="1600" strike="noStrike" kern="1200" cap="all" baseline="0" dirty="0" smtClean="0">
                <a:solidFill>
                  <a:srgbClr val="FFFFFF"/>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a:t>Edit Master text styles</a:t>
            </a:r>
          </a:p>
        </p:txBody>
      </p:sp>
      <p:sp>
        <p:nvSpPr>
          <p:cNvPr id="5"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78372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3_AMD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24921" y="1656286"/>
            <a:ext cx="9145334" cy="3523202"/>
          </a:xfrm>
          <a:prstGeom prst="rect">
            <a:avLst/>
          </a:prstGeom>
        </p:spPr>
      </p:pic>
    </p:spTree>
    <p:extLst>
      <p:ext uri="{BB962C8B-B14F-4D97-AF65-F5344CB8AC3E}">
        <p14:creationId xmlns:p14="http://schemas.microsoft.com/office/powerpoint/2010/main" val="1390620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_Title and Content 4">
  <p:cSld name="11_Title and Content 4">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365759" y="1381123"/>
            <a:ext cx="11450095" cy="4937760"/>
          </a:xfrm>
          <a:prstGeom prst="rect">
            <a:avLst/>
          </a:prstGeom>
          <a:noFill/>
          <a:ln>
            <a:noFill/>
          </a:ln>
        </p:spPr>
        <p:txBody>
          <a:bodyPr spcFirstLastPara="1" wrap="square" lIns="68575" tIns="68575" rIns="68575" bIns="68575" anchor="t" anchorCtr="0"/>
          <a:lstStyle>
            <a:lvl1pPr marL="609448" marR="0" lvl="0" indent="-423228" algn="l" rtl="0">
              <a:spcBef>
                <a:spcPts val="800"/>
              </a:spcBef>
              <a:spcAft>
                <a:spcPts val="0"/>
              </a:spcAft>
              <a:buClr>
                <a:srgbClr val="7F7F7F"/>
              </a:buClr>
              <a:buSzPts val="1400"/>
              <a:buFont typeface="Noto Sans Symbols"/>
              <a:buChar char="◢"/>
              <a:defRPr sz="2000" b="0" i="0" u="none" strike="noStrike" cap="none">
                <a:solidFill>
                  <a:srgbClr val="FFFFFF"/>
                </a:solidFill>
                <a:latin typeface="Calibri"/>
                <a:ea typeface="Calibri"/>
                <a:cs typeface="Calibri"/>
                <a:sym typeface="Calibri"/>
              </a:defRPr>
            </a:lvl1pPr>
            <a:lvl2pPr marL="1218895" marR="0" lvl="1" indent="-406298" algn="l" rtl="0">
              <a:spcBef>
                <a:spcPts val="267"/>
              </a:spcBef>
              <a:spcAft>
                <a:spcPts val="0"/>
              </a:spcAft>
              <a:buClr>
                <a:srgbClr val="7F7F7F"/>
              </a:buClr>
              <a:buSzPts val="1200"/>
              <a:buFont typeface="Calibri"/>
              <a:buChar char="‒"/>
              <a:defRPr sz="1866" b="0" i="0" u="none" strike="noStrike" cap="none">
                <a:solidFill>
                  <a:srgbClr val="FFFFFF"/>
                </a:solidFill>
                <a:latin typeface="Calibri"/>
                <a:ea typeface="Calibri"/>
                <a:cs typeface="Calibri"/>
                <a:sym typeface="Calibri"/>
              </a:defRPr>
            </a:lvl2pPr>
            <a:lvl3pPr marL="1828343" marR="0" lvl="2" indent="-397834" algn="l" rtl="0">
              <a:spcBef>
                <a:spcPts val="267"/>
              </a:spcBef>
              <a:spcAft>
                <a:spcPts val="0"/>
              </a:spcAft>
              <a:buClr>
                <a:srgbClr val="7F7F7F"/>
              </a:buClr>
              <a:buSzPts val="1100"/>
              <a:buFont typeface="Calibri"/>
              <a:buChar char="‒"/>
              <a:defRPr sz="1600" b="0" i="0" u="none" strike="noStrike" cap="none">
                <a:solidFill>
                  <a:srgbClr val="FFFFFF"/>
                </a:solidFill>
                <a:latin typeface="Calibri"/>
                <a:ea typeface="Calibri"/>
                <a:cs typeface="Calibri"/>
                <a:sym typeface="Calibri"/>
              </a:defRPr>
            </a:lvl3pPr>
            <a:lvl4pPr marL="2437790" marR="0" lvl="3" indent="-372440" algn="l" rtl="0">
              <a:spcBef>
                <a:spcPts val="267"/>
              </a:spcBef>
              <a:spcAft>
                <a:spcPts val="0"/>
              </a:spcAft>
              <a:buClr>
                <a:srgbClr val="7F7F7F"/>
              </a:buClr>
              <a:buSzPts val="800"/>
              <a:buFont typeface="Calibri"/>
              <a:buChar char="‒"/>
              <a:defRPr sz="1200" b="0" i="0" u="none" strike="noStrike" cap="none">
                <a:solidFill>
                  <a:srgbClr val="FFFFFF"/>
                </a:solidFill>
                <a:latin typeface="Calibri"/>
                <a:ea typeface="Calibri"/>
                <a:cs typeface="Calibri"/>
                <a:sym typeface="Calibri"/>
              </a:defRPr>
            </a:lvl4pPr>
            <a:lvl5pPr marL="3047238" marR="0" lvl="4" indent="-372440" algn="l" rtl="0">
              <a:spcBef>
                <a:spcPts val="267"/>
              </a:spcBef>
              <a:spcAft>
                <a:spcPts val="0"/>
              </a:spcAft>
              <a:buClr>
                <a:srgbClr val="7F7F7F"/>
              </a:buClr>
              <a:buSzPts val="800"/>
              <a:buFont typeface="Calibri"/>
              <a:buChar char="‒"/>
              <a:defRPr sz="1200" b="0" i="0" u="none" strike="noStrike" cap="none">
                <a:solidFill>
                  <a:srgbClr val="FFFFFF"/>
                </a:solidFill>
                <a:latin typeface="Calibri"/>
                <a:ea typeface="Calibri"/>
                <a:cs typeface="Calibri"/>
                <a:sym typeface="Calibri"/>
              </a:defRPr>
            </a:lvl5pPr>
            <a:lvl6pPr marL="3656686" marR="0" lvl="5" indent="-431692" algn="l" rtl="0">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6pPr>
            <a:lvl7pPr marL="4266133" marR="0" lvl="6" indent="-431692" algn="l" rtl="0">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7pPr>
            <a:lvl8pPr marL="4875581" marR="0" lvl="7" indent="-431692" algn="l" rtl="0">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8pPr>
            <a:lvl9pPr marL="5485028" marR="0" lvl="8" indent="-431692" algn="l" rtl="0">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body" idx="2"/>
          </p:nvPr>
        </p:nvSpPr>
        <p:spPr>
          <a:xfrm>
            <a:off x="365760" y="752475"/>
            <a:ext cx="10424161" cy="285751"/>
          </a:xfrm>
          <a:prstGeom prst="rect">
            <a:avLst/>
          </a:prstGeom>
          <a:noFill/>
          <a:ln>
            <a:noFill/>
          </a:ln>
        </p:spPr>
        <p:txBody>
          <a:bodyPr spcFirstLastPara="1" wrap="square" lIns="68575" tIns="68575" rIns="68575" bIns="68575" anchor="t" anchorCtr="0"/>
          <a:lstStyle>
            <a:lvl1pPr marL="609448" marR="0" lvl="0" indent="-304724" algn="l" rtl="0">
              <a:spcBef>
                <a:spcPts val="0"/>
              </a:spcBef>
              <a:spcAft>
                <a:spcPts val="0"/>
              </a:spcAft>
              <a:buClr>
                <a:srgbClr val="7F7F7F"/>
              </a:buClr>
              <a:buSzPts val="1100"/>
              <a:buFont typeface="Noto Sans Symbols"/>
              <a:buNone/>
              <a:defRPr sz="1600" b="0" i="0" u="none" strike="noStrike" cap="none">
                <a:solidFill>
                  <a:srgbClr val="FFFFFF"/>
                </a:solidFill>
                <a:latin typeface="Calibri"/>
                <a:ea typeface="Calibri"/>
                <a:cs typeface="Calibri"/>
                <a:sym typeface="Calibri"/>
              </a:defRPr>
            </a:lvl1pPr>
            <a:lvl2pPr marL="1218895" marR="0" lvl="1" indent="-304724" algn="l" rtl="0">
              <a:spcBef>
                <a:spcPts val="0"/>
              </a:spcBef>
              <a:spcAft>
                <a:spcPts val="0"/>
              </a:spcAft>
              <a:buClr>
                <a:srgbClr val="7F7F7F"/>
              </a:buClr>
              <a:buSzPts val="1600"/>
              <a:buFont typeface="Calibri"/>
              <a:buNone/>
              <a:defRPr sz="2399" b="0" i="0" u="none" strike="noStrike" cap="none">
                <a:solidFill>
                  <a:schemeClr val="dk1"/>
                </a:solidFill>
                <a:latin typeface="Calibri"/>
                <a:ea typeface="Calibri"/>
                <a:cs typeface="Calibri"/>
                <a:sym typeface="Calibri"/>
              </a:defRPr>
            </a:lvl2pPr>
            <a:lvl3pPr marL="1828343" marR="0" lvl="2" indent="-304724" algn="l" rtl="0">
              <a:spcBef>
                <a:spcPts val="0"/>
              </a:spcBef>
              <a:spcAft>
                <a:spcPts val="0"/>
              </a:spcAft>
              <a:buClr>
                <a:srgbClr val="7F7F7F"/>
              </a:buClr>
              <a:buSzPts val="1600"/>
              <a:buFont typeface="Calibri"/>
              <a:buNone/>
              <a:defRPr sz="2399" b="0" i="0" u="none" strike="noStrike" cap="none">
                <a:solidFill>
                  <a:schemeClr val="dk1"/>
                </a:solidFill>
                <a:latin typeface="Calibri"/>
                <a:ea typeface="Calibri"/>
                <a:cs typeface="Calibri"/>
                <a:sym typeface="Calibri"/>
              </a:defRPr>
            </a:lvl3pPr>
            <a:lvl4pPr marL="2437790" marR="0" lvl="3" indent="-304724" algn="l" rtl="0">
              <a:spcBef>
                <a:spcPts val="0"/>
              </a:spcBef>
              <a:spcAft>
                <a:spcPts val="0"/>
              </a:spcAft>
              <a:buClr>
                <a:srgbClr val="7F7F7F"/>
              </a:buClr>
              <a:buSzPts val="1600"/>
              <a:buFont typeface="Calibri"/>
              <a:buNone/>
              <a:defRPr sz="2399" b="0" i="0" u="none" strike="noStrike" cap="none">
                <a:solidFill>
                  <a:schemeClr val="dk1"/>
                </a:solidFill>
                <a:latin typeface="Calibri"/>
                <a:ea typeface="Calibri"/>
                <a:cs typeface="Calibri"/>
                <a:sym typeface="Calibri"/>
              </a:defRPr>
            </a:lvl4pPr>
            <a:lvl5pPr marL="3047238" marR="0" lvl="4" indent="-304724" algn="l" rtl="0">
              <a:spcBef>
                <a:spcPts val="0"/>
              </a:spcBef>
              <a:spcAft>
                <a:spcPts val="0"/>
              </a:spcAft>
              <a:buClr>
                <a:srgbClr val="7F7F7F"/>
              </a:buClr>
              <a:buSzPts val="1600"/>
              <a:buFont typeface="Calibri"/>
              <a:buNone/>
              <a:defRPr sz="2399" b="0" i="0" u="none" strike="noStrike" cap="none">
                <a:solidFill>
                  <a:schemeClr val="dk1"/>
                </a:solidFill>
                <a:latin typeface="Calibri"/>
                <a:ea typeface="Calibri"/>
                <a:cs typeface="Calibri"/>
                <a:sym typeface="Calibri"/>
              </a:defRPr>
            </a:lvl5pPr>
            <a:lvl6pPr marL="3656686" marR="0" lvl="5" indent="-431692" algn="l" rtl="0">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6pPr>
            <a:lvl7pPr marL="4266133" marR="0" lvl="6" indent="-431692" algn="l" rtl="0">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7pPr>
            <a:lvl8pPr marL="4875581" marR="0" lvl="7" indent="-431692" algn="l" rtl="0">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8pPr>
            <a:lvl9pPr marL="5485028" marR="0" lvl="8" indent="-431692" algn="l" rtl="0">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title"/>
          </p:nvPr>
        </p:nvSpPr>
        <p:spPr>
          <a:xfrm>
            <a:off x="365760" y="245566"/>
            <a:ext cx="9991212" cy="474345"/>
          </a:xfrm>
          <a:prstGeom prst="rect">
            <a:avLst/>
          </a:prstGeom>
          <a:noFill/>
          <a:ln>
            <a:noFill/>
          </a:ln>
        </p:spPr>
        <p:txBody>
          <a:bodyPr spcFirstLastPara="1" wrap="square" lIns="68575" tIns="68575" rIns="68575" bIns="68575" anchor="b" anchorCtr="0"/>
          <a:lstStyle>
            <a:lvl1pPr marR="0" lvl="0" algn="l" rtl="0">
              <a:spcBef>
                <a:spcPts val="0"/>
              </a:spcBef>
              <a:spcAft>
                <a:spcPts val="0"/>
              </a:spcAft>
              <a:buClr>
                <a:srgbClr val="FFFFFF"/>
              </a:buClr>
              <a:buSzPts val="1800"/>
              <a:buFont typeface="Calibri"/>
              <a:buNone/>
              <a:defRPr sz="2399" b="0" i="0" u="none" strike="noStrike" cap="none">
                <a:solidFill>
                  <a:srgbClr val="FFFFFF"/>
                </a:solidFill>
                <a:latin typeface="Calibri"/>
                <a:ea typeface="Calibri"/>
                <a:cs typeface="Calibri"/>
                <a:sym typeface="Calibri"/>
              </a:defRPr>
            </a:lvl1pPr>
            <a:lvl2pPr lvl="1">
              <a:spcBef>
                <a:spcPts val="0"/>
              </a:spcBef>
              <a:spcAft>
                <a:spcPts val="0"/>
              </a:spcAft>
              <a:buSzPts val="1100"/>
              <a:buNone/>
              <a:defRPr sz="1866"/>
            </a:lvl2pPr>
            <a:lvl3pPr lvl="2">
              <a:spcBef>
                <a:spcPts val="0"/>
              </a:spcBef>
              <a:spcAft>
                <a:spcPts val="0"/>
              </a:spcAft>
              <a:buSzPts val="1100"/>
              <a:buNone/>
              <a:defRPr sz="1866"/>
            </a:lvl3pPr>
            <a:lvl4pPr lvl="3">
              <a:spcBef>
                <a:spcPts val="0"/>
              </a:spcBef>
              <a:spcAft>
                <a:spcPts val="0"/>
              </a:spcAft>
              <a:buSzPts val="1100"/>
              <a:buNone/>
              <a:defRPr sz="1866"/>
            </a:lvl4pPr>
            <a:lvl5pPr lvl="4">
              <a:spcBef>
                <a:spcPts val="0"/>
              </a:spcBef>
              <a:spcAft>
                <a:spcPts val="0"/>
              </a:spcAft>
              <a:buSzPts val="1100"/>
              <a:buNone/>
              <a:defRPr sz="1866"/>
            </a:lvl5pPr>
            <a:lvl6pPr lvl="5">
              <a:spcBef>
                <a:spcPts val="0"/>
              </a:spcBef>
              <a:spcAft>
                <a:spcPts val="0"/>
              </a:spcAft>
              <a:buSzPts val="1100"/>
              <a:buNone/>
              <a:defRPr sz="1866"/>
            </a:lvl6pPr>
            <a:lvl7pPr lvl="6">
              <a:spcBef>
                <a:spcPts val="0"/>
              </a:spcBef>
              <a:spcAft>
                <a:spcPts val="0"/>
              </a:spcAft>
              <a:buSzPts val="1100"/>
              <a:buNone/>
              <a:defRPr sz="1866"/>
            </a:lvl7pPr>
            <a:lvl8pPr lvl="7">
              <a:spcBef>
                <a:spcPts val="0"/>
              </a:spcBef>
              <a:spcAft>
                <a:spcPts val="0"/>
              </a:spcAft>
              <a:buSzPts val="1100"/>
              <a:buNone/>
              <a:defRPr sz="1866"/>
            </a:lvl8pPr>
            <a:lvl9pPr lvl="8">
              <a:spcBef>
                <a:spcPts val="0"/>
              </a:spcBef>
              <a:spcAft>
                <a:spcPts val="0"/>
              </a:spcAft>
              <a:buSzPts val="1100"/>
              <a:buNone/>
              <a:defRPr sz="1866"/>
            </a:lvl9pPr>
          </a:lstStyle>
          <a:p>
            <a:endParaRPr/>
          </a:p>
        </p:txBody>
      </p:sp>
    </p:spTree>
    <p:extLst>
      <p:ext uri="{BB962C8B-B14F-4D97-AF65-F5344CB8AC3E}">
        <p14:creationId xmlns:p14="http://schemas.microsoft.com/office/powerpoint/2010/main" val="378622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245565"/>
            <a:ext cx="9991212" cy="474345"/>
          </a:xfrm>
          <a:prstGeom prst="rect">
            <a:avLst/>
          </a:prstGeom>
        </p:spPr>
        <p:txBody>
          <a:bodyPr vert="horz" lIns="0" tIns="4572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65760" y="1463040"/>
            <a:ext cx="11442700" cy="4937760"/>
          </a:xfrm>
          <a:prstGeom prst="rect">
            <a:avLst/>
          </a:prstGeom>
        </p:spPr>
        <p:txBody>
          <a:bodyPr vert="horz" lIns="0" tIns="45720" rIns="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p:nvSpPr>
        <p:spPr>
          <a:xfrm>
            <a:off x="204153" y="6561383"/>
            <a:ext cx="150682" cy="236748"/>
          </a:xfrm>
          <a:prstGeom prst="rect">
            <a:avLst/>
          </a:prstGeom>
          <a:noFill/>
        </p:spPr>
        <p:txBody>
          <a:bodyPr wrap="none" lIns="0" tIns="41029" rIns="0" bIns="41029" rtlCol="0" anchor="ctr">
            <a:spAutoFit/>
          </a:bodyPr>
          <a:lstStyle/>
          <a:p>
            <a:pPr algn="r" eaLnBrk="1" fontAlgn="auto" hangingPunct="1">
              <a:spcBef>
                <a:spcPts val="0"/>
              </a:spcBef>
              <a:spcAft>
                <a:spcPts val="0"/>
              </a:spcAft>
            </a:pPr>
            <a:fld id="{B50A2252-0B00-49D0-9A28-2F5CCECF09D1}" type="slidenum">
              <a:rPr lang="en-US" sz="1000" cap="all" smtClean="0">
                <a:solidFill>
                  <a:srgbClr val="FFFFFF"/>
                </a:solidFill>
              </a:rPr>
              <a:pPr algn="r" eaLnBrk="1" fontAlgn="auto" hangingPunct="1">
                <a:spcBef>
                  <a:spcPts val="0"/>
                </a:spcBef>
                <a:spcAft>
                  <a:spcPts val="0"/>
                </a:spcAft>
              </a:pPr>
              <a:t>‹#›</a:t>
            </a:fld>
            <a:endParaRPr lang="en-US" sz="1000" cap="all" dirty="0">
              <a:solidFill>
                <a:srgbClr val="FFFFFF"/>
              </a:solidFill>
            </a:endParaRPr>
          </a:p>
        </p:txBody>
      </p:sp>
      <p:sp>
        <p:nvSpPr>
          <p:cNvPr id="9" name="TextBox 8"/>
          <p:cNvSpPr txBox="1"/>
          <p:nvPr/>
        </p:nvSpPr>
        <p:spPr>
          <a:xfrm>
            <a:off x="443027" y="6561383"/>
            <a:ext cx="2035814" cy="236748"/>
          </a:xfrm>
          <a:prstGeom prst="rect">
            <a:avLst/>
          </a:prstGeom>
          <a:noFill/>
        </p:spPr>
        <p:txBody>
          <a:bodyPr wrap="none" lIns="0" tIns="41029" rIns="0" bIns="41029" rtlCol="0" anchor="ctr">
            <a:spAutoFit/>
          </a:bodyPr>
          <a:lstStyle/>
          <a:p>
            <a:pPr eaLnBrk="1" fontAlgn="auto" hangingPunct="1">
              <a:spcBef>
                <a:spcPts val="0"/>
              </a:spcBef>
              <a:spcAft>
                <a:spcPts val="0"/>
              </a:spcAft>
              <a:defRPr/>
            </a:pPr>
            <a:r>
              <a:rPr lang="en-US" sz="1000" cap="all" dirty="0">
                <a:solidFill>
                  <a:schemeClr val="bg1"/>
                </a:solidFill>
              </a:rPr>
              <a:t>|     GDC 2018    |    19-23 March 2018</a:t>
            </a:r>
          </a:p>
        </p:txBody>
      </p:sp>
      <p:pic>
        <p:nvPicPr>
          <p:cNvPr id="25" name="Picture 24"/>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bwMode="auto">
          <a:xfrm>
            <a:off x="10711414" y="314393"/>
            <a:ext cx="1233385" cy="47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37926"/>
      </p:ext>
    </p:extLst>
  </p:cSld>
  <p:clrMap bg1="lt1" tx1="dk1" bg2="lt2" tx2="dk2" accent1="accent1" accent2="accent2" accent3="accent3" accent4="accent4" accent5="accent5" accent6="accent6" hlink="hlink" folHlink="folHlink"/>
  <p:sldLayoutIdLst>
    <p:sldLayoutId id="2147489070" r:id="rId1"/>
    <p:sldLayoutId id="2147489048" r:id="rId2"/>
    <p:sldLayoutId id="2147489052" r:id="rId3"/>
    <p:sldLayoutId id="2147489026" r:id="rId4"/>
    <p:sldLayoutId id="2147489069" r:id="rId5"/>
    <p:sldLayoutId id="2147489068" r:id="rId6"/>
    <p:sldLayoutId id="2147489072" r:id="rId7"/>
  </p:sldLayoutIdLst>
  <p:txStyles>
    <p:titleStyle>
      <a:lvl1pPr algn="l" defTabSz="914400" rtl="0" eaLnBrk="1" latinLnBrk="0" hangingPunct="1">
        <a:spcBef>
          <a:spcPct val="0"/>
        </a:spcBef>
        <a:buNone/>
        <a:defRPr sz="2400" strike="noStrike" kern="1200" cap="all" baseline="0">
          <a:solidFill>
            <a:srgbClr val="FFFFFF"/>
          </a:solidFill>
          <a:latin typeface="Calibri" pitchFamily="34" charset="0"/>
          <a:ea typeface="+mj-ea"/>
          <a:cs typeface="+mj-cs"/>
        </a:defRPr>
      </a:lvl1pPr>
    </p:titleStyle>
    <p:bodyStyle>
      <a:lvl1pPr marL="342900" indent="-342900" algn="l" defTabSz="914400" rtl="0" eaLnBrk="1" latinLnBrk="0" hangingPunct="1">
        <a:spcBef>
          <a:spcPts val="800"/>
        </a:spcBef>
        <a:spcAft>
          <a:spcPts val="0"/>
        </a:spcAft>
        <a:buClr>
          <a:schemeClr val="tx1">
            <a:lumMod val="50000"/>
            <a:lumOff val="50000"/>
          </a:schemeClr>
        </a:buClr>
        <a:buSzPct val="90000"/>
        <a:buFont typeface="Wingdings 3" pitchFamily="18" charset="2"/>
        <a:buChar char=""/>
        <a:defRPr sz="2000" kern="1200">
          <a:solidFill>
            <a:srgbClr val="FFFFFF"/>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800" kern="1200">
          <a:solidFill>
            <a:srgbClr val="FFFFFF"/>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600" kern="1200">
          <a:solidFill>
            <a:srgbClr val="FFFFFF"/>
          </a:solidFill>
          <a:latin typeface="Calibri" pitchFamily="34" charset="0"/>
          <a:ea typeface="+mn-ea"/>
          <a:cs typeface="+mn-cs"/>
        </a:defRPr>
      </a:lvl3pPr>
      <a:lvl4pPr marL="1371600" indent="-182880"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4pPr>
      <a:lvl5pPr marL="1645920" indent="-164592"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4.png"/><Relationship Id="rId4" Type="http://schemas.openxmlformats.org/officeDocument/2006/relationships/diagramLayout" Target="../diagrams/layout1.xml"/><Relationship Id="rId9"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239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7CB2DEE-186F-4BD1-A7DB-7D02F024964A}"/>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8D31B087-0713-4131-8274-9C82A96F2E9A}"/>
              </a:ext>
            </a:extLst>
          </p:cNvPr>
          <p:cNvSpPr>
            <a:spLocks noGrp="1"/>
          </p:cNvSpPr>
          <p:nvPr>
            <p:ph type="body" sz="quarter" idx="10"/>
          </p:nvPr>
        </p:nvSpPr>
        <p:spPr/>
        <p:txBody>
          <a:bodyPr/>
          <a:lstStyle/>
          <a:p>
            <a:r>
              <a:rPr lang="en-US" b="1" dirty="0">
                <a:solidFill>
                  <a:srgbClr val="ED1C24"/>
                </a:solidFill>
              </a:rPr>
              <a:t>System ACTIVITY – multi-frame overview</a:t>
            </a:r>
          </a:p>
        </p:txBody>
      </p:sp>
      <p:sp>
        <p:nvSpPr>
          <p:cNvPr id="4" name="Title 3">
            <a:extLst>
              <a:ext uri="{FF2B5EF4-FFF2-40B4-BE49-F238E27FC236}">
                <a16:creationId xmlns:a16="http://schemas.microsoft.com/office/drawing/2014/main" id="{522C5C4F-027D-4664-A472-BEB187F20943}"/>
              </a:ext>
            </a:extLst>
          </p:cNvPr>
          <p:cNvSpPr>
            <a:spLocks noGrp="1"/>
          </p:cNvSpPr>
          <p:nvPr>
            <p:ph type="title"/>
          </p:nvPr>
        </p:nvSpPr>
        <p:spPr/>
        <p:txBody>
          <a:bodyPr/>
          <a:lstStyle/>
          <a:p>
            <a:r>
              <a:rPr lang="en-US" dirty="0">
                <a:solidFill>
                  <a:schemeClr val="bg1"/>
                </a:solidFill>
              </a:rPr>
              <a:t>Radeon GPU Profiler</a:t>
            </a:r>
            <a:endParaRPr lang="en-US" dirty="0"/>
          </a:p>
        </p:txBody>
      </p:sp>
      <p:pic>
        <p:nvPicPr>
          <p:cNvPr id="2" name="Picture 1">
            <a:extLst>
              <a:ext uri="{FF2B5EF4-FFF2-40B4-BE49-F238E27FC236}">
                <a16:creationId xmlns:a16="http://schemas.microsoft.com/office/drawing/2014/main" id="{E7F6A26D-D3F0-48BC-8D90-2808B0FE4C98}"/>
              </a:ext>
            </a:extLst>
          </p:cNvPr>
          <p:cNvPicPr>
            <a:picLocks noChangeAspect="1"/>
          </p:cNvPicPr>
          <p:nvPr/>
        </p:nvPicPr>
        <p:blipFill>
          <a:blip r:embed="rId3"/>
          <a:stretch>
            <a:fillRect/>
          </a:stretch>
        </p:blipFill>
        <p:spPr>
          <a:xfrm>
            <a:off x="365760" y="1183893"/>
            <a:ext cx="11449115" cy="4969257"/>
          </a:xfrm>
          <a:prstGeom prst="rect">
            <a:avLst/>
          </a:prstGeom>
        </p:spPr>
      </p:pic>
      <p:grpSp>
        <p:nvGrpSpPr>
          <p:cNvPr id="5" name="Group 4">
            <a:extLst>
              <a:ext uri="{FF2B5EF4-FFF2-40B4-BE49-F238E27FC236}">
                <a16:creationId xmlns:a16="http://schemas.microsoft.com/office/drawing/2014/main" id="{850D17C9-7005-4746-B44A-3DFFE9BF3DB5}"/>
              </a:ext>
            </a:extLst>
          </p:cNvPr>
          <p:cNvGrpSpPr/>
          <p:nvPr/>
        </p:nvGrpSpPr>
        <p:grpSpPr>
          <a:xfrm>
            <a:off x="6814664" y="1592577"/>
            <a:ext cx="2058348" cy="4227198"/>
            <a:chOff x="6814664" y="1592577"/>
            <a:chExt cx="2058348" cy="4227198"/>
          </a:xfrm>
        </p:grpSpPr>
        <p:sp>
          <p:nvSpPr>
            <p:cNvPr id="8" name="Rectangle: Rounded Corners 7">
              <a:extLst>
                <a:ext uri="{FF2B5EF4-FFF2-40B4-BE49-F238E27FC236}">
                  <a16:creationId xmlns:a16="http://schemas.microsoft.com/office/drawing/2014/main" id="{5599F05A-C562-47B4-9DC4-F7472A373DD2}"/>
                </a:ext>
              </a:extLst>
            </p:cNvPr>
            <p:cNvSpPr/>
            <p:nvPr/>
          </p:nvSpPr>
          <p:spPr>
            <a:xfrm>
              <a:off x="7219950" y="1592577"/>
              <a:ext cx="1247776" cy="4227198"/>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extBox 8">
              <a:extLst>
                <a:ext uri="{FF2B5EF4-FFF2-40B4-BE49-F238E27FC236}">
                  <a16:creationId xmlns:a16="http://schemas.microsoft.com/office/drawing/2014/main" id="{0BE3D900-9D34-43B8-86F4-3AC9C99F307C}"/>
                </a:ext>
              </a:extLst>
            </p:cNvPr>
            <p:cNvSpPr txBox="1"/>
            <p:nvPr/>
          </p:nvSpPr>
          <p:spPr>
            <a:xfrm>
              <a:off x="6814664" y="5179039"/>
              <a:ext cx="2058348"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spcAft>
                  <a:spcPts val="600"/>
                </a:spcAft>
                <a:buClr>
                  <a:schemeClr val="bg2"/>
                </a:buClr>
              </a:pPr>
              <a:r>
                <a:rPr lang="en-US" b="1" dirty="0">
                  <a:solidFill>
                    <a:schemeClr val="bg1"/>
                  </a:solidFill>
                </a:rPr>
                <a:t>Low-level GPU data</a:t>
              </a:r>
            </a:p>
          </p:txBody>
        </p:sp>
      </p:grpSp>
    </p:spTree>
    <p:extLst>
      <p:ext uri="{BB962C8B-B14F-4D97-AF65-F5344CB8AC3E}">
        <p14:creationId xmlns:p14="http://schemas.microsoft.com/office/powerpoint/2010/main" val="142967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7CB2DEE-186F-4BD1-A7DB-7D02F024964A}"/>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8D31B087-0713-4131-8274-9C82A96F2E9A}"/>
              </a:ext>
            </a:extLst>
          </p:cNvPr>
          <p:cNvSpPr>
            <a:spLocks noGrp="1"/>
          </p:cNvSpPr>
          <p:nvPr>
            <p:ph type="body" sz="quarter" idx="10"/>
          </p:nvPr>
        </p:nvSpPr>
        <p:spPr/>
        <p:txBody>
          <a:bodyPr/>
          <a:lstStyle/>
          <a:p>
            <a:r>
              <a:rPr lang="en-US" b="1" dirty="0">
                <a:solidFill>
                  <a:srgbClr val="ED1C24"/>
                </a:solidFill>
              </a:rPr>
              <a:t>System ACTIVITY – CPU submission and GPU EXECUTION timings</a:t>
            </a:r>
          </a:p>
        </p:txBody>
      </p:sp>
      <p:sp>
        <p:nvSpPr>
          <p:cNvPr id="4" name="Title 3">
            <a:extLst>
              <a:ext uri="{FF2B5EF4-FFF2-40B4-BE49-F238E27FC236}">
                <a16:creationId xmlns:a16="http://schemas.microsoft.com/office/drawing/2014/main" id="{522C5C4F-027D-4664-A472-BEB187F20943}"/>
              </a:ext>
            </a:extLst>
          </p:cNvPr>
          <p:cNvSpPr>
            <a:spLocks noGrp="1"/>
          </p:cNvSpPr>
          <p:nvPr>
            <p:ph type="title"/>
          </p:nvPr>
        </p:nvSpPr>
        <p:spPr/>
        <p:txBody>
          <a:bodyPr/>
          <a:lstStyle/>
          <a:p>
            <a:r>
              <a:rPr lang="en-US" dirty="0">
                <a:solidFill>
                  <a:schemeClr val="bg1"/>
                </a:solidFill>
              </a:rPr>
              <a:t>Radeon GPU Profiler</a:t>
            </a:r>
            <a:endParaRPr lang="en-US" dirty="0"/>
          </a:p>
        </p:txBody>
      </p:sp>
      <p:pic>
        <p:nvPicPr>
          <p:cNvPr id="5" name="Picture 4">
            <a:extLst>
              <a:ext uri="{FF2B5EF4-FFF2-40B4-BE49-F238E27FC236}">
                <a16:creationId xmlns:a16="http://schemas.microsoft.com/office/drawing/2014/main" id="{A0CAAC25-66CC-4F07-B471-3E5136E71A01}"/>
              </a:ext>
            </a:extLst>
          </p:cNvPr>
          <p:cNvPicPr>
            <a:picLocks noChangeAspect="1"/>
          </p:cNvPicPr>
          <p:nvPr/>
        </p:nvPicPr>
        <p:blipFill>
          <a:blip r:embed="rId3"/>
          <a:stretch>
            <a:fillRect/>
          </a:stretch>
        </p:blipFill>
        <p:spPr>
          <a:xfrm>
            <a:off x="1465826" y="1233793"/>
            <a:ext cx="9360513" cy="5085089"/>
          </a:xfrm>
          <a:prstGeom prst="rect">
            <a:avLst/>
          </a:prstGeom>
        </p:spPr>
      </p:pic>
      <p:grpSp>
        <p:nvGrpSpPr>
          <p:cNvPr id="9" name="Group 8">
            <a:extLst>
              <a:ext uri="{FF2B5EF4-FFF2-40B4-BE49-F238E27FC236}">
                <a16:creationId xmlns:a16="http://schemas.microsoft.com/office/drawing/2014/main" id="{8FFEF0C2-C5FA-4AC3-9695-48E5F3D6CE29}"/>
              </a:ext>
            </a:extLst>
          </p:cNvPr>
          <p:cNvGrpSpPr/>
          <p:nvPr/>
        </p:nvGrpSpPr>
        <p:grpSpPr>
          <a:xfrm>
            <a:off x="6380328" y="4349786"/>
            <a:ext cx="1707167" cy="689544"/>
            <a:chOff x="612242" y="3001448"/>
            <a:chExt cx="1707167" cy="689544"/>
          </a:xfrm>
        </p:grpSpPr>
        <p:sp>
          <p:nvSpPr>
            <p:cNvPr id="10" name="TextBox 9">
              <a:extLst>
                <a:ext uri="{FF2B5EF4-FFF2-40B4-BE49-F238E27FC236}">
                  <a16:creationId xmlns:a16="http://schemas.microsoft.com/office/drawing/2014/main" id="{54135807-BDF9-4400-9918-BCFD95B93FA7}"/>
                </a:ext>
              </a:extLst>
            </p:cNvPr>
            <p:cNvSpPr txBox="1"/>
            <p:nvPr/>
          </p:nvSpPr>
          <p:spPr>
            <a:xfrm>
              <a:off x="612242" y="3001448"/>
              <a:ext cx="1707167"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spcAft>
                  <a:spcPts val="600"/>
                </a:spcAft>
                <a:buClr>
                  <a:schemeClr val="bg2"/>
                </a:buClr>
              </a:pPr>
              <a:r>
                <a:rPr lang="en-US" b="1" dirty="0">
                  <a:solidFill>
                    <a:schemeClr val="bg1"/>
                  </a:solidFill>
                </a:rPr>
                <a:t>GPU Execution</a:t>
              </a:r>
            </a:p>
          </p:txBody>
        </p:sp>
        <p:sp>
          <p:nvSpPr>
            <p:cNvPr id="11" name="Arrow: Right 10">
              <a:extLst>
                <a:ext uri="{FF2B5EF4-FFF2-40B4-BE49-F238E27FC236}">
                  <a16:creationId xmlns:a16="http://schemas.microsoft.com/office/drawing/2014/main" id="{5D3BDEA5-880B-40EB-A3EA-54C7460B7377}"/>
                </a:ext>
              </a:extLst>
            </p:cNvPr>
            <p:cNvSpPr/>
            <p:nvPr/>
          </p:nvSpPr>
          <p:spPr>
            <a:xfrm rot="5400000">
              <a:off x="1291128" y="3365767"/>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2" name="Group 11">
            <a:extLst>
              <a:ext uri="{FF2B5EF4-FFF2-40B4-BE49-F238E27FC236}">
                <a16:creationId xmlns:a16="http://schemas.microsoft.com/office/drawing/2014/main" id="{436DCE5D-BCFE-488A-AF8D-3F87460B9A84}"/>
              </a:ext>
            </a:extLst>
          </p:cNvPr>
          <p:cNvGrpSpPr/>
          <p:nvPr/>
        </p:nvGrpSpPr>
        <p:grpSpPr>
          <a:xfrm>
            <a:off x="1776418" y="3090071"/>
            <a:ext cx="1707167" cy="699270"/>
            <a:chOff x="612242" y="3001448"/>
            <a:chExt cx="1707167" cy="699270"/>
          </a:xfrm>
        </p:grpSpPr>
        <p:sp>
          <p:nvSpPr>
            <p:cNvPr id="13" name="TextBox 12">
              <a:extLst>
                <a:ext uri="{FF2B5EF4-FFF2-40B4-BE49-F238E27FC236}">
                  <a16:creationId xmlns:a16="http://schemas.microsoft.com/office/drawing/2014/main" id="{5392CA3D-8588-4357-AA27-AB44E576E2D7}"/>
                </a:ext>
              </a:extLst>
            </p:cNvPr>
            <p:cNvSpPr txBox="1"/>
            <p:nvPr/>
          </p:nvSpPr>
          <p:spPr>
            <a:xfrm>
              <a:off x="612242" y="3001448"/>
              <a:ext cx="1707167"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spcAft>
                  <a:spcPts val="600"/>
                </a:spcAft>
                <a:buClr>
                  <a:schemeClr val="bg2"/>
                </a:buClr>
              </a:pPr>
              <a:r>
                <a:rPr lang="en-US" b="1" dirty="0">
                  <a:solidFill>
                    <a:schemeClr val="bg1"/>
                  </a:solidFill>
                </a:rPr>
                <a:t>CPU Submission</a:t>
              </a:r>
            </a:p>
          </p:txBody>
        </p:sp>
        <p:sp>
          <p:nvSpPr>
            <p:cNvPr id="14" name="Arrow: Right 13">
              <a:extLst>
                <a:ext uri="{FF2B5EF4-FFF2-40B4-BE49-F238E27FC236}">
                  <a16:creationId xmlns:a16="http://schemas.microsoft.com/office/drawing/2014/main" id="{1FFEAE83-3AB6-47D5-9ED0-80DA71471971}"/>
                </a:ext>
              </a:extLst>
            </p:cNvPr>
            <p:cNvSpPr/>
            <p:nvPr/>
          </p:nvSpPr>
          <p:spPr>
            <a:xfrm rot="5400000">
              <a:off x="1291128" y="3375493"/>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0" name="Group 19">
            <a:extLst>
              <a:ext uri="{FF2B5EF4-FFF2-40B4-BE49-F238E27FC236}">
                <a16:creationId xmlns:a16="http://schemas.microsoft.com/office/drawing/2014/main" id="{D561CBE7-8CFC-4C41-8012-771F9C0466D8}"/>
              </a:ext>
            </a:extLst>
          </p:cNvPr>
          <p:cNvGrpSpPr/>
          <p:nvPr/>
        </p:nvGrpSpPr>
        <p:grpSpPr>
          <a:xfrm>
            <a:off x="2596607" y="4085617"/>
            <a:ext cx="3888373" cy="1186774"/>
            <a:chOff x="2596607" y="4085617"/>
            <a:chExt cx="3888373" cy="1186774"/>
          </a:xfrm>
        </p:grpSpPr>
        <p:sp>
          <p:nvSpPr>
            <p:cNvPr id="16" name="Rectangle: Rounded Corners 15">
              <a:extLst>
                <a:ext uri="{FF2B5EF4-FFF2-40B4-BE49-F238E27FC236}">
                  <a16:creationId xmlns:a16="http://schemas.microsoft.com/office/drawing/2014/main" id="{C9F8DCA0-F646-4812-A998-8A58C1774916}"/>
                </a:ext>
              </a:extLst>
            </p:cNvPr>
            <p:cNvSpPr/>
            <p:nvPr/>
          </p:nvSpPr>
          <p:spPr>
            <a:xfrm>
              <a:off x="2596607" y="4085617"/>
              <a:ext cx="1138816" cy="1186774"/>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9" name="Group 18">
              <a:extLst>
                <a:ext uri="{FF2B5EF4-FFF2-40B4-BE49-F238E27FC236}">
                  <a16:creationId xmlns:a16="http://schemas.microsoft.com/office/drawing/2014/main" id="{49165676-6B22-4A2B-BEFB-DB3F655F76E6}"/>
                </a:ext>
              </a:extLst>
            </p:cNvPr>
            <p:cNvGrpSpPr/>
            <p:nvPr/>
          </p:nvGrpSpPr>
          <p:grpSpPr>
            <a:xfrm>
              <a:off x="3714386" y="4494338"/>
              <a:ext cx="2770594" cy="369332"/>
              <a:chOff x="3714386" y="4494338"/>
              <a:chExt cx="2770594" cy="369332"/>
            </a:xfrm>
          </p:grpSpPr>
          <p:sp>
            <p:nvSpPr>
              <p:cNvPr id="18" name="Arrow: Right 17">
                <a:extLst>
                  <a:ext uri="{FF2B5EF4-FFF2-40B4-BE49-F238E27FC236}">
                    <a16:creationId xmlns:a16="http://schemas.microsoft.com/office/drawing/2014/main" id="{0270B3B1-1946-4C33-86CA-AF012C752222}"/>
                  </a:ext>
                </a:extLst>
              </p:cNvPr>
              <p:cNvSpPr/>
              <p:nvPr/>
            </p:nvSpPr>
            <p:spPr>
              <a:xfrm rot="10800000">
                <a:off x="3714386" y="4518748"/>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TextBox 16">
                <a:extLst>
                  <a:ext uri="{FF2B5EF4-FFF2-40B4-BE49-F238E27FC236}">
                    <a16:creationId xmlns:a16="http://schemas.microsoft.com/office/drawing/2014/main" id="{35C7B9C8-A2FA-4217-BC72-D349584456F1}"/>
                  </a:ext>
                </a:extLst>
              </p:cNvPr>
              <p:cNvSpPr txBox="1"/>
              <p:nvPr/>
            </p:nvSpPr>
            <p:spPr>
              <a:xfrm>
                <a:off x="4036205" y="4494338"/>
                <a:ext cx="2448775"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spcAft>
                    <a:spcPts val="600"/>
                  </a:spcAft>
                  <a:buClr>
                    <a:schemeClr val="bg2"/>
                  </a:buClr>
                </a:pPr>
                <a:r>
                  <a:rPr lang="en-US" b="1" dirty="0">
                    <a:solidFill>
                      <a:schemeClr val="bg1"/>
                    </a:solidFill>
                  </a:rPr>
                  <a:t>Work already in queue</a:t>
                </a:r>
              </a:p>
            </p:txBody>
          </p:sp>
        </p:grpSp>
      </p:grpSp>
      <p:grpSp>
        <p:nvGrpSpPr>
          <p:cNvPr id="30" name="Group 29">
            <a:extLst>
              <a:ext uri="{FF2B5EF4-FFF2-40B4-BE49-F238E27FC236}">
                <a16:creationId xmlns:a16="http://schemas.microsoft.com/office/drawing/2014/main" id="{B3CCAE1D-A7B3-4305-B63C-20045973CD28}"/>
              </a:ext>
            </a:extLst>
          </p:cNvPr>
          <p:cNvGrpSpPr/>
          <p:nvPr/>
        </p:nvGrpSpPr>
        <p:grpSpPr>
          <a:xfrm>
            <a:off x="2584520" y="4337062"/>
            <a:ext cx="4188813" cy="959738"/>
            <a:chOff x="2584520" y="4337062"/>
            <a:chExt cx="4188813" cy="959738"/>
          </a:xfrm>
        </p:grpSpPr>
        <p:sp>
          <p:nvSpPr>
            <p:cNvPr id="22" name="Rectangle: Rounded Corners 21">
              <a:extLst>
                <a:ext uri="{FF2B5EF4-FFF2-40B4-BE49-F238E27FC236}">
                  <a16:creationId xmlns:a16="http://schemas.microsoft.com/office/drawing/2014/main" id="{7C47265E-A482-47AE-B8C4-3A69349E4F04}"/>
                </a:ext>
              </a:extLst>
            </p:cNvPr>
            <p:cNvSpPr/>
            <p:nvPr/>
          </p:nvSpPr>
          <p:spPr>
            <a:xfrm>
              <a:off x="2596606" y="5010999"/>
              <a:ext cx="4176727" cy="285801"/>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9" name="Group 28">
              <a:extLst>
                <a:ext uri="{FF2B5EF4-FFF2-40B4-BE49-F238E27FC236}">
                  <a16:creationId xmlns:a16="http://schemas.microsoft.com/office/drawing/2014/main" id="{BDD38214-7E3D-4904-80DD-EF27C40DE098}"/>
                </a:ext>
              </a:extLst>
            </p:cNvPr>
            <p:cNvGrpSpPr/>
            <p:nvPr/>
          </p:nvGrpSpPr>
          <p:grpSpPr>
            <a:xfrm>
              <a:off x="2584520" y="4337062"/>
              <a:ext cx="4188812" cy="683884"/>
              <a:chOff x="5576710" y="2888684"/>
              <a:chExt cx="4188812" cy="683884"/>
            </a:xfrm>
          </p:grpSpPr>
          <p:sp>
            <p:nvSpPr>
              <p:cNvPr id="27" name="TextBox 26">
                <a:extLst>
                  <a:ext uri="{FF2B5EF4-FFF2-40B4-BE49-F238E27FC236}">
                    <a16:creationId xmlns:a16="http://schemas.microsoft.com/office/drawing/2014/main" id="{5231EFE9-5E1C-4316-BD6E-BF2B9E1E54FC}"/>
                  </a:ext>
                </a:extLst>
              </p:cNvPr>
              <p:cNvSpPr txBox="1"/>
              <p:nvPr/>
            </p:nvSpPr>
            <p:spPr>
              <a:xfrm>
                <a:off x="5576710" y="2888684"/>
                <a:ext cx="4188812"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Queue clearing as work executes on GPU</a:t>
                </a:r>
              </a:p>
            </p:txBody>
          </p:sp>
          <p:sp>
            <p:nvSpPr>
              <p:cNvPr id="28" name="Arrow: Right 27">
                <a:extLst>
                  <a:ext uri="{FF2B5EF4-FFF2-40B4-BE49-F238E27FC236}">
                    <a16:creationId xmlns:a16="http://schemas.microsoft.com/office/drawing/2014/main" id="{6659E778-4A1E-4F18-B1E7-9F4AC9FA4113}"/>
                  </a:ext>
                </a:extLst>
              </p:cNvPr>
              <p:cNvSpPr/>
              <p:nvPr/>
            </p:nvSpPr>
            <p:spPr>
              <a:xfrm rot="5400000">
                <a:off x="7579208" y="3247343"/>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spTree>
    <p:extLst>
      <p:ext uri="{BB962C8B-B14F-4D97-AF65-F5344CB8AC3E}">
        <p14:creationId xmlns:p14="http://schemas.microsoft.com/office/powerpoint/2010/main" val="105060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7CB2DEE-186F-4BD1-A7DB-7D02F024964A}"/>
              </a:ext>
            </a:extLst>
          </p:cNvPr>
          <p:cNvSpPr>
            <a:spLocks noGrp="1"/>
          </p:cNvSpPr>
          <p:nvPr>
            <p:ph idx="1"/>
          </p:nvPr>
        </p:nvSpPr>
        <p:spPr/>
        <p:txBody>
          <a:bodyPr/>
          <a:lstStyle/>
          <a:p>
            <a:endParaRPr lang="en-US" dirty="0"/>
          </a:p>
        </p:txBody>
      </p:sp>
      <p:pic>
        <p:nvPicPr>
          <p:cNvPr id="2" name="Picture 1">
            <a:extLst>
              <a:ext uri="{FF2B5EF4-FFF2-40B4-BE49-F238E27FC236}">
                <a16:creationId xmlns:a16="http://schemas.microsoft.com/office/drawing/2014/main" id="{7F98D552-F3E4-488F-9A49-33E2C3F4F4D5}"/>
              </a:ext>
            </a:extLst>
          </p:cNvPr>
          <p:cNvPicPr>
            <a:picLocks noChangeAspect="1"/>
          </p:cNvPicPr>
          <p:nvPr/>
        </p:nvPicPr>
        <p:blipFill>
          <a:blip r:embed="rId3"/>
          <a:stretch>
            <a:fillRect/>
          </a:stretch>
        </p:blipFill>
        <p:spPr>
          <a:xfrm>
            <a:off x="1465826" y="1233793"/>
            <a:ext cx="9345570" cy="5085089"/>
          </a:xfrm>
          <a:prstGeom prst="rect">
            <a:avLst/>
          </a:prstGeom>
        </p:spPr>
      </p:pic>
      <p:sp>
        <p:nvSpPr>
          <p:cNvPr id="3" name="Text Placeholder 2">
            <a:extLst>
              <a:ext uri="{FF2B5EF4-FFF2-40B4-BE49-F238E27FC236}">
                <a16:creationId xmlns:a16="http://schemas.microsoft.com/office/drawing/2014/main" id="{8D31B087-0713-4131-8274-9C82A96F2E9A}"/>
              </a:ext>
            </a:extLst>
          </p:cNvPr>
          <p:cNvSpPr>
            <a:spLocks noGrp="1"/>
          </p:cNvSpPr>
          <p:nvPr>
            <p:ph type="body" sz="quarter" idx="10"/>
          </p:nvPr>
        </p:nvSpPr>
        <p:spPr/>
        <p:txBody>
          <a:bodyPr/>
          <a:lstStyle/>
          <a:p>
            <a:r>
              <a:rPr lang="en-US" b="1" dirty="0">
                <a:solidFill>
                  <a:srgbClr val="ED1C24"/>
                </a:solidFill>
              </a:rPr>
              <a:t>System ACTIVITY – present markers</a:t>
            </a:r>
          </a:p>
        </p:txBody>
      </p:sp>
      <p:sp>
        <p:nvSpPr>
          <p:cNvPr id="4" name="Title 3">
            <a:extLst>
              <a:ext uri="{FF2B5EF4-FFF2-40B4-BE49-F238E27FC236}">
                <a16:creationId xmlns:a16="http://schemas.microsoft.com/office/drawing/2014/main" id="{522C5C4F-027D-4664-A472-BEB187F20943}"/>
              </a:ext>
            </a:extLst>
          </p:cNvPr>
          <p:cNvSpPr>
            <a:spLocks noGrp="1"/>
          </p:cNvSpPr>
          <p:nvPr>
            <p:ph type="title"/>
          </p:nvPr>
        </p:nvSpPr>
        <p:spPr/>
        <p:txBody>
          <a:bodyPr/>
          <a:lstStyle/>
          <a:p>
            <a:r>
              <a:rPr lang="en-US" dirty="0">
                <a:solidFill>
                  <a:schemeClr val="bg1"/>
                </a:solidFill>
              </a:rPr>
              <a:t>Radeon GPU Profiler</a:t>
            </a:r>
            <a:endParaRPr lang="en-US" dirty="0"/>
          </a:p>
        </p:txBody>
      </p:sp>
      <p:grpSp>
        <p:nvGrpSpPr>
          <p:cNvPr id="7" name="Group 6">
            <a:extLst>
              <a:ext uri="{FF2B5EF4-FFF2-40B4-BE49-F238E27FC236}">
                <a16:creationId xmlns:a16="http://schemas.microsoft.com/office/drawing/2014/main" id="{E30B4491-9D87-4798-9AD8-454E190F0E0D}"/>
              </a:ext>
            </a:extLst>
          </p:cNvPr>
          <p:cNvGrpSpPr/>
          <p:nvPr/>
        </p:nvGrpSpPr>
        <p:grpSpPr>
          <a:xfrm>
            <a:off x="1559691" y="2955147"/>
            <a:ext cx="2165640" cy="689544"/>
            <a:chOff x="375173" y="3001448"/>
            <a:chExt cx="2165640" cy="689544"/>
          </a:xfrm>
        </p:grpSpPr>
        <p:sp>
          <p:nvSpPr>
            <p:cNvPr id="8" name="TextBox 7">
              <a:extLst>
                <a:ext uri="{FF2B5EF4-FFF2-40B4-BE49-F238E27FC236}">
                  <a16:creationId xmlns:a16="http://schemas.microsoft.com/office/drawing/2014/main" id="{DC9689EE-2507-4162-AAB3-E471A39B8F1F}"/>
                </a:ext>
              </a:extLst>
            </p:cNvPr>
            <p:cNvSpPr txBox="1"/>
            <p:nvPr/>
          </p:nvSpPr>
          <p:spPr>
            <a:xfrm>
              <a:off x="375173" y="3001448"/>
              <a:ext cx="2165640"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Present submission</a:t>
              </a:r>
            </a:p>
          </p:txBody>
        </p:sp>
        <p:sp>
          <p:nvSpPr>
            <p:cNvPr id="9" name="Arrow: Right 8">
              <a:extLst>
                <a:ext uri="{FF2B5EF4-FFF2-40B4-BE49-F238E27FC236}">
                  <a16:creationId xmlns:a16="http://schemas.microsoft.com/office/drawing/2014/main" id="{9210019B-C2E3-4D31-98EE-F2E1977ABE1C}"/>
                </a:ext>
              </a:extLst>
            </p:cNvPr>
            <p:cNvSpPr/>
            <p:nvPr/>
          </p:nvSpPr>
          <p:spPr>
            <a:xfrm rot="5400000">
              <a:off x="1291128" y="3365767"/>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0" name="Group 9">
            <a:extLst>
              <a:ext uri="{FF2B5EF4-FFF2-40B4-BE49-F238E27FC236}">
                <a16:creationId xmlns:a16="http://schemas.microsoft.com/office/drawing/2014/main" id="{E96920DB-45ED-445A-AAA1-FEF842212123}"/>
              </a:ext>
            </a:extLst>
          </p:cNvPr>
          <p:cNvGrpSpPr/>
          <p:nvPr/>
        </p:nvGrpSpPr>
        <p:grpSpPr>
          <a:xfrm>
            <a:off x="6543735" y="4134836"/>
            <a:ext cx="2165640" cy="689544"/>
            <a:chOff x="375173" y="3001448"/>
            <a:chExt cx="2165640" cy="689544"/>
          </a:xfrm>
        </p:grpSpPr>
        <p:sp>
          <p:nvSpPr>
            <p:cNvPr id="11" name="TextBox 10">
              <a:extLst>
                <a:ext uri="{FF2B5EF4-FFF2-40B4-BE49-F238E27FC236}">
                  <a16:creationId xmlns:a16="http://schemas.microsoft.com/office/drawing/2014/main" id="{2F8075F2-F1DC-4CC6-9DEF-480F396F5E13}"/>
                </a:ext>
              </a:extLst>
            </p:cNvPr>
            <p:cNvSpPr txBox="1"/>
            <p:nvPr/>
          </p:nvSpPr>
          <p:spPr>
            <a:xfrm>
              <a:off x="375173" y="3001448"/>
              <a:ext cx="2165640"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Present execution</a:t>
              </a:r>
            </a:p>
          </p:txBody>
        </p:sp>
        <p:sp>
          <p:nvSpPr>
            <p:cNvPr id="12" name="Arrow: Right 11">
              <a:extLst>
                <a:ext uri="{FF2B5EF4-FFF2-40B4-BE49-F238E27FC236}">
                  <a16:creationId xmlns:a16="http://schemas.microsoft.com/office/drawing/2014/main" id="{B499D3CD-615B-4AF4-82C8-90EBCB684C37}"/>
                </a:ext>
              </a:extLst>
            </p:cNvPr>
            <p:cNvSpPr/>
            <p:nvPr/>
          </p:nvSpPr>
          <p:spPr>
            <a:xfrm rot="5400000">
              <a:off x="1291128" y="3365767"/>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Tree>
    <p:extLst>
      <p:ext uri="{BB962C8B-B14F-4D97-AF65-F5344CB8AC3E}">
        <p14:creationId xmlns:p14="http://schemas.microsoft.com/office/powerpoint/2010/main" val="11583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7CB2DEE-186F-4BD1-A7DB-7D02F024964A}"/>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8D31B087-0713-4131-8274-9C82A96F2E9A}"/>
              </a:ext>
            </a:extLst>
          </p:cNvPr>
          <p:cNvSpPr>
            <a:spLocks noGrp="1"/>
          </p:cNvSpPr>
          <p:nvPr>
            <p:ph type="body" sz="quarter" idx="10"/>
          </p:nvPr>
        </p:nvSpPr>
        <p:spPr/>
        <p:txBody>
          <a:bodyPr/>
          <a:lstStyle/>
          <a:p>
            <a:r>
              <a:rPr lang="en-US" b="1" dirty="0">
                <a:solidFill>
                  <a:srgbClr val="ED1C24"/>
                </a:solidFill>
              </a:rPr>
              <a:t>System ACTIVITY – visualize Queue synchronization</a:t>
            </a:r>
          </a:p>
        </p:txBody>
      </p:sp>
      <p:sp>
        <p:nvSpPr>
          <p:cNvPr id="4" name="Title 3">
            <a:extLst>
              <a:ext uri="{FF2B5EF4-FFF2-40B4-BE49-F238E27FC236}">
                <a16:creationId xmlns:a16="http://schemas.microsoft.com/office/drawing/2014/main" id="{522C5C4F-027D-4664-A472-BEB187F20943}"/>
              </a:ext>
            </a:extLst>
          </p:cNvPr>
          <p:cNvSpPr>
            <a:spLocks noGrp="1"/>
          </p:cNvSpPr>
          <p:nvPr>
            <p:ph type="title"/>
          </p:nvPr>
        </p:nvSpPr>
        <p:spPr/>
        <p:txBody>
          <a:bodyPr/>
          <a:lstStyle/>
          <a:p>
            <a:r>
              <a:rPr lang="en-US" dirty="0">
                <a:solidFill>
                  <a:schemeClr val="bg1"/>
                </a:solidFill>
              </a:rPr>
              <a:t>Radeon GPU Profiler</a:t>
            </a:r>
            <a:endParaRPr lang="en-US" dirty="0"/>
          </a:p>
        </p:txBody>
      </p:sp>
      <p:pic>
        <p:nvPicPr>
          <p:cNvPr id="2" name="Picture 1">
            <a:extLst>
              <a:ext uri="{FF2B5EF4-FFF2-40B4-BE49-F238E27FC236}">
                <a16:creationId xmlns:a16="http://schemas.microsoft.com/office/drawing/2014/main" id="{D8547D19-C7B1-4597-AED8-A886CB4F3538}"/>
              </a:ext>
            </a:extLst>
          </p:cNvPr>
          <p:cNvPicPr>
            <a:picLocks noChangeAspect="1"/>
          </p:cNvPicPr>
          <p:nvPr/>
        </p:nvPicPr>
        <p:blipFill rotWithShape="1">
          <a:blip r:embed="rId3"/>
          <a:srcRect t="28588" r="42796" b="1869"/>
          <a:stretch/>
        </p:blipFill>
        <p:spPr>
          <a:xfrm>
            <a:off x="3655739" y="1381123"/>
            <a:ext cx="4483248" cy="5042256"/>
          </a:xfrm>
          <a:prstGeom prst="rect">
            <a:avLst/>
          </a:prstGeom>
        </p:spPr>
      </p:pic>
      <p:grpSp>
        <p:nvGrpSpPr>
          <p:cNvPr id="10" name="Group 9">
            <a:extLst>
              <a:ext uri="{FF2B5EF4-FFF2-40B4-BE49-F238E27FC236}">
                <a16:creationId xmlns:a16="http://schemas.microsoft.com/office/drawing/2014/main" id="{2075C2F6-BFB4-41F6-889F-74C8A459A699}"/>
              </a:ext>
            </a:extLst>
          </p:cNvPr>
          <p:cNvGrpSpPr/>
          <p:nvPr/>
        </p:nvGrpSpPr>
        <p:grpSpPr>
          <a:xfrm>
            <a:off x="4224788" y="4349435"/>
            <a:ext cx="2083337" cy="967664"/>
            <a:chOff x="-3496698" y="1610072"/>
            <a:chExt cx="2083337" cy="967664"/>
          </a:xfrm>
        </p:grpSpPr>
        <p:sp>
          <p:nvSpPr>
            <p:cNvPr id="12" name="Arrow: Right 11">
              <a:extLst>
                <a:ext uri="{FF2B5EF4-FFF2-40B4-BE49-F238E27FC236}">
                  <a16:creationId xmlns:a16="http://schemas.microsoft.com/office/drawing/2014/main" id="{E0431B0D-6998-4512-A971-EFB129785C07}"/>
                </a:ext>
              </a:extLst>
            </p:cNvPr>
            <p:cNvSpPr/>
            <p:nvPr/>
          </p:nvSpPr>
          <p:spPr>
            <a:xfrm rot="16200000">
              <a:off x="-2629119" y="1614785"/>
              <a:ext cx="329938" cy="320512"/>
            </a:xfrm>
            <a:prstGeom prst="rightArrow">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55E31A5B-ACFC-4C8C-BE22-C8B0C5227536}"/>
                </a:ext>
              </a:extLst>
            </p:cNvPr>
            <p:cNvSpPr txBox="1"/>
            <p:nvPr/>
          </p:nvSpPr>
          <p:spPr>
            <a:xfrm>
              <a:off x="-3496698" y="1931405"/>
              <a:ext cx="2083337" cy="646331"/>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Signal is executed on the GPU</a:t>
              </a:r>
            </a:p>
          </p:txBody>
        </p:sp>
      </p:grpSp>
      <p:grpSp>
        <p:nvGrpSpPr>
          <p:cNvPr id="13" name="Group 12">
            <a:extLst>
              <a:ext uri="{FF2B5EF4-FFF2-40B4-BE49-F238E27FC236}">
                <a16:creationId xmlns:a16="http://schemas.microsoft.com/office/drawing/2014/main" id="{95F4F435-3814-4B11-90A6-7A6E515E11CD}"/>
              </a:ext>
            </a:extLst>
          </p:cNvPr>
          <p:cNvGrpSpPr/>
          <p:nvPr/>
        </p:nvGrpSpPr>
        <p:grpSpPr>
          <a:xfrm>
            <a:off x="3626462" y="5444673"/>
            <a:ext cx="2731925" cy="689544"/>
            <a:chOff x="170888" y="3001448"/>
            <a:chExt cx="2731925" cy="689544"/>
          </a:xfrm>
        </p:grpSpPr>
        <p:sp>
          <p:nvSpPr>
            <p:cNvPr id="14" name="TextBox 13">
              <a:extLst>
                <a:ext uri="{FF2B5EF4-FFF2-40B4-BE49-F238E27FC236}">
                  <a16:creationId xmlns:a16="http://schemas.microsoft.com/office/drawing/2014/main" id="{CE497519-5002-4AEC-95C4-0A058C8A91DF}"/>
                </a:ext>
              </a:extLst>
            </p:cNvPr>
            <p:cNvSpPr txBox="1"/>
            <p:nvPr/>
          </p:nvSpPr>
          <p:spPr>
            <a:xfrm>
              <a:off x="170888" y="3001448"/>
              <a:ext cx="2731925"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Compute queue is waiting</a:t>
              </a:r>
            </a:p>
          </p:txBody>
        </p:sp>
        <p:sp>
          <p:nvSpPr>
            <p:cNvPr id="15" name="Arrow: Right 14">
              <a:extLst>
                <a:ext uri="{FF2B5EF4-FFF2-40B4-BE49-F238E27FC236}">
                  <a16:creationId xmlns:a16="http://schemas.microsoft.com/office/drawing/2014/main" id="{B6774940-B378-4F04-B2B9-79884D6EA3E4}"/>
                </a:ext>
              </a:extLst>
            </p:cNvPr>
            <p:cNvSpPr/>
            <p:nvPr/>
          </p:nvSpPr>
          <p:spPr>
            <a:xfrm rot="5400000">
              <a:off x="1291128" y="3365767"/>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6" name="Group 15">
            <a:extLst>
              <a:ext uri="{FF2B5EF4-FFF2-40B4-BE49-F238E27FC236}">
                <a16:creationId xmlns:a16="http://schemas.microsoft.com/office/drawing/2014/main" id="{974B4503-DFC0-4FAA-A974-A076CDC64E05}"/>
              </a:ext>
            </a:extLst>
          </p:cNvPr>
          <p:cNvGrpSpPr/>
          <p:nvPr/>
        </p:nvGrpSpPr>
        <p:grpSpPr>
          <a:xfrm>
            <a:off x="3446840" y="2501419"/>
            <a:ext cx="2038848" cy="949513"/>
            <a:chOff x="443269" y="2741479"/>
            <a:chExt cx="2038848" cy="949513"/>
          </a:xfrm>
        </p:grpSpPr>
        <p:sp>
          <p:nvSpPr>
            <p:cNvPr id="17" name="TextBox 16">
              <a:extLst>
                <a:ext uri="{FF2B5EF4-FFF2-40B4-BE49-F238E27FC236}">
                  <a16:creationId xmlns:a16="http://schemas.microsoft.com/office/drawing/2014/main" id="{BC2D7389-58C7-43FD-A033-55171A0BF9F4}"/>
                </a:ext>
              </a:extLst>
            </p:cNvPr>
            <p:cNvSpPr txBox="1"/>
            <p:nvPr/>
          </p:nvSpPr>
          <p:spPr>
            <a:xfrm>
              <a:off x="443269" y="2741479"/>
              <a:ext cx="2038848" cy="646331"/>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Signal is submitted on the CPU</a:t>
              </a:r>
            </a:p>
          </p:txBody>
        </p:sp>
        <p:sp>
          <p:nvSpPr>
            <p:cNvPr id="18" name="Arrow: Right 17">
              <a:extLst>
                <a:ext uri="{FF2B5EF4-FFF2-40B4-BE49-F238E27FC236}">
                  <a16:creationId xmlns:a16="http://schemas.microsoft.com/office/drawing/2014/main" id="{FB0ADB92-0668-4F0A-9158-55360A36B3FD}"/>
                </a:ext>
              </a:extLst>
            </p:cNvPr>
            <p:cNvSpPr/>
            <p:nvPr/>
          </p:nvSpPr>
          <p:spPr>
            <a:xfrm rot="5400000">
              <a:off x="1291128" y="3365767"/>
              <a:ext cx="329938" cy="320512"/>
            </a:xfrm>
            <a:prstGeom prst="rightArrow">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9" name="Group 18">
            <a:extLst>
              <a:ext uri="{FF2B5EF4-FFF2-40B4-BE49-F238E27FC236}">
                <a16:creationId xmlns:a16="http://schemas.microsoft.com/office/drawing/2014/main" id="{C617D9FC-6C14-4985-874F-F901BBD32019}"/>
              </a:ext>
            </a:extLst>
          </p:cNvPr>
          <p:cNvGrpSpPr/>
          <p:nvPr/>
        </p:nvGrpSpPr>
        <p:grpSpPr>
          <a:xfrm>
            <a:off x="4299412" y="5444673"/>
            <a:ext cx="2731925" cy="689544"/>
            <a:chOff x="170888" y="3001448"/>
            <a:chExt cx="2731925" cy="689544"/>
          </a:xfrm>
        </p:grpSpPr>
        <p:sp>
          <p:nvSpPr>
            <p:cNvPr id="20" name="TextBox 19">
              <a:extLst>
                <a:ext uri="{FF2B5EF4-FFF2-40B4-BE49-F238E27FC236}">
                  <a16:creationId xmlns:a16="http://schemas.microsoft.com/office/drawing/2014/main" id="{C92FDB17-5333-4D5F-9BBB-746C659FE6E6}"/>
                </a:ext>
              </a:extLst>
            </p:cNvPr>
            <p:cNvSpPr txBox="1"/>
            <p:nvPr/>
          </p:nvSpPr>
          <p:spPr>
            <a:xfrm>
              <a:off x="170888" y="3001448"/>
              <a:ext cx="2731925"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Compute work continues</a:t>
              </a:r>
            </a:p>
          </p:txBody>
        </p:sp>
        <p:sp>
          <p:nvSpPr>
            <p:cNvPr id="21" name="Arrow: Right 20">
              <a:extLst>
                <a:ext uri="{FF2B5EF4-FFF2-40B4-BE49-F238E27FC236}">
                  <a16:creationId xmlns:a16="http://schemas.microsoft.com/office/drawing/2014/main" id="{DEF1C2DA-3D65-470A-B306-710A19AD5F6D}"/>
                </a:ext>
              </a:extLst>
            </p:cNvPr>
            <p:cNvSpPr/>
            <p:nvPr/>
          </p:nvSpPr>
          <p:spPr>
            <a:xfrm rot="5400000">
              <a:off x="1291128" y="3365767"/>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5" name="TextBox 4">
            <a:extLst>
              <a:ext uri="{FF2B5EF4-FFF2-40B4-BE49-F238E27FC236}">
                <a16:creationId xmlns:a16="http://schemas.microsoft.com/office/drawing/2014/main" id="{3BCA62D8-4EFB-4DF5-B2AF-439F17C299C2}"/>
              </a:ext>
            </a:extLst>
          </p:cNvPr>
          <p:cNvSpPr txBox="1"/>
          <p:nvPr/>
        </p:nvSpPr>
        <p:spPr>
          <a:xfrm>
            <a:off x="6167603" y="6041884"/>
            <a:ext cx="1188082" cy="276999"/>
          </a:xfrm>
          <a:prstGeom prst="rect">
            <a:avLst/>
          </a:prstGeom>
          <a:noFill/>
        </p:spPr>
        <p:txBody>
          <a:bodyPr wrap="none" rtlCol="0">
            <a:spAutoFit/>
          </a:bodyPr>
          <a:lstStyle/>
          <a:p>
            <a:pPr>
              <a:spcAft>
                <a:spcPts val="600"/>
              </a:spcAft>
              <a:buClr>
                <a:schemeClr val="bg2"/>
              </a:buClr>
            </a:pPr>
            <a:r>
              <a:rPr lang="en-US" sz="1200" dirty="0"/>
              <a:t>Compute queue</a:t>
            </a:r>
          </a:p>
        </p:txBody>
      </p:sp>
      <p:sp>
        <p:nvSpPr>
          <p:cNvPr id="22" name="TextBox 21">
            <a:extLst>
              <a:ext uri="{FF2B5EF4-FFF2-40B4-BE49-F238E27FC236}">
                <a16:creationId xmlns:a16="http://schemas.microsoft.com/office/drawing/2014/main" id="{C44D03FF-DA7D-42C5-A48C-E651204F6CAE}"/>
              </a:ext>
            </a:extLst>
          </p:cNvPr>
          <p:cNvSpPr txBox="1"/>
          <p:nvPr/>
        </p:nvSpPr>
        <p:spPr>
          <a:xfrm>
            <a:off x="6167603" y="1381123"/>
            <a:ext cx="1157753" cy="276999"/>
          </a:xfrm>
          <a:prstGeom prst="rect">
            <a:avLst/>
          </a:prstGeom>
          <a:noFill/>
        </p:spPr>
        <p:txBody>
          <a:bodyPr wrap="none" rtlCol="0">
            <a:spAutoFit/>
          </a:bodyPr>
          <a:lstStyle/>
          <a:p>
            <a:pPr>
              <a:spcAft>
                <a:spcPts val="600"/>
              </a:spcAft>
              <a:buClr>
                <a:schemeClr val="bg2"/>
              </a:buClr>
            </a:pPr>
            <a:r>
              <a:rPr lang="en-US" sz="1200" dirty="0"/>
              <a:t>Graphics queue</a:t>
            </a:r>
          </a:p>
        </p:txBody>
      </p:sp>
    </p:spTree>
    <p:extLst>
      <p:ext uri="{BB962C8B-B14F-4D97-AF65-F5344CB8AC3E}">
        <p14:creationId xmlns:p14="http://schemas.microsoft.com/office/powerpoint/2010/main" val="135321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750"/>
                                        <p:tgtEl>
                                          <p:spTgt spid="13"/>
                                        </p:tgtEl>
                                      </p:cBhvr>
                                    </p:animEffect>
                                    <p:set>
                                      <p:cBhvr>
                                        <p:cTn id="28" dur="1" fill="hold">
                                          <p:stCondLst>
                                            <p:cond delay="749"/>
                                          </p:stCondLst>
                                        </p:cTn>
                                        <p:tgtEl>
                                          <p:spTgt spid="13"/>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A5D278-7B5F-4432-BD1B-0E63F05E80FA}"/>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0FB9F65E-D58C-4768-92A0-02D053540D95}"/>
              </a:ext>
            </a:extLst>
          </p:cNvPr>
          <p:cNvSpPr>
            <a:spLocks noGrp="1"/>
          </p:cNvSpPr>
          <p:nvPr>
            <p:ph type="body" sz="quarter" idx="10"/>
          </p:nvPr>
        </p:nvSpPr>
        <p:spPr/>
        <p:txBody>
          <a:bodyPr/>
          <a:lstStyle/>
          <a:p>
            <a:r>
              <a:rPr lang="en-US" b="1" dirty="0">
                <a:solidFill>
                  <a:srgbClr val="FF0000"/>
                </a:solidFill>
              </a:rPr>
              <a:t>Barrier information</a:t>
            </a:r>
          </a:p>
        </p:txBody>
      </p:sp>
      <p:sp>
        <p:nvSpPr>
          <p:cNvPr id="4" name="Title 3">
            <a:extLst>
              <a:ext uri="{FF2B5EF4-FFF2-40B4-BE49-F238E27FC236}">
                <a16:creationId xmlns:a16="http://schemas.microsoft.com/office/drawing/2014/main" id="{0C6974DF-40DD-44D0-BD80-C157438F43A3}"/>
              </a:ext>
            </a:extLst>
          </p:cNvPr>
          <p:cNvSpPr>
            <a:spLocks noGrp="1"/>
          </p:cNvSpPr>
          <p:nvPr>
            <p:ph type="title"/>
          </p:nvPr>
        </p:nvSpPr>
        <p:spPr/>
        <p:txBody>
          <a:bodyPr/>
          <a:lstStyle/>
          <a:p>
            <a:r>
              <a:rPr lang="en-US" dirty="0">
                <a:solidFill>
                  <a:schemeClr val="bg1"/>
                </a:solidFill>
              </a:rPr>
              <a:t>Radeon GPU Profiler</a:t>
            </a:r>
            <a:endParaRPr lang="en-US" dirty="0"/>
          </a:p>
        </p:txBody>
      </p:sp>
      <p:pic>
        <p:nvPicPr>
          <p:cNvPr id="5" name="Picture 4">
            <a:extLst>
              <a:ext uri="{FF2B5EF4-FFF2-40B4-BE49-F238E27FC236}">
                <a16:creationId xmlns:a16="http://schemas.microsoft.com/office/drawing/2014/main" id="{93F4A9F1-0F36-4F32-A91F-4F60FA22E397}"/>
              </a:ext>
            </a:extLst>
          </p:cNvPr>
          <p:cNvPicPr>
            <a:picLocks noChangeAspect="1"/>
          </p:cNvPicPr>
          <p:nvPr/>
        </p:nvPicPr>
        <p:blipFill rotWithShape="1">
          <a:blip r:embed="rId3"/>
          <a:srcRect b="7606"/>
          <a:stretch/>
        </p:blipFill>
        <p:spPr>
          <a:xfrm>
            <a:off x="1361265" y="1089657"/>
            <a:ext cx="9211486" cy="5229226"/>
          </a:xfrm>
          <a:prstGeom prst="rect">
            <a:avLst/>
          </a:prstGeom>
        </p:spPr>
      </p:pic>
      <p:grpSp>
        <p:nvGrpSpPr>
          <p:cNvPr id="6" name="Group 5">
            <a:extLst>
              <a:ext uri="{FF2B5EF4-FFF2-40B4-BE49-F238E27FC236}">
                <a16:creationId xmlns:a16="http://schemas.microsoft.com/office/drawing/2014/main" id="{16E1D290-EC43-43CE-B298-4BDF765A6538}"/>
              </a:ext>
            </a:extLst>
          </p:cNvPr>
          <p:cNvGrpSpPr/>
          <p:nvPr/>
        </p:nvGrpSpPr>
        <p:grpSpPr>
          <a:xfrm>
            <a:off x="1313147" y="1038224"/>
            <a:ext cx="2900633" cy="1018506"/>
            <a:chOff x="1313147" y="1038224"/>
            <a:chExt cx="2900633" cy="1018506"/>
          </a:xfrm>
        </p:grpSpPr>
        <p:sp>
          <p:nvSpPr>
            <p:cNvPr id="7" name="Rectangle: Rounded Corners 6">
              <a:extLst>
                <a:ext uri="{FF2B5EF4-FFF2-40B4-BE49-F238E27FC236}">
                  <a16:creationId xmlns:a16="http://schemas.microsoft.com/office/drawing/2014/main" id="{500A6CD1-BF6E-4488-AE83-A055BA5BABD4}"/>
                </a:ext>
              </a:extLst>
            </p:cNvPr>
            <p:cNvSpPr/>
            <p:nvPr/>
          </p:nvSpPr>
          <p:spPr>
            <a:xfrm>
              <a:off x="1313147" y="1038224"/>
              <a:ext cx="2900633" cy="649174"/>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TextBox 7">
              <a:extLst>
                <a:ext uri="{FF2B5EF4-FFF2-40B4-BE49-F238E27FC236}">
                  <a16:creationId xmlns:a16="http://schemas.microsoft.com/office/drawing/2014/main" id="{C0E9AB38-8031-4B45-A933-95A6D932AE75}"/>
                </a:ext>
              </a:extLst>
            </p:cNvPr>
            <p:cNvSpPr txBox="1"/>
            <p:nvPr/>
          </p:nvSpPr>
          <p:spPr>
            <a:xfrm>
              <a:off x="1540378" y="1687398"/>
              <a:ext cx="2466017"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Barrier frame summary</a:t>
              </a:r>
            </a:p>
          </p:txBody>
        </p:sp>
      </p:grpSp>
      <p:grpSp>
        <p:nvGrpSpPr>
          <p:cNvPr id="9" name="Group 8">
            <a:extLst>
              <a:ext uri="{FF2B5EF4-FFF2-40B4-BE49-F238E27FC236}">
                <a16:creationId xmlns:a16="http://schemas.microsoft.com/office/drawing/2014/main" id="{C466FC0B-2C8D-494B-9F2F-23DA1603B9FE}"/>
              </a:ext>
            </a:extLst>
          </p:cNvPr>
          <p:cNvGrpSpPr/>
          <p:nvPr/>
        </p:nvGrpSpPr>
        <p:grpSpPr>
          <a:xfrm>
            <a:off x="3827282" y="1989803"/>
            <a:ext cx="2422689" cy="4329080"/>
            <a:chOff x="1469010" y="628398"/>
            <a:chExt cx="2422689" cy="4329080"/>
          </a:xfrm>
        </p:grpSpPr>
        <p:sp>
          <p:nvSpPr>
            <p:cNvPr id="11" name="TextBox 10">
              <a:extLst>
                <a:ext uri="{FF2B5EF4-FFF2-40B4-BE49-F238E27FC236}">
                  <a16:creationId xmlns:a16="http://schemas.microsoft.com/office/drawing/2014/main" id="{3FDD86D8-1265-44FA-B407-887132C6BFB3}"/>
                </a:ext>
              </a:extLst>
            </p:cNvPr>
            <p:cNvSpPr txBox="1"/>
            <p:nvPr/>
          </p:nvSpPr>
          <p:spPr>
            <a:xfrm>
              <a:off x="1699065" y="628398"/>
              <a:ext cx="1954160"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Slow-path barriers</a:t>
              </a:r>
            </a:p>
          </p:txBody>
        </p:sp>
        <p:sp>
          <p:nvSpPr>
            <p:cNvPr id="10" name="Rectangle: Rounded Corners 9">
              <a:extLst>
                <a:ext uri="{FF2B5EF4-FFF2-40B4-BE49-F238E27FC236}">
                  <a16:creationId xmlns:a16="http://schemas.microsoft.com/office/drawing/2014/main" id="{8F69F4C7-DA76-47FB-B9BB-FE378AD9FB3F}"/>
                </a:ext>
              </a:extLst>
            </p:cNvPr>
            <p:cNvSpPr/>
            <p:nvPr/>
          </p:nvSpPr>
          <p:spPr>
            <a:xfrm>
              <a:off x="1469010" y="1001600"/>
              <a:ext cx="2422689" cy="3955878"/>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2" name="Group 11">
            <a:extLst>
              <a:ext uri="{FF2B5EF4-FFF2-40B4-BE49-F238E27FC236}">
                <a16:creationId xmlns:a16="http://schemas.microsoft.com/office/drawing/2014/main" id="{55E15E65-6DFE-472B-99C4-0195707BFD25}"/>
              </a:ext>
            </a:extLst>
          </p:cNvPr>
          <p:cNvGrpSpPr/>
          <p:nvPr/>
        </p:nvGrpSpPr>
        <p:grpSpPr>
          <a:xfrm>
            <a:off x="1828800" y="2000917"/>
            <a:ext cx="1995675" cy="4317966"/>
            <a:chOff x="1589980" y="637825"/>
            <a:chExt cx="1995675" cy="4317966"/>
          </a:xfrm>
        </p:grpSpPr>
        <p:sp>
          <p:nvSpPr>
            <p:cNvPr id="13" name="TextBox 12">
              <a:extLst>
                <a:ext uri="{FF2B5EF4-FFF2-40B4-BE49-F238E27FC236}">
                  <a16:creationId xmlns:a16="http://schemas.microsoft.com/office/drawing/2014/main" id="{AC826EA3-9C58-44DD-A52E-09E74C507FC0}"/>
                </a:ext>
              </a:extLst>
            </p:cNvPr>
            <p:cNvSpPr txBox="1"/>
            <p:nvPr/>
          </p:nvSpPr>
          <p:spPr>
            <a:xfrm>
              <a:off x="1796141" y="637825"/>
              <a:ext cx="1537799"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Barrier timing</a:t>
              </a:r>
            </a:p>
          </p:txBody>
        </p:sp>
        <p:sp>
          <p:nvSpPr>
            <p:cNvPr id="14" name="Rectangle: Rounded Corners 13">
              <a:extLst>
                <a:ext uri="{FF2B5EF4-FFF2-40B4-BE49-F238E27FC236}">
                  <a16:creationId xmlns:a16="http://schemas.microsoft.com/office/drawing/2014/main" id="{D0F7931D-DFBF-4EA5-A76F-7140A84DE330}"/>
                </a:ext>
              </a:extLst>
            </p:cNvPr>
            <p:cNvSpPr/>
            <p:nvPr/>
          </p:nvSpPr>
          <p:spPr>
            <a:xfrm>
              <a:off x="1589980" y="1001600"/>
              <a:ext cx="1995675" cy="3954191"/>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5" name="Group 14">
            <a:extLst>
              <a:ext uri="{FF2B5EF4-FFF2-40B4-BE49-F238E27FC236}">
                <a16:creationId xmlns:a16="http://schemas.microsoft.com/office/drawing/2014/main" id="{0D1AA7C7-11B9-47DB-BD18-B49A1DDA42CF}"/>
              </a:ext>
            </a:extLst>
          </p:cNvPr>
          <p:cNvGrpSpPr/>
          <p:nvPr/>
        </p:nvGrpSpPr>
        <p:grpSpPr>
          <a:xfrm>
            <a:off x="6033157" y="1736963"/>
            <a:ext cx="1536568" cy="4581920"/>
            <a:chOff x="1255003" y="375558"/>
            <a:chExt cx="1536568" cy="4581920"/>
          </a:xfrm>
        </p:grpSpPr>
        <p:sp>
          <p:nvSpPr>
            <p:cNvPr id="16" name="TextBox 15">
              <a:extLst>
                <a:ext uri="{FF2B5EF4-FFF2-40B4-BE49-F238E27FC236}">
                  <a16:creationId xmlns:a16="http://schemas.microsoft.com/office/drawing/2014/main" id="{9E3D9D34-82C4-4038-A712-60B097281913}"/>
                </a:ext>
              </a:extLst>
            </p:cNvPr>
            <p:cNvSpPr txBox="1"/>
            <p:nvPr/>
          </p:nvSpPr>
          <p:spPr>
            <a:xfrm>
              <a:off x="1255003" y="375558"/>
              <a:ext cx="1536568" cy="646331"/>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Expected in optimal cases</a:t>
              </a:r>
            </a:p>
          </p:txBody>
        </p:sp>
        <p:sp>
          <p:nvSpPr>
            <p:cNvPr id="17" name="Rectangle: Rounded Corners 16">
              <a:extLst>
                <a:ext uri="{FF2B5EF4-FFF2-40B4-BE49-F238E27FC236}">
                  <a16:creationId xmlns:a16="http://schemas.microsoft.com/office/drawing/2014/main" id="{F8317535-0211-49D0-87BB-38A4270150F1}"/>
                </a:ext>
              </a:extLst>
            </p:cNvPr>
            <p:cNvSpPr/>
            <p:nvPr/>
          </p:nvSpPr>
          <p:spPr>
            <a:xfrm>
              <a:off x="1469011" y="1001600"/>
              <a:ext cx="1162304" cy="3955878"/>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8" name="Group 17">
            <a:extLst>
              <a:ext uri="{FF2B5EF4-FFF2-40B4-BE49-F238E27FC236}">
                <a16:creationId xmlns:a16="http://schemas.microsoft.com/office/drawing/2014/main" id="{5EB5A662-0310-41E9-A29C-210966076752}"/>
              </a:ext>
            </a:extLst>
          </p:cNvPr>
          <p:cNvGrpSpPr/>
          <p:nvPr/>
        </p:nvGrpSpPr>
        <p:grpSpPr>
          <a:xfrm>
            <a:off x="7483983" y="1991488"/>
            <a:ext cx="1697724" cy="4327395"/>
            <a:chOff x="1469011" y="630083"/>
            <a:chExt cx="1697724" cy="4327395"/>
          </a:xfrm>
        </p:grpSpPr>
        <p:sp>
          <p:nvSpPr>
            <p:cNvPr id="19" name="TextBox 18">
              <a:extLst>
                <a:ext uri="{FF2B5EF4-FFF2-40B4-BE49-F238E27FC236}">
                  <a16:creationId xmlns:a16="http://schemas.microsoft.com/office/drawing/2014/main" id="{DC611DF7-D096-4680-A24C-9E567DFF8DC3}"/>
                </a:ext>
              </a:extLst>
            </p:cNvPr>
            <p:cNvSpPr txBox="1"/>
            <p:nvPr/>
          </p:nvSpPr>
          <p:spPr>
            <a:xfrm>
              <a:off x="1896032" y="630083"/>
              <a:ext cx="859744"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Caches</a:t>
              </a:r>
            </a:p>
          </p:txBody>
        </p:sp>
        <p:sp>
          <p:nvSpPr>
            <p:cNvPr id="20" name="Rectangle: Rounded Corners 19">
              <a:extLst>
                <a:ext uri="{FF2B5EF4-FFF2-40B4-BE49-F238E27FC236}">
                  <a16:creationId xmlns:a16="http://schemas.microsoft.com/office/drawing/2014/main" id="{123E12A3-6648-4207-8EA3-58378C135FA8}"/>
                </a:ext>
              </a:extLst>
            </p:cNvPr>
            <p:cNvSpPr/>
            <p:nvPr/>
          </p:nvSpPr>
          <p:spPr>
            <a:xfrm>
              <a:off x="1469011" y="1001600"/>
              <a:ext cx="1697724" cy="3955878"/>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1" name="Group 20">
            <a:extLst>
              <a:ext uri="{FF2B5EF4-FFF2-40B4-BE49-F238E27FC236}">
                <a16:creationId xmlns:a16="http://schemas.microsoft.com/office/drawing/2014/main" id="{3CD601E4-15E5-4CAA-8EE2-DBC8E43EC050}"/>
              </a:ext>
            </a:extLst>
          </p:cNvPr>
          <p:cNvGrpSpPr/>
          <p:nvPr/>
        </p:nvGrpSpPr>
        <p:grpSpPr>
          <a:xfrm>
            <a:off x="9181260" y="1746855"/>
            <a:ext cx="1391493" cy="4581457"/>
            <a:chOff x="1469011" y="376021"/>
            <a:chExt cx="1697724" cy="4581457"/>
          </a:xfrm>
        </p:grpSpPr>
        <p:sp>
          <p:nvSpPr>
            <p:cNvPr id="22" name="TextBox 21">
              <a:extLst>
                <a:ext uri="{FF2B5EF4-FFF2-40B4-BE49-F238E27FC236}">
                  <a16:creationId xmlns:a16="http://schemas.microsoft.com/office/drawing/2014/main" id="{BC34DB26-AA59-4FB6-86C5-68850BC2925E}"/>
                </a:ext>
              </a:extLst>
            </p:cNvPr>
            <p:cNvSpPr txBox="1"/>
            <p:nvPr/>
          </p:nvSpPr>
          <p:spPr>
            <a:xfrm>
              <a:off x="1476151" y="376021"/>
              <a:ext cx="1668779" cy="646331"/>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Barrier type and reason</a:t>
              </a:r>
            </a:p>
          </p:txBody>
        </p:sp>
        <p:sp>
          <p:nvSpPr>
            <p:cNvPr id="23" name="Rectangle: Rounded Corners 22">
              <a:extLst>
                <a:ext uri="{FF2B5EF4-FFF2-40B4-BE49-F238E27FC236}">
                  <a16:creationId xmlns:a16="http://schemas.microsoft.com/office/drawing/2014/main" id="{4757CA3A-37DB-4DD7-97A2-9FEEEEE53ED9}"/>
                </a:ext>
              </a:extLst>
            </p:cNvPr>
            <p:cNvSpPr/>
            <p:nvPr/>
          </p:nvSpPr>
          <p:spPr>
            <a:xfrm>
              <a:off x="1469011" y="1001600"/>
              <a:ext cx="1697724" cy="3955878"/>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Tree>
    <p:extLst>
      <p:ext uri="{BB962C8B-B14F-4D97-AF65-F5344CB8AC3E}">
        <p14:creationId xmlns:p14="http://schemas.microsoft.com/office/powerpoint/2010/main" val="179268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A5D278-7B5F-4432-BD1B-0E63F05E80FA}"/>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0FB9F65E-D58C-4768-92A0-02D053540D95}"/>
              </a:ext>
            </a:extLst>
          </p:cNvPr>
          <p:cNvSpPr>
            <a:spLocks noGrp="1"/>
          </p:cNvSpPr>
          <p:nvPr>
            <p:ph type="body" sz="quarter" idx="10"/>
          </p:nvPr>
        </p:nvSpPr>
        <p:spPr/>
        <p:txBody>
          <a:bodyPr/>
          <a:lstStyle/>
          <a:p>
            <a:r>
              <a:rPr lang="en-US" b="1" dirty="0">
                <a:solidFill>
                  <a:srgbClr val="FF0000"/>
                </a:solidFill>
              </a:rPr>
              <a:t>Most expensive events</a:t>
            </a:r>
          </a:p>
        </p:txBody>
      </p:sp>
      <p:sp>
        <p:nvSpPr>
          <p:cNvPr id="4" name="Title 3">
            <a:extLst>
              <a:ext uri="{FF2B5EF4-FFF2-40B4-BE49-F238E27FC236}">
                <a16:creationId xmlns:a16="http://schemas.microsoft.com/office/drawing/2014/main" id="{0C6974DF-40DD-44D0-BD80-C157438F43A3}"/>
              </a:ext>
            </a:extLst>
          </p:cNvPr>
          <p:cNvSpPr>
            <a:spLocks noGrp="1"/>
          </p:cNvSpPr>
          <p:nvPr>
            <p:ph type="title"/>
          </p:nvPr>
        </p:nvSpPr>
        <p:spPr/>
        <p:txBody>
          <a:bodyPr/>
          <a:lstStyle/>
          <a:p>
            <a:r>
              <a:rPr lang="en-US" dirty="0">
                <a:solidFill>
                  <a:schemeClr val="bg1"/>
                </a:solidFill>
              </a:rPr>
              <a:t>Radeon GPU Profiler</a:t>
            </a:r>
            <a:endParaRPr lang="en-US" dirty="0"/>
          </a:p>
        </p:txBody>
      </p:sp>
      <p:pic>
        <p:nvPicPr>
          <p:cNvPr id="6" name="Picture 5">
            <a:extLst>
              <a:ext uri="{FF2B5EF4-FFF2-40B4-BE49-F238E27FC236}">
                <a16:creationId xmlns:a16="http://schemas.microsoft.com/office/drawing/2014/main" id="{612EE7DB-D071-4F92-89A2-494E17C3138F}"/>
              </a:ext>
            </a:extLst>
          </p:cNvPr>
          <p:cNvPicPr>
            <a:picLocks noChangeAspect="1"/>
          </p:cNvPicPr>
          <p:nvPr/>
        </p:nvPicPr>
        <p:blipFill rotWithShape="1">
          <a:blip r:embed="rId3"/>
          <a:srcRect b="4442"/>
          <a:stretch/>
        </p:blipFill>
        <p:spPr>
          <a:xfrm>
            <a:off x="1289748" y="1070788"/>
            <a:ext cx="9435402" cy="5280659"/>
          </a:xfrm>
          <a:prstGeom prst="rect">
            <a:avLst/>
          </a:prstGeom>
        </p:spPr>
      </p:pic>
      <p:grpSp>
        <p:nvGrpSpPr>
          <p:cNvPr id="10" name="Group 9">
            <a:extLst>
              <a:ext uri="{FF2B5EF4-FFF2-40B4-BE49-F238E27FC236}">
                <a16:creationId xmlns:a16="http://schemas.microsoft.com/office/drawing/2014/main" id="{9F26CB74-0AC5-4635-B934-9CFFA0D517B6}"/>
              </a:ext>
            </a:extLst>
          </p:cNvPr>
          <p:cNvGrpSpPr/>
          <p:nvPr/>
        </p:nvGrpSpPr>
        <p:grpSpPr>
          <a:xfrm>
            <a:off x="6479035" y="1030245"/>
            <a:ext cx="3877937" cy="888290"/>
            <a:chOff x="1313147" y="1038224"/>
            <a:chExt cx="3877937" cy="888290"/>
          </a:xfrm>
        </p:grpSpPr>
        <p:sp>
          <p:nvSpPr>
            <p:cNvPr id="11" name="Rectangle: Rounded Corners 10">
              <a:extLst>
                <a:ext uri="{FF2B5EF4-FFF2-40B4-BE49-F238E27FC236}">
                  <a16:creationId xmlns:a16="http://schemas.microsoft.com/office/drawing/2014/main" id="{2EDE784B-1F56-412B-9795-046ECA73E6AF}"/>
                </a:ext>
              </a:extLst>
            </p:cNvPr>
            <p:cNvSpPr/>
            <p:nvPr/>
          </p:nvSpPr>
          <p:spPr>
            <a:xfrm>
              <a:off x="1313147" y="1038224"/>
              <a:ext cx="3877937" cy="497636"/>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extBox 11">
              <a:extLst>
                <a:ext uri="{FF2B5EF4-FFF2-40B4-BE49-F238E27FC236}">
                  <a16:creationId xmlns:a16="http://schemas.microsoft.com/office/drawing/2014/main" id="{9673FC01-9A7B-4525-9643-9F48D1889DE9}"/>
                </a:ext>
              </a:extLst>
            </p:cNvPr>
            <p:cNvSpPr txBox="1"/>
            <p:nvPr/>
          </p:nvSpPr>
          <p:spPr>
            <a:xfrm>
              <a:off x="1423445" y="1557182"/>
              <a:ext cx="3204059"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Top 5% of events by duration</a:t>
              </a:r>
            </a:p>
          </p:txBody>
        </p:sp>
      </p:grpSp>
      <p:grpSp>
        <p:nvGrpSpPr>
          <p:cNvPr id="21" name="Group 20">
            <a:extLst>
              <a:ext uri="{FF2B5EF4-FFF2-40B4-BE49-F238E27FC236}">
                <a16:creationId xmlns:a16="http://schemas.microsoft.com/office/drawing/2014/main" id="{E70D0AFA-3D45-409C-9D7F-F7BB3E6E3522}"/>
              </a:ext>
            </a:extLst>
          </p:cNvPr>
          <p:cNvGrpSpPr/>
          <p:nvPr/>
        </p:nvGrpSpPr>
        <p:grpSpPr>
          <a:xfrm>
            <a:off x="6237043" y="2382951"/>
            <a:ext cx="4082221" cy="1479137"/>
            <a:chOff x="6237043" y="2382951"/>
            <a:chExt cx="4082221" cy="1479137"/>
          </a:xfrm>
        </p:grpSpPr>
        <p:sp>
          <p:nvSpPr>
            <p:cNvPr id="17" name="Rectangle: Rounded Corners 16">
              <a:extLst>
                <a:ext uri="{FF2B5EF4-FFF2-40B4-BE49-F238E27FC236}">
                  <a16:creationId xmlns:a16="http://schemas.microsoft.com/office/drawing/2014/main" id="{75D8ACD7-F024-42BC-BCAF-22CBD358CE27}"/>
                </a:ext>
              </a:extLst>
            </p:cNvPr>
            <p:cNvSpPr/>
            <p:nvPr/>
          </p:nvSpPr>
          <p:spPr>
            <a:xfrm>
              <a:off x="9247694" y="2382951"/>
              <a:ext cx="1071570" cy="1479137"/>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5" name="Group 4">
              <a:extLst>
                <a:ext uri="{FF2B5EF4-FFF2-40B4-BE49-F238E27FC236}">
                  <a16:creationId xmlns:a16="http://schemas.microsoft.com/office/drawing/2014/main" id="{BF18DA34-87EE-46B8-AB63-88CDEFD44F9F}"/>
                </a:ext>
              </a:extLst>
            </p:cNvPr>
            <p:cNvGrpSpPr/>
            <p:nvPr/>
          </p:nvGrpSpPr>
          <p:grpSpPr>
            <a:xfrm>
              <a:off x="6237043" y="3389512"/>
              <a:ext cx="3017091" cy="369332"/>
              <a:chOff x="6237043" y="3389512"/>
              <a:chExt cx="3017091" cy="369332"/>
            </a:xfrm>
          </p:grpSpPr>
          <p:sp>
            <p:nvSpPr>
              <p:cNvPr id="18" name="TextBox 17">
                <a:extLst>
                  <a:ext uri="{FF2B5EF4-FFF2-40B4-BE49-F238E27FC236}">
                    <a16:creationId xmlns:a16="http://schemas.microsoft.com/office/drawing/2014/main" id="{7B5E920A-451D-4644-8424-804118E4DC17}"/>
                  </a:ext>
                </a:extLst>
              </p:cNvPr>
              <p:cNvSpPr txBox="1"/>
              <p:nvPr/>
            </p:nvSpPr>
            <p:spPr>
              <a:xfrm>
                <a:off x="6237043" y="3389512"/>
                <a:ext cx="2687153"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Configurable histogram</a:t>
                </a:r>
              </a:p>
            </p:txBody>
          </p:sp>
          <p:sp>
            <p:nvSpPr>
              <p:cNvPr id="19" name="Arrow: Right 18">
                <a:extLst>
                  <a:ext uri="{FF2B5EF4-FFF2-40B4-BE49-F238E27FC236}">
                    <a16:creationId xmlns:a16="http://schemas.microsoft.com/office/drawing/2014/main" id="{6D47D18B-89FD-4C20-B17E-7EE4D586C00A}"/>
                  </a:ext>
                </a:extLst>
              </p:cNvPr>
              <p:cNvSpPr/>
              <p:nvPr/>
            </p:nvSpPr>
            <p:spPr>
              <a:xfrm>
                <a:off x="8924196" y="3416185"/>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grpSp>
        <p:nvGrpSpPr>
          <p:cNvPr id="16" name="Group 15">
            <a:extLst>
              <a:ext uri="{FF2B5EF4-FFF2-40B4-BE49-F238E27FC236}">
                <a16:creationId xmlns:a16="http://schemas.microsoft.com/office/drawing/2014/main" id="{1C271677-D470-417C-A991-336ED50A4480}"/>
              </a:ext>
            </a:extLst>
          </p:cNvPr>
          <p:cNvGrpSpPr/>
          <p:nvPr/>
        </p:nvGrpSpPr>
        <p:grpSpPr>
          <a:xfrm>
            <a:off x="1289748" y="4197241"/>
            <a:ext cx="8628608" cy="646331"/>
            <a:chOff x="1289748" y="4197241"/>
            <a:chExt cx="8628608" cy="646331"/>
          </a:xfrm>
        </p:grpSpPr>
        <p:grpSp>
          <p:nvGrpSpPr>
            <p:cNvPr id="7" name="Group 6">
              <a:extLst>
                <a:ext uri="{FF2B5EF4-FFF2-40B4-BE49-F238E27FC236}">
                  <a16:creationId xmlns:a16="http://schemas.microsoft.com/office/drawing/2014/main" id="{9711E1CE-FFE2-480D-AFB6-DF5A873624BA}"/>
                </a:ext>
              </a:extLst>
            </p:cNvPr>
            <p:cNvGrpSpPr/>
            <p:nvPr/>
          </p:nvGrpSpPr>
          <p:grpSpPr>
            <a:xfrm>
              <a:off x="7643455" y="4197241"/>
              <a:ext cx="2274901" cy="646331"/>
              <a:chOff x="45235" y="2831762"/>
              <a:chExt cx="2274901" cy="646331"/>
            </a:xfrm>
          </p:grpSpPr>
          <p:sp>
            <p:nvSpPr>
              <p:cNvPr id="9" name="Arrow: Right 8">
                <a:extLst>
                  <a:ext uri="{FF2B5EF4-FFF2-40B4-BE49-F238E27FC236}">
                    <a16:creationId xmlns:a16="http://schemas.microsoft.com/office/drawing/2014/main" id="{C94204B9-24B1-4CBF-A99E-100260FF4967}"/>
                  </a:ext>
                </a:extLst>
              </p:cNvPr>
              <p:cNvSpPr/>
              <p:nvPr/>
            </p:nvSpPr>
            <p:spPr>
              <a:xfrm rot="10800000">
                <a:off x="45235" y="2986263"/>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TextBox 7">
                <a:extLst>
                  <a:ext uri="{FF2B5EF4-FFF2-40B4-BE49-F238E27FC236}">
                    <a16:creationId xmlns:a16="http://schemas.microsoft.com/office/drawing/2014/main" id="{C533FF67-8E46-400C-BDEF-1B731154545F}"/>
                  </a:ext>
                </a:extLst>
              </p:cNvPr>
              <p:cNvSpPr txBox="1"/>
              <p:nvPr/>
            </p:nvSpPr>
            <p:spPr>
              <a:xfrm>
                <a:off x="375173" y="2831762"/>
                <a:ext cx="1944963" cy="646331"/>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Most expensive event in selection</a:t>
                </a:r>
              </a:p>
            </p:txBody>
          </p:sp>
        </p:grpSp>
        <p:sp>
          <p:nvSpPr>
            <p:cNvPr id="22" name="Rectangle: Rounded Corners 21">
              <a:extLst>
                <a:ext uri="{FF2B5EF4-FFF2-40B4-BE49-F238E27FC236}">
                  <a16:creationId xmlns:a16="http://schemas.microsoft.com/office/drawing/2014/main" id="{96F307B2-6F7D-4796-B562-A68152A9D5DD}"/>
                </a:ext>
              </a:extLst>
            </p:cNvPr>
            <p:cNvSpPr/>
            <p:nvPr/>
          </p:nvSpPr>
          <p:spPr>
            <a:xfrm>
              <a:off x="1289748" y="4410420"/>
              <a:ext cx="6313776" cy="196824"/>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Tree>
    <p:extLst>
      <p:ext uri="{BB962C8B-B14F-4D97-AF65-F5344CB8AC3E}">
        <p14:creationId xmlns:p14="http://schemas.microsoft.com/office/powerpoint/2010/main" val="68729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A5D278-7B5F-4432-BD1B-0E63F05E80FA}"/>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0FB9F65E-D58C-4768-92A0-02D053540D95}"/>
              </a:ext>
            </a:extLst>
          </p:cNvPr>
          <p:cNvSpPr>
            <a:spLocks noGrp="1"/>
          </p:cNvSpPr>
          <p:nvPr>
            <p:ph type="body" sz="quarter" idx="10"/>
          </p:nvPr>
        </p:nvSpPr>
        <p:spPr/>
        <p:txBody>
          <a:bodyPr/>
          <a:lstStyle/>
          <a:p>
            <a:r>
              <a:rPr lang="en-US" b="1" dirty="0">
                <a:solidFill>
                  <a:srgbClr val="ED1C24"/>
                </a:solidFill>
              </a:rPr>
              <a:t>CONTEXT ROLLS</a:t>
            </a:r>
          </a:p>
        </p:txBody>
      </p:sp>
      <p:sp>
        <p:nvSpPr>
          <p:cNvPr id="4" name="Title 3">
            <a:extLst>
              <a:ext uri="{FF2B5EF4-FFF2-40B4-BE49-F238E27FC236}">
                <a16:creationId xmlns:a16="http://schemas.microsoft.com/office/drawing/2014/main" id="{0C6974DF-40DD-44D0-BD80-C157438F43A3}"/>
              </a:ext>
            </a:extLst>
          </p:cNvPr>
          <p:cNvSpPr>
            <a:spLocks noGrp="1"/>
          </p:cNvSpPr>
          <p:nvPr>
            <p:ph type="title"/>
          </p:nvPr>
        </p:nvSpPr>
        <p:spPr/>
        <p:txBody>
          <a:bodyPr/>
          <a:lstStyle/>
          <a:p>
            <a:r>
              <a:rPr lang="en-US" dirty="0">
                <a:solidFill>
                  <a:schemeClr val="bg1"/>
                </a:solidFill>
              </a:rPr>
              <a:t>Radeon GPU Profiler</a:t>
            </a:r>
            <a:endParaRPr lang="en-US" dirty="0"/>
          </a:p>
        </p:txBody>
      </p:sp>
      <p:pic>
        <p:nvPicPr>
          <p:cNvPr id="5" name="Picture 4">
            <a:extLst>
              <a:ext uri="{FF2B5EF4-FFF2-40B4-BE49-F238E27FC236}">
                <a16:creationId xmlns:a16="http://schemas.microsoft.com/office/drawing/2014/main" id="{83D1E645-9B1F-4C36-ACE9-A48C17D41561}"/>
              </a:ext>
            </a:extLst>
          </p:cNvPr>
          <p:cNvPicPr>
            <a:picLocks noChangeAspect="1"/>
          </p:cNvPicPr>
          <p:nvPr/>
        </p:nvPicPr>
        <p:blipFill>
          <a:blip r:embed="rId3"/>
          <a:stretch>
            <a:fillRect/>
          </a:stretch>
        </p:blipFill>
        <p:spPr>
          <a:xfrm>
            <a:off x="2573782" y="1087752"/>
            <a:ext cx="6846443" cy="5374209"/>
          </a:xfrm>
          <a:prstGeom prst="rect">
            <a:avLst/>
          </a:prstGeom>
        </p:spPr>
      </p:pic>
      <p:grpSp>
        <p:nvGrpSpPr>
          <p:cNvPr id="6" name="Group 5">
            <a:extLst>
              <a:ext uri="{FF2B5EF4-FFF2-40B4-BE49-F238E27FC236}">
                <a16:creationId xmlns:a16="http://schemas.microsoft.com/office/drawing/2014/main" id="{32EE3B3F-7532-47DB-9FAF-F528D1585AD6}"/>
              </a:ext>
            </a:extLst>
          </p:cNvPr>
          <p:cNvGrpSpPr/>
          <p:nvPr/>
        </p:nvGrpSpPr>
        <p:grpSpPr>
          <a:xfrm>
            <a:off x="2499516" y="1019370"/>
            <a:ext cx="3401662" cy="1376724"/>
            <a:chOff x="1256585" y="1019370"/>
            <a:chExt cx="3401662" cy="1376724"/>
          </a:xfrm>
        </p:grpSpPr>
        <p:sp>
          <p:nvSpPr>
            <p:cNvPr id="7" name="Rectangle: Rounded Corners 6">
              <a:extLst>
                <a:ext uri="{FF2B5EF4-FFF2-40B4-BE49-F238E27FC236}">
                  <a16:creationId xmlns:a16="http://schemas.microsoft.com/office/drawing/2014/main" id="{4BABB80C-4141-4617-8990-6B1255601264}"/>
                </a:ext>
              </a:extLst>
            </p:cNvPr>
            <p:cNvSpPr/>
            <p:nvPr/>
          </p:nvSpPr>
          <p:spPr>
            <a:xfrm>
              <a:off x="1256585" y="1019370"/>
              <a:ext cx="3401662" cy="1018506"/>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TextBox 7">
              <a:extLst>
                <a:ext uri="{FF2B5EF4-FFF2-40B4-BE49-F238E27FC236}">
                  <a16:creationId xmlns:a16="http://schemas.microsoft.com/office/drawing/2014/main" id="{DB6FC4F5-C5D9-4E72-B681-9EC0C12E2284}"/>
                </a:ext>
              </a:extLst>
            </p:cNvPr>
            <p:cNvSpPr txBox="1"/>
            <p:nvPr/>
          </p:nvSpPr>
          <p:spPr>
            <a:xfrm>
              <a:off x="1662929" y="2026762"/>
              <a:ext cx="2466017"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Context rolls summary</a:t>
              </a:r>
            </a:p>
          </p:txBody>
        </p:sp>
      </p:grpSp>
      <p:grpSp>
        <p:nvGrpSpPr>
          <p:cNvPr id="9" name="Group 8">
            <a:extLst>
              <a:ext uri="{FF2B5EF4-FFF2-40B4-BE49-F238E27FC236}">
                <a16:creationId xmlns:a16="http://schemas.microsoft.com/office/drawing/2014/main" id="{04C661BC-1EBE-43F0-835A-4972BBBB2550}"/>
              </a:ext>
            </a:extLst>
          </p:cNvPr>
          <p:cNvGrpSpPr/>
          <p:nvPr/>
        </p:nvGrpSpPr>
        <p:grpSpPr>
          <a:xfrm>
            <a:off x="8261439" y="2212717"/>
            <a:ext cx="2136329" cy="974882"/>
            <a:chOff x="1669761" y="2672897"/>
            <a:chExt cx="2136329" cy="974882"/>
          </a:xfrm>
        </p:grpSpPr>
        <p:sp>
          <p:nvSpPr>
            <p:cNvPr id="11" name="Arrow: Right 10">
              <a:extLst>
                <a:ext uri="{FF2B5EF4-FFF2-40B4-BE49-F238E27FC236}">
                  <a16:creationId xmlns:a16="http://schemas.microsoft.com/office/drawing/2014/main" id="{72E63665-9107-495D-A818-DDB80625A412}"/>
                </a:ext>
              </a:extLst>
            </p:cNvPr>
            <p:cNvSpPr/>
            <p:nvPr/>
          </p:nvSpPr>
          <p:spPr>
            <a:xfrm rot="16200000">
              <a:off x="2563746" y="2677610"/>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TextBox 9">
              <a:extLst>
                <a:ext uri="{FF2B5EF4-FFF2-40B4-BE49-F238E27FC236}">
                  <a16:creationId xmlns:a16="http://schemas.microsoft.com/office/drawing/2014/main" id="{A27E46EB-B4FC-4E33-AD30-A8E9C9533DA4}"/>
                </a:ext>
              </a:extLst>
            </p:cNvPr>
            <p:cNvSpPr txBox="1"/>
            <p:nvPr/>
          </p:nvSpPr>
          <p:spPr>
            <a:xfrm>
              <a:off x="1669761" y="3001448"/>
              <a:ext cx="2136329" cy="646331"/>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Higher probability of context roll stalls</a:t>
              </a:r>
            </a:p>
          </p:txBody>
        </p:sp>
      </p:grpSp>
      <p:grpSp>
        <p:nvGrpSpPr>
          <p:cNvPr id="12" name="Group 11">
            <a:extLst>
              <a:ext uri="{FF2B5EF4-FFF2-40B4-BE49-F238E27FC236}">
                <a16:creationId xmlns:a16="http://schemas.microsoft.com/office/drawing/2014/main" id="{AF2A964F-66D5-4F64-A637-6E3DA128E0AD}"/>
              </a:ext>
            </a:extLst>
          </p:cNvPr>
          <p:cNvGrpSpPr/>
          <p:nvPr/>
        </p:nvGrpSpPr>
        <p:grpSpPr>
          <a:xfrm>
            <a:off x="2499516" y="2367813"/>
            <a:ext cx="2006496" cy="2938980"/>
            <a:chOff x="1231529" y="941561"/>
            <a:chExt cx="2006496" cy="2938980"/>
          </a:xfrm>
        </p:grpSpPr>
        <p:sp>
          <p:nvSpPr>
            <p:cNvPr id="13" name="Rectangle: Rounded Corners 12">
              <a:extLst>
                <a:ext uri="{FF2B5EF4-FFF2-40B4-BE49-F238E27FC236}">
                  <a16:creationId xmlns:a16="http://schemas.microsoft.com/office/drawing/2014/main" id="{B416E493-E832-4814-8EBE-E44117B3489A}"/>
                </a:ext>
              </a:extLst>
            </p:cNvPr>
            <p:cNvSpPr/>
            <p:nvPr/>
          </p:nvSpPr>
          <p:spPr>
            <a:xfrm>
              <a:off x="1231529" y="941561"/>
              <a:ext cx="2006496" cy="2015650"/>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TextBox 13">
              <a:extLst>
                <a:ext uri="{FF2B5EF4-FFF2-40B4-BE49-F238E27FC236}">
                  <a16:creationId xmlns:a16="http://schemas.microsoft.com/office/drawing/2014/main" id="{F6AF7F9D-AAB0-4895-9C2D-53FEFF3615FC}"/>
                </a:ext>
              </a:extLst>
            </p:cNvPr>
            <p:cNvSpPr txBox="1"/>
            <p:nvPr/>
          </p:nvSpPr>
          <p:spPr>
            <a:xfrm>
              <a:off x="1540381" y="2957211"/>
              <a:ext cx="1424268" cy="923330"/>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State that triggers a context roll</a:t>
              </a:r>
            </a:p>
          </p:txBody>
        </p:sp>
      </p:grpSp>
      <p:grpSp>
        <p:nvGrpSpPr>
          <p:cNvPr id="15" name="Group 14">
            <a:extLst>
              <a:ext uri="{FF2B5EF4-FFF2-40B4-BE49-F238E27FC236}">
                <a16:creationId xmlns:a16="http://schemas.microsoft.com/office/drawing/2014/main" id="{19585C25-CDEC-40E8-A397-46928042EB1D}"/>
              </a:ext>
            </a:extLst>
          </p:cNvPr>
          <p:cNvGrpSpPr/>
          <p:nvPr/>
        </p:nvGrpSpPr>
        <p:grpSpPr>
          <a:xfrm>
            <a:off x="4740597" y="2367813"/>
            <a:ext cx="2678298" cy="2384982"/>
            <a:chOff x="1191238" y="941561"/>
            <a:chExt cx="1983942" cy="2384982"/>
          </a:xfrm>
        </p:grpSpPr>
        <p:sp>
          <p:nvSpPr>
            <p:cNvPr id="16" name="Rectangle: Rounded Corners 15">
              <a:extLst>
                <a:ext uri="{FF2B5EF4-FFF2-40B4-BE49-F238E27FC236}">
                  <a16:creationId xmlns:a16="http://schemas.microsoft.com/office/drawing/2014/main" id="{481D2D8E-6CB0-47D3-B6A1-474B4C02E2E9}"/>
                </a:ext>
              </a:extLst>
            </p:cNvPr>
            <p:cNvSpPr/>
            <p:nvPr/>
          </p:nvSpPr>
          <p:spPr>
            <a:xfrm>
              <a:off x="1191238" y="941561"/>
              <a:ext cx="1983942" cy="2015650"/>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TextBox 16">
              <a:extLst>
                <a:ext uri="{FF2B5EF4-FFF2-40B4-BE49-F238E27FC236}">
                  <a16:creationId xmlns:a16="http://schemas.microsoft.com/office/drawing/2014/main" id="{113EDCD1-B1EE-4FF4-A75F-B275A5236205}"/>
                </a:ext>
              </a:extLst>
            </p:cNvPr>
            <p:cNvSpPr txBox="1"/>
            <p:nvPr/>
          </p:nvSpPr>
          <p:spPr>
            <a:xfrm>
              <a:off x="1491500" y="2957211"/>
              <a:ext cx="1424268"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Context rolls data</a:t>
              </a:r>
            </a:p>
          </p:txBody>
        </p:sp>
      </p:grpSp>
      <p:grpSp>
        <p:nvGrpSpPr>
          <p:cNvPr id="22" name="Group 21">
            <a:extLst>
              <a:ext uri="{FF2B5EF4-FFF2-40B4-BE49-F238E27FC236}">
                <a16:creationId xmlns:a16="http://schemas.microsoft.com/office/drawing/2014/main" id="{7309B586-578A-489A-94BB-8A1E8B8EDA9A}"/>
              </a:ext>
            </a:extLst>
          </p:cNvPr>
          <p:cNvGrpSpPr/>
          <p:nvPr/>
        </p:nvGrpSpPr>
        <p:grpSpPr>
          <a:xfrm>
            <a:off x="5570158" y="4666264"/>
            <a:ext cx="3232983" cy="1652619"/>
            <a:chOff x="5570158" y="4666264"/>
            <a:chExt cx="3232983" cy="1652619"/>
          </a:xfrm>
        </p:grpSpPr>
        <p:sp>
          <p:nvSpPr>
            <p:cNvPr id="21" name="Rectangle: Rounded Corners 20">
              <a:extLst>
                <a:ext uri="{FF2B5EF4-FFF2-40B4-BE49-F238E27FC236}">
                  <a16:creationId xmlns:a16="http://schemas.microsoft.com/office/drawing/2014/main" id="{C7536317-9D22-4462-8868-89468BD019D8}"/>
                </a:ext>
              </a:extLst>
            </p:cNvPr>
            <p:cNvSpPr/>
            <p:nvPr/>
          </p:nvSpPr>
          <p:spPr>
            <a:xfrm>
              <a:off x="5570158" y="4666264"/>
              <a:ext cx="491282" cy="1652619"/>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8" name="Group 17">
              <a:extLst>
                <a:ext uri="{FF2B5EF4-FFF2-40B4-BE49-F238E27FC236}">
                  <a16:creationId xmlns:a16="http://schemas.microsoft.com/office/drawing/2014/main" id="{23B7C93A-AA39-41DE-893F-55AF166E3EFE}"/>
                </a:ext>
              </a:extLst>
            </p:cNvPr>
            <p:cNvGrpSpPr/>
            <p:nvPr/>
          </p:nvGrpSpPr>
          <p:grpSpPr>
            <a:xfrm>
              <a:off x="6081781" y="5218583"/>
              <a:ext cx="2721360" cy="367237"/>
              <a:chOff x="45235" y="2841189"/>
              <a:chExt cx="2721360" cy="369332"/>
            </a:xfrm>
          </p:grpSpPr>
          <p:sp>
            <p:nvSpPr>
              <p:cNvPr id="19" name="Arrow: Right 18">
                <a:extLst>
                  <a:ext uri="{FF2B5EF4-FFF2-40B4-BE49-F238E27FC236}">
                    <a16:creationId xmlns:a16="http://schemas.microsoft.com/office/drawing/2014/main" id="{56A56BD4-0A16-4B8D-A426-1CF1898C2FD7}"/>
                  </a:ext>
                </a:extLst>
              </p:cNvPr>
              <p:cNvSpPr/>
              <p:nvPr/>
            </p:nvSpPr>
            <p:spPr>
              <a:xfrm rot="10800000">
                <a:off x="45235" y="2862693"/>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TextBox 19">
                <a:extLst>
                  <a:ext uri="{FF2B5EF4-FFF2-40B4-BE49-F238E27FC236}">
                    <a16:creationId xmlns:a16="http://schemas.microsoft.com/office/drawing/2014/main" id="{36187AF6-B401-4798-8185-0205D29F1795}"/>
                  </a:ext>
                </a:extLst>
              </p:cNvPr>
              <p:cNvSpPr txBox="1"/>
              <p:nvPr/>
            </p:nvSpPr>
            <p:spPr>
              <a:xfrm>
                <a:off x="375172" y="2841189"/>
                <a:ext cx="2391423"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Context roll stall times</a:t>
                </a:r>
              </a:p>
            </p:txBody>
          </p:sp>
        </p:grpSp>
      </p:grpSp>
      <p:grpSp>
        <p:nvGrpSpPr>
          <p:cNvPr id="23" name="Group 22">
            <a:extLst>
              <a:ext uri="{FF2B5EF4-FFF2-40B4-BE49-F238E27FC236}">
                <a16:creationId xmlns:a16="http://schemas.microsoft.com/office/drawing/2014/main" id="{17CAE837-BF51-4905-9CFE-7473F2A213AE}"/>
              </a:ext>
            </a:extLst>
          </p:cNvPr>
          <p:cNvGrpSpPr/>
          <p:nvPr/>
        </p:nvGrpSpPr>
        <p:grpSpPr>
          <a:xfrm>
            <a:off x="6966410" y="1070788"/>
            <a:ext cx="2481940" cy="1702674"/>
            <a:chOff x="1105965" y="941561"/>
            <a:chExt cx="2069216" cy="1574208"/>
          </a:xfrm>
        </p:grpSpPr>
        <p:sp>
          <p:nvSpPr>
            <p:cNvPr id="24" name="Rectangle: Rounded Corners 23">
              <a:extLst>
                <a:ext uri="{FF2B5EF4-FFF2-40B4-BE49-F238E27FC236}">
                  <a16:creationId xmlns:a16="http://schemas.microsoft.com/office/drawing/2014/main" id="{83932177-E7CC-495E-8494-A78419B1DAE4}"/>
                </a:ext>
              </a:extLst>
            </p:cNvPr>
            <p:cNvSpPr/>
            <p:nvPr/>
          </p:nvSpPr>
          <p:spPr>
            <a:xfrm>
              <a:off x="1105965" y="941561"/>
              <a:ext cx="2069216" cy="1243539"/>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TextBox 24">
              <a:extLst>
                <a:ext uri="{FF2B5EF4-FFF2-40B4-BE49-F238E27FC236}">
                  <a16:creationId xmlns:a16="http://schemas.microsoft.com/office/drawing/2014/main" id="{D6DADD96-9A31-4F1E-B9C4-48C93838A3D9}"/>
                </a:ext>
              </a:extLst>
            </p:cNvPr>
            <p:cNvSpPr txBox="1"/>
            <p:nvPr/>
          </p:nvSpPr>
          <p:spPr>
            <a:xfrm>
              <a:off x="1446273" y="2174303"/>
              <a:ext cx="1424268" cy="341466"/>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Context usage</a:t>
              </a:r>
            </a:p>
          </p:txBody>
        </p:sp>
      </p:grpSp>
    </p:spTree>
    <p:extLst>
      <p:ext uri="{BB962C8B-B14F-4D97-AF65-F5344CB8AC3E}">
        <p14:creationId xmlns:p14="http://schemas.microsoft.com/office/powerpoint/2010/main" val="122428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8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750"/>
                                        <p:tgtEl>
                                          <p:spTgt spid="6"/>
                                        </p:tgtEl>
                                      </p:cBhvr>
                                    </p:animEffect>
                                    <p:set>
                                      <p:cBhvr>
                                        <p:cTn id="28" dur="1" fill="hold">
                                          <p:stCondLst>
                                            <p:cond delay="749"/>
                                          </p:stCondLst>
                                        </p:cTn>
                                        <p:tgtEl>
                                          <p:spTgt spid="6"/>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9858F7A-0D59-4FB1-8BC5-D28858CF7779}"/>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8D31B087-0713-4131-8274-9C82A96F2E9A}"/>
              </a:ext>
            </a:extLst>
          </p:cNvPr>
          <p:cNvSpPr>
            <a:spLocks noGrp="1"/>
          </p:cNvSpPr>
          <p:nvPr>
            <p:ph type="body" sz="quarter" idx="10"/>
          </p:nvPr>
        </p:nvSpPr>
        <p:spPr/>
        <p:txBody>
          <a:bodyPr/>
          <a:lstStyle/>
          <a:p>
            <a:r>
              <a:rPr lang="en-US" b="1" dirty="0">
                <a:solidFill>
                  <a:srgbClr val="ED1C24"/>
                </a:solidFill>
              </a:rPr>
              <a:t>Visualizing a CONTEXT ROLL stall</a:t>
            </a:r>
          </a:p>
        </p:txBody>
      </p:sp>
      <p:sp>
        <p:nvSpPr>
          <p:cNvPr id="4" name="Title 3">
            <a:extLst>
              <a:ext uri="{FF2B5EF4-FFF2-40B4-BE49-F238E27FC236}">
                <a16:creationId xmlns:a16="http://schemas.microsoft.com/office/drawing/2014/main" id="{522C5C4F-027D-4664-A472-BEB187F20943}"/>
              </a:ext>
            </a:extLst>
          </p:cNvPr>
          <p:cNvSpPr>
            <a:spLocks noGrp="1"/>
          </p:cNvSpPr>
          <p:nvPr>
            <p:ph type="title"/>
          </p:nvPr>
        </p:nvSpPr>
        <p:spPr/>
        <p:txBody>
          <a:bodyPr/>
          <a:lstStyle/>
          <a:p>
            <a:r>
              <a:rPr lang="en-US" dirty="0">
                <a:solidFill>
                  <a:schemeClr val="bg1"/>
                </a:solidFill>
              </a:rPr>
              <a:t>Radeon GPU Profiler</a:t>
            </a:r>
            <a:endParaRPr lang="en-US" dirty="0"/>
          </a:p>
        </p:txBody>
      </p:sp>
      <p:pic>
        <p:nvPicPr>
          <p:cNvPr id="5" name="Picture 4">
            <a:extLst>
              <a:ext uri="{FF2B5EF4-FFF2-40B4-BE49-F238E27FC236}">
                <a16:creationId xmlns:a16="http://schemas.microsoft.com/office/drawing/2014/main" id="{7764F52D-D6BC-445C-94AF-340EF892C825}"/>
              </a:ext>
            </a:extLst>
          </p:cNvPr>
          <p:cNvPicPr>
            <a:picLocks noChangeAspect="1"/>
          </p:cNvPicPr>
          <p:nvPr/>
        </p:nvPicPr>
        <p:blipFill rotWithShape="1">
          <a:blip r:embed="rId3"/>
          <a:srcRect l="10401" t="30556" r="40653" b="18056"/>
          <a:stretch/>
        </p:blipFill>
        <p:spPr>
          <a:xfrm>
            <a:off x="1573673" y="1123313"/>
            <a:ext cx="8970501" cy="5319047"/>
          </a:xfrm>
          <a:prstGeom prst="rect">
            <a:avLst/>
          </a:prstGeom>
        </p:spPr>
      </p:pic>
      <p:grpSp>
        <p:nvGrpSpPr>
          <p:cNvPr id="6" name="Group 5">
            <a:extLst>
              <a:ext uri="{FF2B5EF4-FFF2-40B4-BE49-F238E27FC236}">
                <a16:creationId xmlns:a16="http://schemas.microsoft.com/office/drawing/2014/main" id="{70CD39E9-31C2-495E-9AFE-705EDD4C8635}"/>
              </a:ext>
            </a:extLst>
          </p:cNvPr>
          <p:cNvGrpSpPr/>
          <p:nvPr/>
        </p:nvGrpSpPr>
        <p:grpSpPr>
          <a:xfrm>
            <a:off x="7258639" y="4434716"/>
            <a:ext cx="2064470" cy="1739841"/>
            <a:chOff x="5062193" y="6478041"/>
            <a:chExt cx="2064470" cy="1739841"/>
          </a:xfrm>
        </p:grpSpPr>
        <p:sp>
          <p:nvSpPr>
            <p:cNvPr id="8" name="TextBox 7">
              <a:extLst>
                <a:ext uri="{FF2B5EF4-FFF2-40B4-BE49-F238E27FC236}">
                  <a16:creationId xmlns:a16="http://schemas.microsoft.com/office/drawing/2014/main" id="{3A13DA77-FC7D-4365-B7C2-14BB6751291A}"/>
                </a:ext>
              </a:extLst>
            </p:cNvPr>
            <p:cNvSpPr txBox="1"/>
            <p:nvPr/>
          </p:nvSpPr>
          <p:spPr>
            <a:xfrm>
              <a:off x="5180289" y="6478041"/>
              <a:ext cx="1805365" cy="646331"/>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Select draw with stall 0.356ms</a:t>
              </a:r>
            </a:p>
          </p:txBody>
        </p:sp>
        <p:sp>
          <p:nvSpPr>
            <p:cNvPr id="9" name="Rectangle: Rounded Corners 8">
              <a:extLst>
                <a:ext uri="{FF2B5EF4-FFF2-40B4-BE49-F238E27FC236}">
                  <a16:creationId xmlns:a16="http://schemas.microsoft.com/office/drawing/2014/main" id="{88C5601A-9D76-401B-BECF-40AF8895B218}"/>
                </a:ext>
              </a:extLst>
            </p:cNvPr>
            <p:cNvSpPr/>
            <p:nvPr/>
          </p:nvSpPr>
          <p:spPr>
            <a:xfrm>
              <a:off x="5062193" y="7124372"/>
              <a:ext cx="2064470" cy="1093510"/>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Tree>
    <p:extLst>
      <p:ext uri="{BB962C8B-B14F-4D97-AF65-F5344CB8AC3E}">
        <p14:creationId xmlns:p14="http://schemas.microsoft.com/office/powerpoint/2010/main" val="200404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9858F7A-0D59-4FB1-8BC5-D28858CF7779}"/>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8D31B087-0713-4131-8274-9C82A96F2E9A}"/>
              </a:ext>
            </a:extLst>
          </p:cNvPr>
          <p:cNvSpPr>
            <a:spLocks noGrp="1"/>
          </p:cNvSpPr>
          <p:nvPr>
            <p:ph type="body" sz="quarter" idx="10"/>
          </p:nvPr>
        </p:nvSpPr>
        <p:spPr/>
        <p:txBody>
          <a:bodyPr/>
          <a:lstStyle/>
          <a:p>
            <a:r>
              <a:rPr lang="en-US" b="1" dirty="0">
                <a:solidFill>
                  <a:srgbClr val="ED1C24"/>
                </a:solidFill>
              </a:rPr>
              <a:t>Event Timings – visualizing a context roll stall</a:t>
            </a:r>
          </a:p>
        </p:txBody>
      </p:sp>
      <p:sp>
        <p:nvSpPr>
          <p:cNvPr id="4" name="Title 3">
            <a:extLst>
              <a:ext uri="{FF2B5EF4-FFF2-40B4-BE49-F238E27FC236}">
                <a16:creationId xmlns:a16="http://schemas.microsoft.com/office/drawing/2014/main" id="{522C5C4F-027D-4664-A472-BEB187F20943}"/>
              </a:ext>
            </a:extLst>
          </p:cNvPr>
          <p:cNvSpPr>
            <a:spLocks noGrp="1"/>
          </p:cNvSpPr>
          <p:nvPr>
            <p:ph type="title"/>
          </p:nvPr>
        </p:nvSpPr>
        <p:spPr/>
        <p:txBody>
          <a:bodyPr/>
          <a:lstStyle/>
          <a:p>
            <a:r>
              <a:rPr lang="en-US" dirty="0">
                <a:solidFill>
                  <a:schemeClr val="bg1"/>
                </a:solidFill>
              </a:rPr>
              <a:t>Radeon GPU Profiler</a:t>
            </a:r>
            <a:endParaRPr lang="en-US" dirty="0"/>
          </a:p>
        </p:txBody>
      </p:sp>
      <p:pic>
        <p:nvPicPr>
          <p:cNvPr id="2" name="Picture 1">
            <a:extLst>
              <a:ext uri="{FF2B5EF4-FFF2-40B4-BE49-F238E27FC236}">
                <a16:creationId xmlns:a16="http://schemas.microsoft.com/office/drawing/2014/main" id="{F6F95A1B-D759-483F-A756-18BE67EFDAD2}"/>
              </a:ext>
            </a:extLst>
          </p:cNvPr>
          <p:cNvPicPr>
            <a:picLocks noChangeAspect="1"/>
          </p:cNvPicPr>
          <p:nvPr/>
        </p:nvPicPr>
        <p:blipFill>
          <a:blip r:embed="rId3"/>
          <a:stretch>
            <a:fillRect/>
          </a:stretch>
        </p:blipFill>
        <p:spPr>
          <a:xfrm>
            <a:off x="752474" y="1166962"/>
            <a:ext cx="10887076" cy="5300056"/>
          </a:xfrm>
          <a:prstGeom prst="rect">
            <a:avLst/>
          </a:prstGeom>
        </p:spPr>
      </p:pic>
      <p:grpSp>
        <p:nvGrpSpPr>
          <p:cNvPr id="6" name="Group 5">
            <a:extLst>
              <a:ext uri="{FF2B5EF4-FFF2-40B4-BE49-F238E27FC236}">
                <a16:creationId xmlns:a16="http://schemas.microsoft.com/office/drawing/2014/main" id="{B6E56890-2D43-454E-90D9-7E5D7E1929C9}"/>
              </a:ext>
            </a:extLst>
          </p:cNvPr>
          <p:cNvGrpSpPr/>
          <p:nvPr/>
        </p:nvGrpSpPr>
        <p:grpSpPr>
          <a:xfrm>
            <a:off x="1004888" y="3584715"/>
            <a:ext cx="8440769" cy="873918"/>
            <a:chOff x="-1842007" y="2019866"/>
            <a:chExt cx="8440769" cy="873918"/>
          </a:xfrm>
        </p:grpSpPr>
        <p:grpSp>
          <p:nvGrpSpPr>
            <p:cNvPr id="8" name="Group 7">
              <a:extLst>
                <a:ext uri="{FF2B5EF4-FFF2-40B4-BE49-F238E27FC236}">
                  <a16:creationId xmlns:a16="http://schemas.microsoft.com/office/drawing/2014/main" id="{9C4F790D-A014-485E-9C9A-95C915F00C4C}"/>
                </a:ext>
              </a:extLst>
            </p:cNvPr>
            <p:cNvGrpSpPr/>
            <p:nvPr/>
          </p:nvGrpSpPr>
          <p:grpSpPr>
            <a:xfrm>
              <a:off x="2603748" y="2019866"/>
              <a:ext cx="2894289" cy="670689"/>
              <a:chOff x="86135" y="3237120"/>
              <a:chExt cx="2894289" cy="670689"/>
            </a:xfrm>
          </p:grpSpPr>
          <p:sp>
            <p:nvSpPr>
              <p:cNvPr id="10" name="TextBox 9">
                <a:extLst>
                  <a:ext uri="{FF2B5EF4-FFF2-40B4-BE49-F238E27FC236}">
                    <a16:creationId xmlns:a16="http://schemas.microsoft.com/office/drawing/2014/main" id="{F2634425-0A6D-4BBB-AC6F-E7AEAFF084A1}"/>
                  </a:ext>
                </a:extLst>
              </p:cNvPr>
              <p:cNvSpPr txBox="1"/>
              <p:nvPr/>
            </p:nvSpPr>
            <p:spPr>
              <a:xfrm>
                <a:off x="86135" y="3237120"/>
                <a:ext cx="2894289"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Event with longest stall time</a:t>
                </a:r>
              </a:p>
            </p:txBody>
          </p:sp>
          <p:sp>
            <p:nvSpPr>
              <p:cNvPr id="11" name="Arrow: Right 10">
                <a:extLst>
                  <a:ext uri="{FF2B5EF4-FFF2-40B4-BE49-F238E27FC236}">
                    <a16:creationId xmlns:a16="http://schemas.microsoft.com/office/drawing/2014/main" id="{FC4346EF-FF2D-4054-94C1-6FFE7AFE0FCA}"/>
                  </a:ext>
                </a:extLst>
              </p:cNvPr>
              <p:cNvSpPr/>
              <p:nvPr/>
            </p:nvSpPr>
            <p:spPr>
              <a:xfrm rot="5400000">
                <a:off x="1357117" y="3582584"/>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9" name="Rectangle: Rounded Corners 8">
              <a:extLst>
                <a:ext uri="{FF2B5EF4-FFF2-40B4-BE49-F238E27FC236}">
                  <a16:creationId xmlns:a16="http://schemas.microsoft.com/office/drawing/2014/main" id="{C7A5AF1B-73B1-4D42-8804-414C1130FBE2}"/>
                </a:ext>
              </a:extLst>
            </p:cNvPr>
            <p:cNvSpPr/>
            <p:nvPr/>
          </p:nvSpPr>
          <p:spPr>
            <a:xfrm>
              <a:off x="-1842007" y="2688687"/>
              <a:ext cx="8440769" cy="205097"/>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2" name="Group 11">
            <a:extLst>
              <a:ext uri="{FF2B5EF4-FFF2-40B4-BE49-F238E27FC236}">
                <a16:creationId xmlns:a16="http://schemas.microsoft.com/office/drawing/2014/main" id="{D08EB02C-8727-43FA-939B-43977F119008}"/>
              </a:ext>
            </a:extLst>
          </p:cNvPr>
          <p:cNvGrpSpPr/>
          <p:nvPr/>
        </p:nvGrpSpPr>
        <p:grpSpPr>
          <a:xfrm>
            <a:off x="854119" y="1204781"/>
            <a:ext cx="2209592" cy="5035763"/>
            <a:chOff x="1203248" y="523246"/>
            <a:chExt cx="2209592" cy="5035763"/>
          </a:xfrm>
        </p:grpSpPr>
        <p:sp>
          <p:nvSpPr>
            <p:cNvPr id="13" name="Rectangle: Rounded Corners 12">
              <a:extLst>
                <a:ext uri="{FF2B5EF4-FFF2-40B4-BE49-F238E27FC236}">
                  <a16:creationId xmlns:a16="http://schemas.microsoft.com/office/drawing/2014/main" id="{E8B59905-3CE9-418F-883B-540751633F54}"/>
                </a:ext>
              </a:extLst>
            </p:cNvPr>
            <p:cNvSpPr/>
            <p:nvPr/>
          </p:nvSpPr>
          <p:spPr>
            <a:xfrm>
              <a:off x="1203248" y="884999"/>
              <a:ext cx="2209592" cy="4674010"/>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TextBox 13">
              <a:extLst>
                <a:ext uri="{FF2B5EF4-FFF2-40B4-BE49-F238E27FC236}">
                  <a16:creationId xmlns:a16="http://schemas.microsoft.com/office/drawing/2014/main" id="{B064BFF1-7110-4B98-8141-EDED1006D104}"/>
                </a:ext>
              </a:extLst>
            </p:cNvPr>
            <p:cNvSpPr txBox="1"/>
            <p:nvPr/>
          </p:nvSpPr>
          <p:spPr>
            <a:xfrm>
              <a:off x="1536912" y="523246"/>
              <a:ext cx="1564850"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Event tree</a:t>
              </a:r>
            </a:p>
          </p:txBody>
        </p:sp>
      </p:grpSp>
      <p:grpSp>
        <p:nvGrpSpPr>
          <p:cNvPr id="20" name="Group 19">
            <a:extLst>
              <a:ext uri="{FF2B5EF4-FFF2-40B4-BE49-F238E27FC236}">
                <a16:creationId xmlns:a16="http://schemas.microsoft.com/office/drawing/2014/main" id="{590C1C33-48AD-4F33-900F-6FF113766290}"/>
              </a:ext>
            </a:extLst>
          </p:cNvPr>
          <p:cNvGrpSpPr/>
          <p:nvPr/>
        </p:nvGrpSpPr>
        <p:grpSpPr>
          <a:xfrm>
            <a:off x="1004886" y="3476624"/>
            <a:ext cx="5957889" cy="1570539"/>
            <a:chOff x="5718349" y="5252537"/>
            <a:chExt cx="5789277" cy="1462449"/>
          </a:xfrm>
        </p:grpSpPr>
        <p:sp>
          <p:nvSpPr>
            <p:cNvPr id="21" name="Rectangle: Rounded Corners 20">
              <a:extLst>
                <a:ext uri="{FF2B5EF4-FFF2-40B4-BE49-F238E27FC236}">
                  <a16:creationId xmlns:a16="http://schemas.microsoft.com/office/drawing/2014/main" id="{1F5137C6-3095-4455-978C-6D11A6208BB1}"/>
                </a:ext>
              </a:extLst>
            </p:cNvPr>
            <p:cNvSpPr/>
            <p:nvPr/>
          </p:nvSpPr>
          <p:spPr>
            <a:xfrm>
              <a:off x="5718349" y="5252537"/>
              <a:ext cx="5789277" cy="783167"/>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2" name="Group 21">
              <a:extLst>
                <a:ext uri="{FF2B5EF4-FFF2-40B4-BE49-F238E27FC236}">
                  <a16:creationId xmlns:a16="http://schemas.microsoft.com/office/drawing/2014/main" id="{C8959D9D-BE2F-431D-9321-ED0F088C4E36}"/>
                </a:ext>
              </a:extLst>
            </p:cNvPr>
            <p:cNvGrpSpPr/>
            <p:nvPr/>
          </p:nvGrpSpPr>
          <p:grpSpPr>
            <a:xfrm>
              <a:off x="6995035" y="6029039"/>
              <a:ext cx="2874920" cy="685947"/>
              <a:chOff x="958489" y="3656276"/>
              <a:chExt cx="2874920" cy="689860"/>
            </a:xfrm>
          </p:grpSpPr>
          <p:sp>
            <p:nvSpPr>
              <p:cNvPr id="23" name="Arrow: Right 22">
                <a:extLst>
                  <a:ext uri="{FF2B5EF4-FFF2-40B4-BE49-F238E27FC236}">
                    <a16:creationId xmlns:a16="http://schemas.microsoft.com/office/drawing/2014/main" id="{29D53860-F0A8-4574-AC69-734138410D67}"/>
                  </a:ext>
                </a:extLst>
              </p:cNvPr>
              <p:cNvSpPr/>
              <p:nvPr/>
            </p:nvSpPr>
            <p:spPr>
              <a:xfrm rot="16200000">
                <a:off x="2212067" y="3667789"/>
                <a:ext cx="336908" cy="313881"/>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TextBox 23">
                <a:extLst>
                  <a:ext uri="{FF2B5EF4-FFF2-40B4-BE49-F238E27FC236}">
                    <a16:creationId xmlns:a16="http://schemas.microsoft.com/office/drawing/2014/main" id="{39AF8AD8-0202-4039-A044-5B0A9DF28480}"/>
                  </a:ext>
                </a:extLst>
              </p:cNvPr>
              <p:cNvSpPr txBox="1"/>
              <p:nvPr/>
            </p:nvSpPr>
            <p:spPr>
              <a:xfrm>
                <a:off x="958489" y="3974697"/>
                <a:ext cx="2874920" cy="371439"/>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All contexts are in use</a:t>
                </a:r>
              </a:p>
            </p:txBody>
          </p:sp>
        </p:grpSp>
      </p:grpSp>
      <p:grpSp>
        <p:nvGrpSpPr>
          <p:cNvPr id="25" name="Group 24">
            <a:extLst>
              <a:ext uri="{FF2B5EF4-FFF2-40B4-BE49-F238E27FC236}">
                <a16:creationId xmlns:a16="http://schemas.microsoft.com/office/drawing/2014/main" id="{41BFD5E5-3DA9-4BFD-ADE8-26D2522C73C0}"/>
              </a:ext>
            </a:extLst>
          </p:cNvPr>
          <p:cNvGrpSpPr/>
          <p:nvPr/>
        </p:nvGrpSpPr>
        <p:grpSpPr>
          <a:xfrm>
            <a:off x="6118946" y="4255405"/>
            <a:ext cx="3364811" cy="2042709"/>
            <a:chOff x="5592318" y="4718552"/>
            <a:chExt cx="3313999" cy="2042709"/>
          </a:xfrm>
        </p:grpSpPr>
        <p:sp>
          <p:nvSpPr>
            <p:cNvPr id="26" name="Rectangle: Rounded Corners 25">
              <a:extLst>
                <a:ext uri="{FF2B5EF4-FFF2-40B4-BE49-F238E27FC236}">
                  <a16:creationId xmlns:a16="http://schemas.microsoft.com/office/drawing/2014/main" id="{EBDF86A1-3DF5-419A-A351-0E317FD47BF8}"/>
                </a:ext>
              </a:extLst>
            </p:cNvPr>
            <p:cNvSpPr/>
            <p:nvPr/>
          </p:nvSpPr>
          <p:spPr>
            <a:xfrm>
              <a:off x="5592318" y="4718552"/>
              <a:ext cx="3313999" cy="770984"/>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7" name="Group 26">
              <a:extLst>
                <a:ext uri="{FF2B5EF4-FFF2-40B4-BE49-F238E27FC236}">
                  <a16:creationId xmlns:a16="http://schemas.microsoft.com/office/drawing/2014/main" id="{B3B64F41-A796-4853-825D-6B89A37375D6}"/>
                </a:ext>
              </a:extLst>
            </p:cNvPr>
            <p:cNvGrpSpPr/>
            <p:nvPr/>
          </p:nvGrpSpPr>
          <p:grpSpPr>
            <a:xfrm>
              <a:off x="5954087" y="5510305"/>
              <a:ext cx="2784726" cy="1250956"/>
              <a:chOff x="-82459" y="3134593"/>
              <a:chExt cx="2784726" cy="1258093"/>
            </a:xfrm>
          </p:grpSpPr>
          <p:sp>
            <p:nvSpPr>
              <p:cNvPr id="29" name="Arrow: Right 28">
                <a:extLst>
                  <a:ext uri="{FF2B5EF4-FFF2-40B4-BE49-F238E27FC236}">
                    <a16:creationId xmlns:a16="http://schemas.microsoft.com/office/drawing/2014/main" id="{929B2181-82E6-45ED-A1BE-B230F8C7E575}"/>
                  </a:ext>
                </a:extLst>
              </p:cNvPr>
              <p:cNvSpPr/>
              <p:nvPr/>
            </p:nvSpPr>
            <p:spPr>
              <a:xfrm rot="16200000">
                <a:off x="1177387" y="3146106"/>
                <a:ext cx="336908" cy="313881"/>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0A851EC1-53BB-4027-8CD6-CE21CB59EE2D}"/>
                  </a:ext>
                </a:extLst>
              </p:cNvPr>
              <p:cNvSpPr txBox="1"/>
              <p:nvPr/>
            </p:nvSpPr>
            <p:spPr>
              <a:xfrm>
                <a:off x="-82459" y="3464088"/>
                <a:ext cx="2784726" cy="928598"/>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0"/>
                  </a:spcAft>
                  <a:buClr>
                    <a:schemeClr val="bg2"/>
                  </a:buClr>
                </a:pPr>
                <a:r>
                  <a:rPr lang="en-US" b="1" dirty="0">
                    <a:solidFill>
                      <a:schemeClr val="bg1"/>
                    </a:solidFill>
                  </a:rPr>
                  <a:t>All further work is stalled until contexts become available</a:t>
                </a:r>
              </a:p>
            </p:txBody>
          </p:sp>
        </p:grpSp>
      </p:grpSp>
      <p:grpSp>
        <p:nvGrpSpPr>
          <p:cNvPr id="34" name="Group 33">
            <a:extLst>
              <a:ext uri="{FF2B5EF4-FFF2-40B4-BE49-F238E27FC236}">
                <a16:creationId xmlns:a16="http://schemas.microsoft.com/office/drawing/2014/main" id="{9F6BEA4E-FB56-4702-9BF0-681D46BBC476}"/>
              </a:ext>
            </a:extLst>
          </p:cNvPr>
          <p:cNvGrpSpPr/>
          <p:nvPr/>
        </p:nvGrpSpPr>
        <p:grpSpPr>
          <a:xfrm>
            <a:off x="3867150" y="4260422"/>
            <a:ext cx="2455069" cy="911492"/>
            <a:chOff x="3867150" y="4260422"/>
            <a:chExt cx="2455069" cy="911492"/>
          </a:xfrm>
        </p:grpSpPr>
        <p:sp>
          <p:nvSpPr>
            <p:cNvPr id="31" name="Rectangle: Rounded Corners 30">
              <a:extLst>
                <a:ext uri="{FF2B5EF4-FFF2-40B4-BE49-F238E27FC236}">
                  <a16:creationId xmlns:a16="http://schemas.microsoft.com/office/drawing/2014/main" id="{6CD35C8D-CDA6-4D25-BBAD-A888539F9C61}"/>
                </a:ext>
              </a:extLst>
            </p:cNvPr>
            <p:cNvSpPr/>
            <p:nvPr/>
          </p:nvSpPr>
          <p:spPr>
            <a:xfrm>
              <a:off x="3867150" y="4260422"/>
              <a:ext cx="2455069" cy="190101"/>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5" name="Group 4">
              <a:extLst>
                <a:ext uri="{FF2B5EF4-FFF2-40B4-BE49-F238E27FC236}">
                  <a16:creationId xmlns:a16="http://schemas.microsoft.com/office/drawing/2014/main" id="{1DBFA3E8-9B1A-446F-8055-66922D33A2BB}"/>
                </a:ext>
              </a:extLst>
            </p:cNvPr>
            <p:cNvGrpSpPr/>
            <p:nvPr/>
          </p:nvGrpSpPr>
          <p:grpSpPr>
            <a:xfrm>
              <a:off x="4027180" y="4442428"/>
              <a:ext cx="2162742" cy="729486"/>
              <a:chOff x="4027180" y="4442428"/>
              <a:chExt cx="2162742" cy="729486"/>
            </a:xfrm>
          </p:grpSpPr>
          <p:sp>
            <p:nvSpPr>
              <p:cNvPr id="33" name="Arrow: Right 32">
                <a:extLst>
                  <a:ext uri="{FF2B5EF4-FFF2-40B4-BE49-F238E27FC236}">
                    <a16:creationId xmlns:a16="http://schemas.microsoft.com/office/drawing/2014/main" id="{28006422-7616-4502-BE48-926D1C154EEC}"/>
                  </a:ext>
                </a:extLst>
              </p:cNvPr>
              <p:cNvSpPr/>
              <p:nvPr/>
            </p:nvSpPr>
            <p:spPr>
              <a:xfrm rot="16200000">
                <a:off x="4966042" y="4460795"/>
                <a:ext cx="359757" cy="323023"/>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TextBox 31">
                <a:extLst>
                  <a:ext uri="{FF2B5EF4-FFF2-40B4-BE49-F238E27FC236}">
                    <a16:creationId xmlns:a16="http://schemas.microsoft.com/office/drawing/2014/main" id="{72C9A8F9-841D-4E51-8D77-ADA96CBDBDFA}"/>
                  </a:ext>
                </a:extLst>
              </p:cNvPr>
              <p:cNvSpPr txBox="1"/>
              <p:nvPr/>
            </p:nvSpPr>
            <p:spPr>
              <a:xfrm>
                <a:off x="4027180" y="4802582"/>
                <a:ext cx="2162742"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Stall of 0.356 </a:t>
                </a:r>
                <a:r>
                  <a:rPr lang="en-US" b="1" dirty="0" err="1">
                    <a:solidFill>
                      <a:schemeClr val="bg1"/>
                    </a:solidFill>
                  </a:rPr>
                  <a:t>ms</a:t>
                </a:r>
                <a:endParaRPr lang="en-US" b="1" dirty="0">
                  <a:solidFill>
                    <a:schemeClr val="bg1"/>
                  </a:solidFill>
                </a:endParaRPr>
              </a:p>
            </p:txBody>
          </p:sp>
        </p:grpSp>
      </p:grpSp>
    </p:spTree>
    <p:extLst>
      <p:ext uri="{BB962C8B-B14F-4D97-AF65-F5344CB8AC3E}">
        <p14:creationId xmlns:p14="http://schemas.microsoft.com/office/powerpoint/2010/main" val="319596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31B087-0713-4131-8274-9C82A96F2E9A}"/>
              </a:ext>
            </a:extLst>
          </p:cNvPr>
          <p:cNvSpPr>
            <a:spLocks noGrp="1"/>
          </p:cNvSpPr>
          <p:nvPr>
            <p:ph type="body" sz="quarter" idx="10"/>
          </p:nvPr>
        </p:nvSpPr>
        <p:spPr/>
        <p:txBody>
          <a:bodyPr/>
          <a:lstStyle/>
          <a:p>
            <a:r>
              <a:rPr lang="en-US" b="1" dirty="0">
                <a:solidFill>
                  <a:srgbClr val="ED1C24"/>
                </a:solidFill>
              </a:rPr>
              <a:t>WAVEFRONT OCCUPANCY</a:t>
            </a:r>
          </a:p>
        </p:txBody>
      </p:sp>
      <p:sp>
        <p:nvSpPr>
          <p:cNvPr id="4" name="Title 3">
            <a:extLst>
              <a:ext uri="{FF2B5EF4-FFF2-40B4-BE49-F238E27FC236}">
                <a16:creationId xmlns:a16="http://schemas.microsoft.com/office/drawing/2014/main" id="{522C5C4F-027D-4664-A472-BEB187F20943}"/>
              </a:ext>
            </a:extLst>
          </p:cNvPr>
          <p:cNvSpPr>
            <a:spLocks noGrp="1"/>
          </p:cNvSpPr>
          <p:nvPr>
            <p:ph type="title"/>
          </p:nvPr>
        </p:nvSpPr>
        <p:spPr/>
        <p:txBody>
          <a:bodyPr/>
          <a:lstStyle/>
          <a:p>
            <a:r>
              <a:rPr lang="en-US" dirty="0">
                <a:solidFill>
                  <a:schemeClr val="bg1"/>
                </a:solidFill>
              </a:rPr>
              <a:t>Radeon GPU Profiler</a:t>
            </a:r>
            <a:endParaRPr lang="en-US" dirty="0"/>
          </a:p>
        </p:txBody>
      </p:sp>
      <p:sp>
        <p:nvSpPr>
          <p:cNvPr id="6" name="Content Placeholder 5">
            <a:extLst>
              <a:ext uri="{FF2B5EF4-FFF2-40B4-BE49-F238E27FC236}">
                <a16:creationId xmlns:a16="http://schemas.microsoft.com/office/drawing/2014/main" id="{97CB2DEE-186F-4BD1-A7DB-7D02F024964A}"/>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924274D6-7D05-44A7-B19A-F1DD0844D584}"/>
              </a:ext>
            </a:extLst>
          </p:cNvPr>
          <p:cNvPicPr>
            <a:picLocks noChangeAspect="1"/>
          </p:cNvPicPr>
          <p:nvPr/>
        </p:nvPicPr>
        <p:blipFill>
          <a:blip r:embed="rId2"/>
          <a:stretch>
            <a:fillRect/>
          </a:stretch>
        </p:blipFill>
        <p:spPr>
          <a:xfrm>
            <a:off x="933449" y="1070788"/>
            <a:ext cx="10103323" cy="5377134"/>
          </a:xfrm>
          <a:prstGeom prst="rect">
            <a:avLst/>
          </a:prstGeom>
        </p:spPr>
      </p:pic>
      <p:grpSp>
        <p:nvGrpSpPr>
          <p:cNvPr id="8" name="Group 7">
            <a:extLst>
              <a:ext uri="{FF2B5EF4-FFF2-40B4-BE49-F238E27FC236}">
                <a16:creationId xmlns:a16="http://schemas.microsoft.com/office/drawing/2014/main" id="{A10A5C54-45B6-4BFC-BA2A-034D55A2E034}"/>
              </a:ext>
            </a:extLst>
          </p:cNvPr>
          <p:cNvGrpSpPr/>
          <p:nvPr/>
        </p:nvGrpSpPr>
        <p:grpSpPr>
          <a:xfrm>
            <a:off x="866180" y="1263196"/>
            <a:ext cx="8390941" cy="2384982"/>
            <a:chOff x="1191237" y="941561"/>
            <a:chExt cx="6215567" cy="2384982"/>
          </a:xfrm>
        </p:grpSpPr>
        <p:sp>
          <p:nvSpPr>
            <p:cNvPr id="9" name="Rectangle: Rounded Corners 8">
              <a:extLst>
                <a:ext uri="{FF2B5EF4-FFF2-40B4-BE49-F238E27FC236}">
                  <a16:creationId xmlns:a16="http://schemas.microsoft.com/office/drawing/2014/main" id="{44F87207-1110-4C56-A087-A191E1952EB6}"/>
                </a:ext>
              </a:extLst>
            </p:cNvPr>
            <p:cNvSpPr/>
            <p:nvPr/>
          </p:nvSpPr>
          <p:spPr>
            <a:xfrm>
              <a:off x="1191237" y="941561"/>
              <a:ext cx="6215567" cy="2015650"/>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TextBox 9">
              <a:extLst>
                <a:ext uri="{FF2B5EF4-FFF2-40B4-BE49-F238E27FC236}">
                  <a16:creationId xmlns:a16="http://schemas.microsoft.com/office/drawing/2014/main" id="{A5BA58F2-4EB9-45B4-8E62-54585D5A2FA7}"/>
                </a:ext>
              </a:extLst>
            </p:cNvPr>
            <p:cNvSpPr txBox="1"/>
            <p:nvPr/>
          </p:nvSpPr>
          <p:spPr>
            <a:xfrm>
              <a:off x="1491500" y="2957211"/>
              <a:ext cx="2004892"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err="1">
                  <a:solidFill>
                    <a:schemeClr val="bg1"/>
                  </a:solidFill>
                </a:rPr>
                <a:t>Wavefront</a:t>
              </a:r>
              <a:r>
                <a:rPr lang="en-US" b="1" dirty="0">
                  <a:solidFill>
                    <a:schemeClr val="bg1"/>
                  </a:solidFill>
                </a:rPr>
                <a:t> occupancy</a:t>
              </a:r>
            </a:p>
          </p:txBody>
        </p:sp>
      </p:grpSp>
      <p:sp>
        <p:nvSpPr>
          <p:cNvPr id="13" name="TextBox 12">
            <a:extLst>
              <a:ext uri="{FF2B5EF4-FFF2-40B4-BE49-F238E27FC236}">
                <a16:creationId xmlns:a16="http://schemas.microsoft.com/office/drawing/2014/main" id="{2275D899-0205-46DE-A613-E6960C8D2900}"/>
              </a:ext>
            </a:extLst>
          </p:cNvPr>
          <p:cNvSpPr txBox="1"/>
          <p:nvPr/>
        </p:nvSpPr>
        <p:spPr>
          <a:xfrm>
            <a:off x="1040281" y="1704033"/>
            <a:ext cx="7911808" cy="723275"/>
          </a:xfrm>
          <a:prstGeom prst="rect">
            <a:avLst/>
          </a:prstGeom>
          <a:solidFill>
            <a:srgbClr val="00B0F0">
              <a:alpha val="44000"/>
            </a:srgbClr>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Graphics </a:t>
            </a:r>
            <a:r>
              <a:rPr lang="en-US" b="1" dirty="0" err="1">
                <a:solidFill>
                  <a:schemeClr val="bg1"/>
                </a:solidFill>
              </a:rPr>
              <a:t>wavefronts</a:t>
            </a:r>
            <a:endParaRPr lang="en-US" b="1" dirty="0">
              <a:solidFill>
                <a:schemeClr val="bg1"/>
              </a:solidFill>
            </a:endParaRPr>
          </a:p>
          <a:p>
            <a:pPr algn="ctr">
              <a:spcAft>
                <a:spcPts val="600"/>
              </a:spcAft>
              <a:buClr>
                <a:schemeClr val="bg2"/>
              </a:buClr>
            </a:pPr>
            <a:endParaRPr lang="en-US" b="1" dirty="0">
              <a:solidFill>
                <a:schemeClr val="bg1"/>
              </a:solidFill>
            </a:endParaRPr>
          </a:p>
        </p:txBody>
      </p:sp>
      <p:sp>
        <p:nvSpPr>
          <p:cNvPr id="14" name="TextBox 13">
            <a:extLst>
              <a:ext uri="{FF2B5EF4-FFF2-40B4-BE49-F238E27FC236}">
                <a16:creationId xmlns:a16="http://schemas.microsoft.com/office/drawing/2014/main" id="{5AA0EA61-79D5-46E0-9570-4CDD154247E0}"/>
              </a:ext>
            </a:extLst>
          </p:cNvPr>
          <p:cNvSpPr txBox="1"/>
          <p:nvPr/>
        </p:nvSpPr>
        <p:spPr>
          <a:xfrm>
            <a:off x="1040281" y="2408569"/>
            <a:ext cx="7911808" cy="723275"/>
          </a:xfrm>
          <a:prstGeom prst="rect">
            <a:avLst/>
          </a:prstGeom>
          <a:solidFill>
            <a:srgbClr val="FFC000">
              <a:alpha val="44000"/>
            </a:srgbClr>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err="1">
                <a:solidFill>
                  <a:schemeClr val="bg1"/>
                </a:solidFill>
              </a:rPr>
              <a:t>Async</a:t>
            </a:r>
            <a:r>
              <a:rPr lang="en-US" b="1" dirty="0">
                <a:solidFill>
                  <a:schemeClr val="bg1"/>
                </a:solidFill>
              </a:rPr>
              <a:t> compute </a:t>
            </a:r>
            <a:r>
              <a:rPr lang="en-US" b="1" dirty="0" err="1">
                <a:solidFill>
                  <a:schemeClr val="bg1"/>
                </a:solidFill>
              </a:rPr>
              <a:t>wavefronts</a:t>
            </a:r>
            <a:endParaRPr lang="en-US" b="1" dirty="0">
              <a:solidFill>
                <a:schemeClr val="bg1"/>
              </a:solidFill>
            </a:endParaRPr>
          </a:p>
          <a:p>
            <a:pPr algn="ctr">
              <a:spcAft>
                <a:spcPts val="600"/>
              </a:spcAft>
              <a:buClr>
                <a:schemeClr val="bg2"/>
              </a:buClr>
            </a:pPr>
            <a:endParaRPr lang="en-US" b="1" dirty="0">
              <a:solidFill>
                <a:schemeClr val="bg1"/>
              </a:solidFill>
            </a:endParaRPr>
          </a:p>
        </p:txBody>
      </p:sp>
      <p:grpSp>
        <p:nvGrpSpPr>
          <p:cNvPr id="15" name="Group 14">
            <a:extLst>
              <a:ext uri="{FF2B5EF4-FFF2-40B4-BE49-F238E27FC236}">
                <a16:creationId xmlns:a16="http://schemas.microsoft.com/office/drawing/2014/main" id="{9FAC6225-87A1-4F47-B2C7-8B647C496B92}"/>
              </a:ext>
            </a:extLst>
          </p:cNvPr>
          <p:cNvGrpSpPr/>
          <p:nvPr/>
        </p:nvGrpSpPr>
        <p:grpSpPr>
          <a:xfrm>
            <a:off x="866179" y="2935889"/>
            <a:ext cx="8390941" cy="3500921"/>
            <a:chOff x="1191237" y="566040"/>
            <a:chExt cx="6215567" cy="3500921"/>
          </a:xfrm>
        </p:grpSpPr>
        <p:sp>
          <p:nvSpPr>
            <p:cNvPr id="17" name="TextBox 16">
              <a:extLst>
                <a:ext uri="{FF2B5EF4-FFF2-40B4-BE49-F238E27FC236}">
                  <a16:creationId xmlns:a16="http://schemas.microsoft.com/office/drawing/2014/main" id="{49CB3D27-7F8D-4187-BF2A-468D629DDD38}"/>
                </a:ext>
              </a:extLst>
            </p:cNvPr>
            <p:cNvSpPr txBox="1"/>
            <p:nvPr/>
          </p:nvSpPr>
          <p:spPr>
            <a:xfrm>
              <a:off x="3461513" y="566040"/>
              <a:ext cx="3451750"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Event timeline (draws, dispatches, barriers </a:t>
              </a:r>
              <a:r>
                <a:rPr lang="en-US" b="1" dirty="0" err="1">
                  <a:solidFill>
                    <a:schemeClr val="bg1"/>
                  </a:solidFill>
                </a:rPr>
                <a:t>etc</a:t>
              </a:r>
              <a:r>
                <a:rPr lang="en-US" b="1" dirty="0">
                  <a:solidFill>
                    <a:schemeClr val="bg1"/>
                  </a:solidFill>
                </a:rPr>
                <a:t>)</a:t>
              </a:r>
            </a:p>
          </p:txBody>
        </p:sp>
        <p:sp>
          <p:nvSpPr>
            <p:cNvPr id="16" name="Rectangle: Rounded Corners 15">
              <a:extLst>
                <a:ext uri="{FF2B5EF4-FFF2-40B4-BE49-F238E27FC236}">
                  <a16:creationId xmlns:a16="http://schemas.microsoft.com/office/drawing/2014/main" id="{0ED40C22-83CE-4430-A894-953A6C724C34}"/>
                </a:ext>
              </a:extLst>
            </p:cNvPr>
            <p:cNvSpPr/>
            <p:nvPr/>
          </p:nvSpPr>
          <p:spPr>
            <a:xfrm>
              <a:off x="1191237" y="941561"/>
              <a:ext cx="6215567" cy="3125400"/>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8" name="Group 17">
            <a:extLst>
              <a:ext uri="{FF2B5EF4-FFF2-40B4-BE49-F238E27FC236}">
                <a16:creationId xmlns:a16="http://schemas.microsoft.com/office/drawing/2014/main" id="{C058DAA6-6D8D-4B54-91EE-B3D887DCF467}"/>
              </a:ext>
            </a:extLst>
          </p:cNvPr>
          <p:cNvGrpSpPr/>
          <p:nvPr/>
        </p:nvGrpSpPr>
        <p:grpSpPr>
          <a:xfrm>
            <a:off x="4583289" y="3615556"/>
            <a:ext cx="1796961" cy="697883"/>
            <a:chOff x="1839096" y="2672897"/>
            <a:chExt cx="1796961" cy="697883"/>
          </a:xfrm>
        </p:grpSpPr>
        <p:sp>
          <p:nvSpPr>
            <p:cNvPr id="19" name="Arrow: Right 18">
              <a:extLst>
                <a:ext uri="{FF2B5EF4-FFF2-40B4-BE49-F238E27FC236}">
                  <a16:creationId xmlns:a16="http://schemas.microsoft.com/office/drawing/2014/main" id="{45792567-5EE9-49F3-91A2-DB0CA4E2378A}"/>
                </a:ext>
              </a:extLst>
            </p:cNvPr>
            <p:cNvSpPr/>
            <p:nvPr/>
          </p:nvSpPr>
          <p:spPr>
            <a:xfrm rot="16200000">
              <a:off x="2563746" y="2677610"/>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TextBox 19">
              <a:extLst>
                <a:ext uri="{FF2B5EF4-FFF2-40B4-BE49-F238E27FC236}">
                  <a16:creationId xmlns:a16="http://schemas.microsoft.com/office/drawing/2014/main" id="{4A385C3B-C58A-4193-A586-28F7D2205DE8}"/>
                </a:ext>
              </a:extLst>
            </p:cNvPr>
            <p:cNvSpPr txBox="1"/>
            <p:nvPr/>
          </p:nvSpPr>
          <p:spPr>
            <a:xfrm>
              <a:off x="1839096" y="3001448"/>
              <a:ext cx="1796961"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Selected event</a:t>
              </a:r>
            </a:p>
          </p:txBody>
        </p:sp>
      </p:grpSp>
      <p:grpSp>
        <p:nvGrpSpPr>
          <p:cNvPr id="21" name="Group 20">
            <a:extLst>
              <a:ext uri="{FF2B5EF4-FFF2-40B4-BE49-F238E27FC236}">
                <a16:creationId xmlns:a16="http://schemas.microsoft.com/office/drawing/2014/main" id="{7F685997-1DCE-435F-8C05-55396DF4C3F0}"/>
              </a:ext>
            </a:extLst>
          </p:cNvPr>
          <p:cNvGrpSpPr/>
          <p:nvPr/>
        </p:nvGrpSpPr>
        <p:grpSpPr>
          <a:xfrm>
            <a:off x="7390506" y="1156151"/>
            <a:ext cx="3593583" cy="5162732"/>
            <a:chOff x="7390506" y="1156151"/>
            <a:chExt cx="3593583" cy="5162732"/>
          </a:xfrm>
        </p:grpSpPr>
        <p:sp>
          <p:nvSpPr>
            <p:cNvPr id="22" name="Rectangle: Rounded Corners 21">
              <a:extLst>
                <a:ext uri="{FF2B5EF4-FFF2-40B4-BE49-F238E27FC236}">
                  <a16:creationId xmlns:a16="http://schemas.microsoft.com/office/drawing/2014/main" id="{B9D6BD52-A09D-4884-A9A2-1EA61C56E546}"/>
                </a:ext>
              </a:extLst>
            </p:cNvPr>
            <p:cNvSpPr/>
            <p:nvPr/>
          </p:nvSpPr>
          <p:spPr>
            <a:xfrm>
              <a:off x="9206014" y="1156151"/>
              <a:ext cx="1778075" cy="5162732"/>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3" name="Group 22">
              <a:extLst>
                <a:ext uri="{FF2B5EF4-FFF2-40B4-BE49-F238E27FC236}">
                  <a16:creationId xmlns:a16="http://schemas.microsoft.com/office/drawing/2014/main" id="{DFE35BAF-ACA2-46B3-BC72-E6BE671A279E}"/>
                </a:ext>
              </a:extLst>
            </p:cNvPr>
            <p:cNvGrpSpPr/>
            <p:nvPr/>
          </p:nvGrpSpPr>
          <p:grpSpPr>
            <a:xfrm>
              <a:off x="7390506" y="3389512"/>
              <a:ext cx="1827772" cy="369332"/>
              <a:chOff x="7390506" y="3389512"/>
              <a:chExt cx="1827772" cy="369332"/>
            </a:xfrm>
          </p:grpSpPr>
          <p:sp>
            <p:nvSpPr>
              <p:cNvPr id="24" name="TextBox 23">
                <a:extLst>
                  <a:ext uri="{FF2B5EF4-FFF2-40B4-BE49-F238E27FC236}">
                    <a16:creationId xmlns:a16="http://schemas.microsoft.com/office/drawing/2014/main" id="{9E9FC9BA-B3F7-4C3D-BD01-3841F3FC4CF9}"/>
                  </a:ext>
                </a:extLst>
              </p:cNvPr>
              <p:cNvSpPr txBox="1"/>
              <p:nvPr/>
            </p:nvSpPr>
            <p:spPr>
              <a:xfrm>
                <a:off x="7390506" y="3389512"/>
                <a:ext cx="1497834"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Event details</a:t>
                </a:r>
              </a:p>
            </p:txBody>
          </p:sp>
          <p:sp>
            <p:nvSpPr>
              <p:cNvPr id="25" name="Arrow: Right 24">
                <a:extLst>
                  <a:ext uri="{FF2B5EF4-FFF2-40B4-BE49-F238E27FC236}">
                    <a16:creationId xmlns:a16="http://schemas.microsoft.com/office/drawing/2014/main" id="{EA2EED2D-C7D0-4A2A-9140-EEAE6AA22FA2}"/>
                  </a:ext>
                </a:extLst>
              </p:cNvPr>
              <p:cNvSpPr/>
              <p:nvPr/>
            </p:nvSpPr>
            <p:spPr>
              <a:xfrm>
                <a:off x="8888340" y="3416185"/>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spTree>
    <p:extLst>
      <p:ext uri="{BB962C8B-B14F-4D97-AF65-F5344CB8AC3E}">
        <p14:creationId xmlns:p14="http://schemas.microsoft.com/office/powerpoint/2010/main" val="371530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Gordon </a:t>
            </a:r>
            <a:r>
              <a:rPr lang="en-US" dirty="0" err="1"/>
              <a:t>Selley</a:t>
            </a:r>
            <a:r>
              <a:rPr lang="en-US" dirty="0"/>
              <a:t> . Baldur Karlsson</a:t>
            </a:r>
            <a:br>
              <a:rPr lang="en-US" dirty="0"/>
            </a:br>
            <a:r>
              <a:rPr lang="en-US" dirty="0"/>
              <a:t>Navin Patel . Herb Marselas</a:t>
            </a:r>
            <a:br>
              <a:rPr lang="en-US" dirty="0"/>
            </a:br>
            <a:r>
              <a:rPr lang="en-US" dirty="0"/>
              <a:t>Budi Purnomo . Matthaeus Chajdas</a:t>
            </a:r>
            <a:br>
              <a:rPr lang="en-US" dirty="0"/>
            </a:br>
            <a:br>
              <a:rPr lang="en-US" dirty="0"/>
            </a:br>
            <a:r>
              <a:rPr lang="en-US" dirty="0"/>
              <a:t>21 March 2018</a:t>
            </a:r>
          </a:p>
        </p:txBody>
      </p:sp>
      <p:sp>
        <p:nvSpPr>
          <p:cNvPr id="5" name="Text Placeholder 4"/>
          <p:cNvSpPr>
            <a:spLocks noGrp="1"/>
          </p:cNvSpPr>
          <p:nvPr>
            <p:ph type="body" sz="quarter" idx="10"/>
          </p:nvPr>
        </p:nvSpPr>
        <p:spPr/>
        <p:txBody>
          <a:bodyPr/>
          <a:lstStyle/>
          <a:p>
            <a:r>
              <a:rPr lang="en-US" dirty="0">
                <a:solidFill>
                  <a:srgbClr val="00AAB5"/>
                </a:solidFill>
              </a:rPr>
              <a:t>The Art of Profiling</a:t>
            </a:r>
          </a:p>
        </p:txBody>
      </p:sp>
      <p:sp>
        <p:nvSpPr>
          <p:cNvPr id="2" name="TextBox 1">
            <a:extLst>
              <a:ext uri="{FF2B5EF4-FFF2-40B4-BE49-F238E27FC236}">
                <a16:creationId xmlns:a16="http://schemas.microsoft.com/office/drawing/2014/main" id="{16224572-23D0-49D1-85F1-C846608ADC13}"/>
              </a:ext>
            </a:extLst>
          </p:cNvPr>
          <p:cNvSpPr txBox="1"/>
          <p:nvPr/>
        </p:nvSpPr>
        <p:spPr>
          <a:xfrm>
            <a:off x="510752" y="5328682"/>
            <a:ext cx="10289059" cy="1138773"/>
          </a:xfrm>
          <a:prstGeom prst="rect">
            <a:avLst/>
          </a:prstGeom>
          <a:noFill/>
        </p:spPr>
        <p:txBody>
          <a:bodyPr wrap="square" rtlCol="0">
            <a:spAutoFit/>
          </a:bodyPr>
          <a:lstStyle/>
          <a:p>
            <a:pPr marL="0" indent="0">
              <a:buNone/>
            </a:pPr>
            <a:r>
              <a:rPr lang="en-GB" sz="3600" b="1" dirty="0">
                <a:solidFill>
                  <a:srgbClr val="00AAB5"/>
                </a:solidFill>
              </a:rPr>
              <a:t>Download AMD tools</a:t>
            </a:r>
          </a:p>
          <a:p>
            <a:pPr marL="0" indent="0">
              <a:buNone/>
            </a:pPr>
            <a:r>
              <a:rPr lang="en-GB" sz="3200" dirty="0">
                <a:solidFill>
                  <a:schemeClr val="bg1"/>
                </a:solidFill>
              </a:rPr>
              <a:t>https://gpuopen.com</a:t>
            </a:r>
          </a:p>
        </p:txBody>
      </p:sp>
    </p:spTree>
    <p:extLst>
      <p:ext uri="{BB962C8B-B14F-4D97-AF65-F5344CB8AC3E}">
        <p14:creationId xmlns:p14="http://schemas.microsoft.com/office/powerpoint/2010/main" val="140701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060F64E3-BBD8-4B06-A060-33C48C3492DB}"/>
              </a:ext>
            </a:extLst>
          </p:cNvPr>
          <p:cNvPicPr>
            <a:picLocks noGrp="1" noChangeAspect="1"/>
          </p:cNvPicPr>
          <p:nvPr>
            <p:ph idx="1"/>
          </p:nvPr>
        </p:nvPicPr>
        <p:blipFill>
          <a:blip r:embed="rId2"/>
          <a:stretch>
            <a:fillRect/>
          </a:stretch>
        </p:blipFill>
        <p:spPr>
          <a:xfrm>
            <a:off x="939873" y="1070788"/>
            <a:ext cx="10085609" cy="5381174"/>
          </a:xfrm>
          <a:prstGeom prst="rect">
            <a:avLst/>
          </a:prstGeom>
        </p:spPr>
      </p:pic>
      <p:sp>
        <p:nvSpPr>
          <p:cNvPr id="3" name="Text Placeholder 2">
            <a:extLst>
              <a:ext uri="{FF2B5EF4-FFF2-40B4-BE49-F238E27FC236}">
                <a16:creationId xmlns:a16="http://schemas.microsoft.com/office/drawing/2014/main" id="{8D31B087-0713-4131-8274-9C82A96F2E9A}"/>
              </a:ext>
            </a:extLst>
          </p:cNvPr>
          <p:cNvSpPr>
            <a:spLocks noGrp="1"/>
          </p:cNvSpPr>
          <p:nvPr>
            <p:ph type="body" sz="quarter" idx="10"/>
          </p:nvPr>
        </p:nvSpPr>
        <p:spPr/>
        <p:txBody>
          <a:bodyPr/>
          <a:lstStyle/>
          <a:p>
            <a:r>
              <a:rPr lang="en-US" b="1" dirty="0">
                <a:solidFill>
                  <a:srgbClr val="ED1C24"/>
                </a:solidFill>
              </a:rPr>
              <a:t>WAVEFRONT OCCUPANCY</a:t>
            </a:r>
          </a:p>
        </p:txBody>
      </p:sp>
      <p:sp>
        <p:nvSpPr>
          <p:cNvPr id="4" name="Title 3">
            <a:extLst>
              <a:ext uri="{FF2B5EF4-FFF2-40B4-BE49-F238E27FC236}">
                <a16:creationId xmlns:a16="http://schemas.microsoft.com/office/drawing/2014/main" id="{522C5C4F-027D-4664-A472-BEB187F20943}"/>
              </a:ext>
            </a:extLst>
          </p:cNvPr>
          <p:cNvSpPr>
            <a:spLocks noGrp="1"/>
          </p:cNvSpPr>
          <p:nvPr>
            <p:ph type="title"/>
          </p:nvPr>
        </p:nvSpPr>
        <p:spPr/>
        <p:txBody>
          <a:bodyPr/>
          <a:lstStyle/>
          <a:p>
            <a:r>
              <a:rPr lang="en-US" dirty="0">
                <a:solidFill>
                  <a:schemeClr val="bg1"/>
                </a:solidFill>
              </a:rPr>
              <a:t>Radeon GPU Profiler</a:t>
            </a:r>
            <a:endParaRPr lang="en-US" dirty="0"/>
          </a:p>
        </p:txBody>
      </p:sp>
      <p:grpSp>
        <p:nvGrpSpPr>
          <p:cNvPr id="5" name="Group 4">
            <a:extLst>
              <a:ext uri="{FF2B5EF4-FFF2-40B4-BE49-F238E27FC236}">
                <a16:creationId xmlns:a16="http://schemas.microsoft.com/office/drawing/2014/main" id="{AFDE1A27-807A-4FAA-8F66-CB7052A5929C}"/>
              </a:ext>
            </a:extLst>
          </p:cNvPr>
          <p:cNvGrpSpPr/>
          <p:nvPr/>
        </p:nvGrpSpPr>
        <p:grpSpPr>
          <a:xfrm>
            <a:off x="1036948" y="3008845"/>
            <a:ext cx="7956223" cy="3250557"/>
            <a:chOff x="1317734" y="573007"/>
            <a:chExt cx="5893551" cy="3250557"/>
          </a:xfrm>
        </p:grpSpPr>
        <p:sp>
          <p:nvSpPr>
            <p:cNvPr id="6" name="TextBox 5">
              <a:extLst>
                <a:ext uri="{FF2B5EF4-FFF2-40B4-BE49-F238E27FC236}">
                  <a16:creationId xmlns:a16="http://schemas.microsoft.com/office/drawing/2014/main" id="{64CC060E-A89E-41D1-9C5D-16A000A93720}"/>
                </a:ext>
              </a:extLst>
            </p:cNvPr>
            <p:cNvSpPr txBox="1"/>
            <p:nvPr/>
          </p:nvSpPr>
          <p:spPr>
            <a:xfrm>
              <a:off x="3150261" y="573007"/>
              <a:ext cx="2575562"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Color events by command buffer</a:t>
              </a:r>
            </a:p>
          </p:txBody>
        </p:sp>
        <p:sp>
          <p:nvSpPr>
            <p:cNvPr id="7" name="Rectangle: Rounded Corners 6">
              <a:extLst>
                <a:ext uri="{FF2B5EF4-FFF2-40B4-BE49-F238E27FC236}">
                  <a16:creationId xmlns:a16="http://schemas.microsoft.com/office/drawing/2014/main" id="{8C390C7B-3858-4A34-B3C8-90B4C375216C}"/>
                </a:ext>
              </a:extLst>
            </p:cNvPr>
            <p:cNvSpPr/>
            <p:nvPr/>
          </p:nvSpPr>
          <p:spPr>
            <a:xfrm>
              <a:off x="1317734" y="941561"/>
              <a:ext cx="5893551" cy="2882003"/>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Tree>
    <p:extLst>
      <p:ext uri="{BB962C8B-B14F-4D97-AF65-F5344CB8AC3E}">
        <p14:creationId xmlns:p14="http://schemas.microsoft.com/office/powerpoint/2010/main" val="177933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9858F7A-0D59-4FB1-8BC5-D28858CF7779}"/>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8D31B087-0713-4131-8274-9C82A96F2E9A}"/>
              </a:ext>
            </a:extLst>
          </p:cNvPr>
          <p:cNvSpPr>
            <a:spLocks noGrp="1"/>
          </p:cNvSpPr>
          <p:nvPr>
            <p:ph type="body" sz="quarter" idx="10"/>
          </p:nvPr>
        </p:nvSpPr>
        <p:spPr/>
        <p:txBody>
          <a:bodyPr/>
          <a:lstStyle/>
          <a:p>
            <a:r>
              <a:rPr lang="en-US" b="1" dirty="0">
                <a:solidFill>
                  <a:srgbClr val="ED1C24"/>
                </a:solidFill>
              </a:rPr>
              <a:t>WAVEFRONT OCCUPANCY</a:t>
            </a:r>
          </a:p>
        </p:txBody>
      </p:sp>
      <p:sp>
        <p:nvSpPr>
          <p:cNvPr id="4" name="Title 3">
            <a:extLst>
              <a:ext uri="{FF2B5EF4-FFF2-40B4-BE49-F238E27FC236}">
                <a16:creationId xmlns:a16="http://schemas.microsoft.com/office/drawing/2014/main" id="{522C5C4F-027D-4664-A472-BEB187F20943}"/>
              </a:ext>
            </a:extLst>
          </p:cNvPr>
          <p:cNvSpPr>
            <a:spLocks noGrp="1"/>
          </p:cNvSpPr>
          <p:nvPr>
            <p:ph type="title"/>
          </p:nvPr>
        </p:nvSpPr>
        <p:spPr/>
        <p:txBody>
          <a:bodyPr/>
          <a:lstStyle/>
          <a:p>
            <a:r>
              <a:rPr lang="en-US" dirty="0">
                <a:solidFill>
                  <a:schemeClr val="bg1"/>
                </a:solidFill>
              </a:rPr>
              <a:t>Radeon GPU Profiler</a:t>
            </a:r>
            <a:endParaRPr lang="en-US" dirty="0"/>
          </a:p>
        </p:txBody>
      </p:sp>
      <p:pic>
        <p:nvPicPr>
          <p:cNvPr id="2" name="Picture 1">
            <a:extLst>
              <a:ext uri="{FF2B5EF4-FFF2-40B4-BE49-F238E27FC236}">
                <a16:creationId xmlns:a16="http://schemas.microsoft.com/office/drawing/2014/main" id="{D9602660-CC49-4532-AA59-C13D1278826B}"/>
              </a:ext>
            </a:extLst>
          </p:cNvPr>
          <p:cNvPicPr>
            <a:picLocks noChangeAspect="1"/>
          </p:cNvPicPr>
          <p:nvPr/>
        </p:nvPicPr>
        <p:blipFill rotWithShape="1">
          <a:blip r:embed="rId2"/>
          <a:srcRect r="34896" b="58995"/>
          <a:stretch/>
        </p:blipFill>
        <p:spPr>
          <a:xfrm>
            <a:off x="663074" y="1634336"/>
            <a:ext cx="10855465" cy="4256242"/>
          </a:xfrm>
          <a:prstGeom prst="rect">
            <a:avLst/>
          </a:prstGeom>
        </p:spPr>
      </p:pic>
      <p:grpSp>
        <p:nvGrpSpPr>
          <p:cNvPr id="6" name="Group 5">
            <a:extLst>
              <a:ext uri="{FF2B5EF4-FFF2-40B4-BE49-F238E27FC236}">
                <a16:creationId xmlns:a16="http://schemas.microsoft.com/office/drawing/2014/main" id="{98A69B65-AAAC-4209-84A4-98FB52AD65B8}"/>
              </a:ext>
            </a:extLst>
          </p:cNvPr>
          <p:cNvGrpSpPr/>
          <p:nvPr/>
        </p:nvGrpSpPr>
        <p:grpSpPr>
          <a:xfrm>
            <a:off x="781340" y="1634336"/>
            <a:ext cx="3847222" cy="1570777"/>
            <a:chOff x="5523023" y="4421172"/>
            <a:chExt cx="3847222" cy="1570777"/>
          </a:xfrm>
        </p:grpSpPr>
        <p:sp>
          <p:nvSpPr>
            <p:cNvPr id="8" name="Rectangle: Rounded Corners 7">
              <a:extLst>
                <a:ext uri="{FF2B5EF4-FFF2-40B4-BE49-F238E27FC236}">
                  <a16:creationId xmlns:a16="http://schemas.microsoft.com/office/drawing/2014/main" id="{632C5B34-422F-4BE9-A53D-9C505DDBCD94}"/>
                </a:ext>
              </a:extLst>
            </p:cNvPr>
            <p:cNvSpPr/>
            <p:nvPr/>
          </p:nvSpPr>
          <p:spPr>
            <a:xfrm>
              <a:off x="5523023" y="4421172"/>
              <a:ext cx="1416592" cy="1570777"/>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9" name="Group 8">
              <a:extLst>
                <a:ext uri="{FF2B5EF4-FFF2-40B4-BE49-F238E27FC236}">
                  <a16:creationId xmlns:a16="http://schemas.microsoft.com/office/drawing/2014/main" id="{30C79191-EA5F-4E36-A481-CE00F75B7065}"/>
                </a:ext>
              </a:extLst>
            </p:cNvPr>
            <p:cNvGrpSpPr/>
            <p:nvPr/>
          </p:nvGrpSpPr>
          <p:grpSpPr>
            <a:xfrm>
              <a:off x="6958471" y="5001761"/>
              <a:ext cx="2411774" cy="369332"/>
              <a:chOff x="921925" y="2623129"/>
              <a:chExt cx="2411774" cy="371439"/>
            </a:xfrm>
          </p:grpSpPr>
          <p:sp>
            <p:nvSpPr>
              <p:cNvPr id="10" name="Arrow: Right 9">
                <a:extLst>
                  <a:ext uri="{FF2B5EF4-FFF2-40B4-BE49-F238E27FC236}">
                    <a16:creationId xmlns:a16="http://schemas.microsoft.com/office/drawing/2014/main" id="{9C9FF666-0231-4D97-AF01-7AAECF98CE76}"/>
                  </a:ext>
                </a:extLst>
              </p:cNvPr>
              <p:cNvSpPr/>
              <p:nvPr/>
            </p:nvSpPr>
            <p:spPr>
              <a:xfrm rot="10800000">
                <a:off x="921925" y="2644644"/>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32D3A96C-9897-4384-9F38-40F25377CB5A}"/>
                  </a:ext>
                </a:extLst>
              </p:cNvPr>
              <p:cNvSpPr txBox="1"/>
              <p:nvPr/>
            </p:nvSpPr>
            <p:spPr>
              <a:xfrm>
                <a:off x="1251863" y="2623129"/>
                <a:ext cx="2081836" cy="371439"/>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Useful color options</a:t>
                </a:r>
              </a:p>
            </p:txBody>
          </p:sp>
        </p:grpSp>
      </p:grpSp>
    </p:spTree>
    <p:extLst>
      <p:ext uri="{BB962C8B-B14F-4D97-AF65-F5344CB8AC3E}">
        <p14:creationId xmlns:p14="http://schemas.microsoft.com/office/powerpoint/2010/main" val="11771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31B087-0713-4131-8274-9C82A96F2E9A}"/>
              </a:ext>
            </a:extLst>
          </p:cNvPr>
          <p:cNvSpPr>
            <a:spLocks noGrp="1"/>
          </p:cNvSpPr>
          <p:nvPr>
            <p:ph type="body" sz="quarter" idx="10"/>
          </p:nvPr>
        </p:nvSpPr>
        <p:spPr/>
        <p:txBody>
          <a:bodyPr/>
          <a:lstStyle/>
          <a:p>
            <a:r>
              <a:rPr lang="en-US" b="1" dirty="0">
                <a:solidFill>
                  <a:srgbClr val="ED1C24"/>
                </a:solidFill>
              </a:rPr>
              <a:t>WAVEFRONT OCCUPANCY – Driver barrier example</a:t>
            </a:r>
          </a:p>
        </p:txBody>
      </p:sp>
      <p:sp>
        <p:nvSpPr>
          <p:cNvPr id="4" name="Title 3">
            <a:extLst>
              <a:ext uri="{FF2B5EF4-FFF2-40B4-BE49-F238E27FC236}">
                <a16:creationId xmlns:a16="http://schemas.microsoft.com/office/drawing/2014/main" id="{522C5C4F-027D-4664-A472-BEB187F20943}"/>
              </a:ext>
            </a:extLst>
          </p:cNvPr>
          <p:cNvSpPr>
            <a:spLocks noGrp="1"/>
          </p:cNvSpPr>
          <p:nvPr>
            <p:ph type="title"/>
          </p:nvPr>
        </p:nvSpPr>
        <p:spPr/>
        <p:txBody>
          <a:bodyPr/>
          <a:lstStyle/>
          <a:p>
            <a:r>
              <a:rPr lang="en-US" dirty="0">
                <a:solidFill>
                  <a:schemeClr val="bg1"/>
                </a:solidFill>
              </a:rPr>
              <a:t>Radeon GPU Profiler</a:t>
            </a:r>
            <a:endParaRPr lang="en-US" dirty="0"/>
          </a:p>
        </p:txBody>
      </p:sp>
      <p:grpSp>
        <p:nvGrpSpPr>
          <p:cNvPr id="6" name="Group 5">
            <a:extLst>
              <a:ext uri="{FF2B5EF4-FFF2-40B4-BE49-F238E27FC236}">
                <a16:creationId xmlns:a16="http://schemas.microsoft.com/office/drawing/2014/main" id="{64C7199C-47D6-4116-A312-CDA00E213DD6}"/>
              </a:ext>
            </a:extLst>
          </p:cNvPr>
          <p:cNvGrpSpPr/>
          <p:nvPr/>
        </p:nvGrpSpPr>
        <p:grpSpPr>
          <a:xfrm>
            <a:off x="2873116" y="4126169"/>
            <a:ext cx="4214864" cy="1809944"/>
            <a:chOff x="5570158" y="4440027"/>
            <a:chExt cx="4214864" cy="1809944"/>
          </a:xfrm>
        </p:grpSpPr>
        <p:sp>
          <p:nvSpPr>
            <p:cNvPr id="8" name="Rectangle: Rounded Corners 7">
              <a:extLst>
                <a:ext uri="{FF2B5EF4-FFF2-40B4-BE49-F238E27FC236}">
                  <a16:creationId xmlns:a16="http://schemas.microsoft.com/office/drawing/2014/main" id="{88380B90-EFE7-4D21-B02A-DB456555E42B}"/>
                </a:ext>
              </a:extLst>
            </p:cNvPr>
            <p:cNvSpPr/>
            <p:nvPr/>
          </p:nvSpPr>
          <p:spPr>
            <a:xfrm>
              <a:off x="5570158" y="4440027"/>
              <a:ext cx="1416592" cy="1809944"/>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9" name="Group 8">
              <a:extLst>
                <a:ext uri="{FF2B5EF4-FFF2-40B4-BE49-F238E27FC236}">
                  <a16:creationId xmlns:a16="http://schemas.microsoft.com/office/drawing/2014/main" id="{4C748C29-A583-4008-B952-826A9B9BAE21}"/>
                </a:ext>
              </a:extLst>
            </p:cNvPr>
            <p:cNvGrpSpPr/>
            <p:nvPr/>
          </p:nvGrpSpPr>
          <p:grpSpPr>
            <a:xfrm>
              <a:off x="6986752" y="5218584"/>
              <a:ext cx="2798270" cy="723275"/>
              <a:chOff x="950206" y="2841189"/>
              <a:chExt cx="2798270" cy="727401"/>
            </a:xfrm>
          </p:grpSpPr>
          <p:sp>
            <p:nvSpPr>
              <p:cNvPr id="10" name="Arrow: Right 9">
                <a:extLst>
                  <a:ext uri="{FF2B5EF4-FFF2-40B4-BE49-F238E27FC236}">
                    <a16:creationId xmlns:a16="http://schemas.microsoft.com/office/drawing/2014/main" id="{20992494-4790-40FE-8A51-4C784EBCA18A}"/>
                  </a:ext>
                </a:extLst>
              </p:cNvPr>
              <p:cNvSpPr/>
              <p:nvPr/>
            </p:nvSpPr>
            <p:spPr>
              <a:xfrm rot="10800000">
                <a:off x="950206" y="3042131"/>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49AD94B3-3589-47AE-A275-74E64385464B}"/>
                  </a:ext>
                </a:extLst>
              </p:cNvPr>
              <p:cNvSpPr txBox="1"/>
              <p:nvPr/>
            </p:nvSpPr>
            <p:spPr>
              <a:xfrm>
                <a:off x="1280143" y="2841189"/>
                <a:ext cx="2468333" cy="727401"/>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Display driver barriers</a:t>
                </a:r>
              </a:p>
              <a:p>
                <a:pPr algn="ctr">
                  <a:spcAft>
                    <a:spcPts val="600"/>
                  </a:spcAft>
                  <a:buClr>
                    <a:schemeClr val="bg2"/>
                  </a:buClr>
                </a:pPr>
                <a:r>
                  <a:rPr lang="en-US" b="1" dirty="0">
                    <a:solidFill>
                      <a:schemeClr val="bg1"/>
                    </a:solidFill>
                  </a:rPr>
                  <a:t>and clears</a:t>
                </a:r>
              </a:p>
            </p:txBody>
          </p:sp>
        </p:grpSp>
      </p:grpSp>
      <p:grpSp>
        <p:nvGrpSpPr>
          <p:cNvPr id="15" name="Group 14">
            <a:extLst>
              <a:ext uri="{FF2B5EF4-FFF2-40B4-BE49-F238E27FC236}">
                <a16:creationId xmlns:a16="http://schemas.microsoft.com/office/drawing/2014/main" id="{83EFDDC0-6FBF-4161-A0B8-CF3B7C50DB53}"/>
              </a:ext>
            </a:extLst>
          </p:cNvPr>
          <p:cNvGrpSpPr/>
          <p:nvPr/>
        </p:nvGrpSpPr>
        <p:grpSpPr>
          <a:xfrm>
            <a:off x="8351050" y="1211586"/>
            <a:ext cx="2844774" cy="1078271"/>
            <a:chOff x="1203248" y="903853"/>
            <a:chExt cx="2844774" cy="1078271"/>
          </a:xfrm>
        </p:grpSpPr>
        <p:sp>
          <p:nvSpPr>
            <p:cNvPr id="16" name="Rectangle: Rounded Corners 15">
              <a:extLst>
                <a:ext uri="{FF2B5EF4-FFF2-40B4-BE49-F238E27FC236}">
                  <a16:creationId xmlns:a16="http://schemas.microsoft.com/office/drawing/2014/main" id="{97B8843B-C511-41CF-AE6E-083F46CAA264}"/>
                </a:ext>
              </a:extLst>
            </p:cNvPr>
            <p:cNvSpPr/>
            <p:nvPr/>
          </p:nvSpPr>
          <p:spPr>
            <a:xfrm>
              <a:off x="1203248" y="903853"/>
              <a:ext cx="2844774" cy="445819"/>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TextBox 16">
              <a:extLst>
                <a:ext uri="{FF2B5EF4-FFF2-40B4-BE49-F238E27FC236}">
                  <a16:creationId xmlns:a16="http://schemas.microsoft.com/office/drawing/2014/main" id="{C12686F8-7CB6-4D1B-B2F3-9029C08046D4}"/>
                </a:ext>
              </a:extLst>
            </p:cNvPr>
            <p:cNvSpPr txBox="1"/>
            <p:nvPr/>
          </p:nvSpPr>
          <p:spPr>
            <a:xfrm>
              <a:off x="1226744" y="1335793"/>
              <a:ext cx="2821277" cy="646331"/>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Compute </a:t>
              </a:r>
              <a:r>
                <a:rPr lang="en-US" b="1" dirty="0" err="1">
                  <a:solidFill>
                    <a:schemeClr val="bg1"/>
                  </a:solidFill>
                </a:rPr>
                <a:t>shader</a:t>
              </a:r>
              <a:r>
                <a:rPr lang="en-US" b="1" dirty="0">
                  <a:solidFill>
                    <a:schemeClr val="bg1"/>
                  </a:solidFill>
                </a:rPr>
                <a:t> launched from Direct queue</a:t>
              </a:r>
            </a:p>
          </p:txBody>
        </p:sp>
      </p:grpSp>
      <p:grpSp>
        <p:nvGrpSpPr>
          <p:cNvPr id="5" name="Group 4">
            <a:extLst>
              <a:ext uri="{FF2B5EF4-FFF2-40B4-BE49-F238E27FC236}">
                <a16:creationId xmlns:a16="http://schemas.microsoft.com/office/drawing/2014/main" id="{BC12EB97-C235-4CC7-BE0B-EE91AEABE22A}"/>
              </a:ext>
            </a:extLst>
          </p:cNvPr>
          <p:cNvGrpSpPr/>
          <p:nvPr/>
        </p:nvGrpSpPr>
        <p:grpSpPr>
          <a:xfrm>
            <a:off x="3996963" y="1894720"/>
            <a:ext cx="2205874" cy="932393"/>
            <a:chOff x="2922307" y="2019866"/>
            <a:chExt cx="2205874" cy="932393"/>
          </a:xfrm>
        </p:grpSpPr>
        <p:grpSp>
          <p:nvGrpSpPr>
            <p:cNvPr id="18" name="Group 17">
              <a:extLst>
                <a:ext uri="{FF2B5EF4-FFF2-40B4-BE49-F238E27FC236}">
                  <a16:creationId xmlns:a16="http://schemas.microsoft.com/office/drawing/2014/main" id="{2966D6D6-EB9F-4FEC-BF1D-31827B8EC87E}"/>
                </a:ext>
              </a:extLst>
            </p:cNvPr>
            <p:cNvGrpSpPr/>
            <p:nvPr/>
          </p:nvGrpSpPr>
          <p:grpSpPr>
            <a:xfrm>
              <a:off x="2922307" y="2019866"/>
              <a:ext cx="2205874" cy="670689"/>
              <a:chOff x="404694" y="3237120"/>
              <a:chExt cx="2205874" cy="670689"/>
            </a:xfrm>
          </p:grpSpPr>
          <p:sp>
            <p:nvSpPr>
              <p:cNvPr id="19" name="TextBox 18">
                <a:extLst>
                  <a:ext uri="{FF2B5EF4-FFF2-40B4-BE49-F238E27FC236}">
                    <a16:creationId xmlns:a16="http://schemas.microsoft.com/office/drawing/2014/main" id="{6CA4B78D-2E7B-4973-9C4E-0C244BCAE0FC}"/>
                  </a:ext>
                </a:extLst>
              </p:cNvPr>
              <p:cNvSpPr txBox="1"/>
              <p:nvPr/>
            </p:nvSpPr>
            <p:spPr>
              <a:xfrm>
                <a:off x="404694" y="3237120"/>
                <a:ext cx="2205874"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Compute clear waves</a:t>
                </a:r>
              </a:p>
            </p:txBody>
          </p:sp>
          <p:sp>
            <p:nvSpPr>
              <p:cNvPr id="20" name="Arrow: Right 19">
                <a:extLst>
                  <a:ext uri="{FF2B5EF4-FFF2-40B4-BE49-F238E27FC236}">
                    <a16:creationId xmlns:a16="http://schemas.microsoft.com/office/drawing/2014/main" id="{5C4A6A86-E9DD-4817-BED2-B8090D007CB4}"/>
                  </a:ext>
                </a:extLst>
              </p:cNvPr>
              <p:cNvSpPr/>
              <p:nvPr/>
            </p:nvSpPr>
            <p:spPr>
              <a:xfrm rot="5400000">
                <a:off x="1291128" y="3582584"/>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21" name="Rectangle: Rounded Corners 20">
              <a:extLst>
                <a:ext uri="{FF2B5EF4-FFF2-40B4-BE49-F238E27FC236}">
                  <a16:creationId xmlns:a16="http://schemas.microsoft.com/office/drawing/2014/main" id="{AA1893DC-E9CC-4444-9410-032DC85C0051}"/>
                </a:ext>
              </a:extLst>
            </p:cNvPr>
            <p:cNvSpPr/>
            <p:nvPr/>
          </p:nvSpPr>
          <p:spPr>
            <a:xfrm>
              <a:off x="3685880" y="2688687"/>
              <a:ext cx="584462" cy="263572"/>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6" name="Group 25">
            <a:extLst>
              <a:ext uri="{FF2B5EF4-FFF2-40B4-BE49-F238E27FC236}">
                <a16:creationId xmlns:a16="http://schemas.microsoft.com/office/drawing/2014/main" id="{3565260E-DE34-4AD4-8746-3F0595315DD5}"/>
              </a:ext>
            </a:extLst>
          </p:cNvPr>
          <p:cNvGrpSpPr/>
          <p:nvPr/>
        </p:nvGrpSpPr>
        <p:grpSpPr>
          <a:xfrm>
            <a:off x="4803127" y="3306953"/>
            <a:ext cx="3987540" cy="646331"/>
            <a:chOff x="3704732" y="3449539"/>
            <a:chExt cx="3987540" cy="646331"/>
          </a:xfrm>
        </p:grpSpPr>
        <p:sp>
          <p:nvSpPr>
            <p:cNvPr id="24" name="Rectangle: Rounded Corners 23">
              <a:extLst>
                <a:ext uri="{FF2B5EF4-FFF2-40B4-BE49-F238E27FC236}">
                  <a16:creationId xmlns:a16="http://schemas.microsoft.com/office/drawing/2014/main" id="{FC4CBEC6-39DA-4783-9711-83FA68063BE8}"/>
                </a:ext>
              </a:extLst>
            </p:cNvPr>
            <p:cNvSpPr/>
            <p:nvPr/>
          </p:nvSpPr>
          <p:spPr>
            <a:xfrm>
              <a:off x="3704732" y="3605679"/>
              <a:ext cx="584462" cy="315915"/>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5" name="Group 24">
              <a:extLst>
                <a:ext uri="{FF2B5EF4-FFF2-40B4-BE49-F238E27FC236}">
                  <a16:creationId xmlns:a16="http://schemas.microsoft.com/office/drawing/2014/main" id="{7FA166F6-2382-42BC-AD97-407FBD8E30F2}"/>
                </a:ext>
              </a:extLst>
            </p:cNvPr>
            <p:cNvGrpSpPr/>
            <p:nvPr/>
          </p:nvGrpSpPr>
          <p:grpSpPr>
            <a:xfrm>
              <a:off x="4298623" y="3449539"/>
              <a:ext cx="3393649" cy="646331"/>
              <a:chOff x="4270342" y="3449539"/>
              <a:chExt cx="3393649" cy="646331"/>
            </a:xfrm>
          </p:grpSpPr>
          <p:sp>
            <p:nvSpPr>
              <p:cNvPr id="22" name="Arrow: Right 21">
                <a:extLst>
                  <a:ext uri="{FF2B5EF4-FFF2-40B4-BE49-F238E27FC236}">
                    <a16:creationId xmlns:a16="http://schemas.microsoft.com/office/drawing/2014/main" id="{8B852591-A89D-4106-84B9-5F89102074DB}"/>
                  </a:ext>
                </a:extLst>
              </p:cNvPr>
              <p:cNvSpPr/>
              <p:nvPr/>
            </p:nvSpPr>
            <p:spPr>
              <a:xfrm rot="10800000">
                <a:off x="4270342" y="3602899"/>
                <a:ext cx="329938" cy="318694"/>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TextBox 22">
                <a:extLst>
                  <a:ext uri="{FF2B5EF4-FFF2-40B4-BE49-F238E27FC236}">
                    <a16:creationId xmlns:a16="http://schemas.microsoft.com/office/drawing/2014/main" id="{1B37A7D2-ECDD-40F9-9C84-B85E25A3142E}"/>
                  </a:ext>
                </a:extLst>
              </p:cNvPr>
              <p:cNvSpPr txBox="1"/>
              <p:nvPr/>
            </p:nvSpPr>
            <p:spPr>
              <a:xfrm>
                <a:off x="4600279" y="3449539"/>
                <a:ext cx="3063712" cy="646331"/>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Dip in </a:t>
                </a:r>
                <a:r>
                  <a:rPr lang="en-US" b="1" dirty="0" err="1">
                    <a:solidFill>
                      <a:schemeClr val="bg1"/>
                    </a:solidFill>
                  </a:rPr>
                  <a:t>async</a:t>
                </a:r>
                <a:r>
                  <a:rPr lang="en-US" b="1" dirty="0">
                    <a:solidFill>
                      <a:schemeClr val="bg1"/>
                    </a:solidFill>
                  </a:rPr>
                  <a:t> wave occupancy due to graphics priority</a:t>
                </a:r>
              </a:p>
            </p:txBody>
          </p:sp>
        </p:grpSp>
      </p:grpSp>
      <p:grpSp>
        <p:nvGrpSpPr>
          <p:cNvPr id="28" name="Group 27">
            <a:extLst>
              <a:ext uri="{FF2B5EF4-FFF2-40B4-BE49-F238E27FC236}">
                <a16:creationId xmlns:a16="http://schemas.microsoft.com/office/drawing/2014/main" id="{C47C5803-56A9-4AC3-B2F2-0059DE4ABBA5}"/>
              </a:ext>
            </a:extLst>
          </p:cNvPr>
          <p:cNvGrpSpPr/>
          <p:nvPr/>
        </p:nvGrpSpPr>
        <p:grpSpPr>
          <a:xfrm>
            <a:off x="4289708" y="4683620"/>
            <a:ext cx="1738612" cy="688277"/>
            <a:chOff x="618702" y="4143858"/>
            <a:chExt cx="1738612" cy="688277"/>
          </a:xfrm>
        </p:grpSpPr>
        <p:sp>
          <p:nvSpPr>
            <p:cNvPr id="29" name="Arrow: Right 28">
              <a:extLst>
                <a:ext uri="{FF2B5EF4-FFF2-40B4-BE49-F238E27FC236}">
                  <a16:creationId xmlns:a16="http://schemas.microsoft.com/office/drawing/2014/main" id="{43DB6BEA-E7E7-455B-9BA5-553B0149A6A1}"/>
                </a:ext>
              </a:extLst>
            </p:cNvPr>
            <p:cNvSpPr/>
            <p:nvPr/>
          </p:nvSpPr>
          <p:spPr>
            <a:xfrm rot="16200000">
              <a:off x="1314707" y="4148571"/>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TextBox 29">
              <a:extLst>
                <a:ext uri="{FF2B5EF4-FFF2-40B4-BE49-F238E27FC236}">
                  <a16:creationId xmlns:a16="http://schemas.microsoft.com/office/drawing/2014/main" id="{2A9A8A7F-1A98-424A-B850-17852C56FD7B}"/>
                </a:ext>
              </a:extLst>
            </p:cNvPr>
            <p:cNvSpPr txBox="1"/>
            <p:nvPr/>
          </p:nvSpPr>
          <p:spPr>
            <a:xfrm>
              <a:off x="618702" y="4462803"/>
              <a:ext cx="1738612"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Selected clear</a:t>
              </a:r>
            </a:p>
          </p:txBody>
        </p:sp>
      </p:grpSp>
      <p:pic>
        <p:nvPicPr>
          <p:cNvPr id="2" name="Picture 1">
            <a:extLst>
              <a:ext uri="{FF2B5EF4-FFF2-40B4-BE49-F238E27FC236}">
                <a16:creationId xmlns:a16="http://schemas.microsoft.com/office/drawing/2014/main" id="{77083405-5A29-4ED3-B2E6-51425F82B5E1}"/>
              </a:ext>
            </a:extLst>
          </p:cNvPr>
          <p:cNvPicPr>
            <a:picLocks noChangeAspect="1"/>
          </p:cNvPicPr>
          <p:nvPr/>
        </p:nvPicPr>
        <p:blipFill rotWithShape="1">
          <a:blip r:embed="rId2"/>
          <a:srcRect t="3580" r="2915" b="26023"/>
          <a:stretch/>
        </p:blipFill>
        <p:spPr>
          <a:xfrm>
            <a:off x="1027665" y="1131132"/>
            <a:ext cx="10576513" cy="5036204"/>
          </a:xfrm>
          <a:prstGeom prst="rect">
            <a:avLst/>
          </a:prstGeom>
        </p:spPr>
      </p:pic>
      <p:grpSp>
        <p:nvGrpSpPr>
          <p:cNvPr id="31" name="Group 30">
            <a:extLst>
              <a:ext uri="{FF2B5EF4-FFF2-40B4-BE49-F238E27FC236}">
                <a16:creationId xmlns:a16="http://schemas.microsoft.com/office/drawing/2014/main" id="{E6D4CDAA-F32F-43DF-B272-A4549CA5FE20}"/>
              </a:ext>
            </a:extLst>
          </p:cNvPr>
          <p:cNvGrpSpPr/>
          <p:nvPr/>
        </p:nvGrpSpPr>
        <p:grpSpPr>
          <a:xfrm>
            <a:off x="2873116" y="4108586"/>
            <a:ext cx="4214864" cy="1809944"/>
            <a:chOff x="5570158" y="4440027"/>
            <a:chExt cx="4214864" cy="1809944"/>
          </a:xfrm>
        </p:grpSpPr>
        <p:sp>
          <p:nvSpPr>
            <p:cNvPr id="32" name="Rectangle: Rounded Corners 31">
              <a:extLst>
                <a:ext uri="{FF2B5EF4-FFF2-40B4-BE49-F238E27FC236}">
                  <a16:creationId xmlns:a16="http://schemas.microsoft.com/office/drawing/2014/main" id="{568D4BCC-4F9A-4586-9EA7-D5FF623492A1}"/>
                </a:ext>
              </a:extLst>
            </p:cNvPr>
            <p:cNvSpPr/>
            <p:nvPr/>
          </p:nvSpPr>
          <p:spPr>
            <a:xfrm>
              <a:off x="5570158" y="4440027"/>
              <a:ext cx="1416592" cy="1809944"/>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33" name="Group 32">
              <a:extLst>
                <a:ext uri="{FF2B5EF4-FFF2-40B4-BE49-F238E27FC236}">
                  <a16:creationId xmlns:a16="http://schemas.microsoft.com/office/drawing/2014/main" id="{677E6463-8526-4F88-94BA-70887F08EDEB}"/>
                </a:ext>
              </a:extLst>
            </p:cNvPr>
            <p:cNvGrpSpPr/>
            <p:nvPr/>
          </p:nvGrpSpPr>
          <p:grpSpPr>
            <a:xfrm>
              <a:off x="6986752" y="5082393"/>
              <a:ext cx="2798270" cy="646331"/>
              <a:chOff x="950206" y="2704227"/>
              <a:chExt cx="2798270" cy="650018"/>
            </a:xfrm>
          </p:grpSpPr>
          <p:sp>
            <p:nvSpPr>
              <p:cNvPr id="34" name="Arrow: Right 33">
                <a:extLst>
                  <a:ext uri="{FF2B5EF4-FFF2-40B4-BE49-F238E27FC236}">
                    <a16:creationId xmlns:a16="http://schemas.microsoft.com/office/drawing/2014/main" id="{C30771D4-BE41-4074-8122-CBF12E5E6E1F}"/>
                  </a:ext>
                </a:extLst>
              </p:cNvPr>
              <p:cNvSpPr/>
              <p:nvPr/>
            </p:nvSpPr>
            <p:spPr>
              <a:xfrm rot="10800000">
                <a:off x="950206" y="2862693"/>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TextBox 34">
                <a:extLst>
                  <a:ext uri="{FF2B5EF4-FFF2-40B4-BE49-F238E27FC236}">
                    <a16:creationId xmlns:a16="http://schemas.microsoft.com/office/drawing/2014/main" id="{F87231F7-C020-4175-986F-533CE819C27D}"/>
                  </a:ext>
                </a:extLst>
              </p:cNvPr>
              <p:cNvSpPr txBox="1"/>
              <p:nvPr/>
            </p:nvSpPr>
            <p:spPr>
              <a:xfrm>
                <a:off x="1280143" y="2704227"/>
                <a:ext cx="2468333" cy="650018"/>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Display clears and driver barriers</a:t>
                </a:r>
              </a:p>
            </p:txBody>
          </p:sp>
        </p:grpSp>
      </p:grpSp>
      <p:grpSp>
        <p:nvGrpSpPr>
          <p:cNvPr id="37" name="Group 36">
            <a:extLst>
              <a:ext uri="{FF2B5EF4-FFF2-40B4-BE49-F238E27FC236}">
                <a16:creationId xmlns:a16="http://schemas.microsoft.com/office/drawing/2014/main" id="{8BBADEE9-84EA-4087-AD76-B187F6A9A395}"/>
              </a:ext>
            </a:extLst>
          </p:cNvPr>
          <p:cNvGrpSpPr/>
          <p:nvPr/>
        </p:nvGrpSpPr>
        <p:grpSpPr>
          <a:xfrm>
            <a:off x="4172452" y="3322947"/>
            <a:ext cx="2468333" cy="1458545"/>
            <a:chOff x="5218494" y="4829101"/>
            <a:chExt cx="2468333" cy="1458545"/>
          </a:xfrm>
        </p:grpSpPr>
        <p:sp>
          <p:nvSpPr>
            <p:cNvPr id="38" name="Rectangle: Rounded Corners 37">
              <a:extLst>
                <a:ext uri="{FF2B5EF4-FFF2-40B4-BE49-F238E27FC236}">
                  <a16:creationId xmlns:a16="http://schemas.microsoft.com/office/drawing/2014/main" id="{19A40005-979A-46B3-A4EC-9EDC8C3214CE}"/>
                </a:ext>
              </a:extLst>
            </p:cNvPr>
            <p:cNvSpPr/>
            <p:nvPr/>
          </p:nvSpPr>
          <p:spPr>
            <a:xfrm>
              <a:off x="5547646" y="5786983"/>
              <a:ext cx="1746531" cy="500663"/>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39" name="Group 38">
              <a:extLst>
                <a:ext uri="{FF2B5EF4-FFF2-40B4-BE49-F238E27FC236}">
                  <a16:creationId xmlns:a16="http://schemas.microsoft.com/office/drawing/2014/main" id="{A8602706-0666-49DF-A05B-7B9A1A55D047}"/>
                </a:ext>
              </a:extLst>
            </p:cNvPr>
            <p:cNvGrpSpPr/>
            <p:nvPr/>
          </p:nvGrpSpPr>
          <p:grpSpPr>
            <a:xfrm>
              <a:off x="5218494" y="4829101"/>
              <a:ext cx="2468333" cy="944256"/>
              <a:chOff x="-818052" y="2449492"/>
              <a:chExt cx="2468333" cy="949643"/>
            </a:xfrm>
          </p:grpSpPr>
          <p:sp>
            <p:nvSpPr>
              <p:cNvPr id="41" name="TextBox 40">
                <a:extLst>
                  <a:ext uri="{FF2B5EF4-FFF2-40B4-BE49-F238E27FC236}">
                    <a16:creationId xmlns:a16="http://schemas.microsoft.com/office/drawing/2014/main" id="{75069176-70E1-4829-A0B4-759C3B0878E1}"/>
                  </a:ext>
                </a:extLst>
              </p:cNvPr>
              <p:cNvSpPr txBox="1"/>
              <p:nvPr/>
            </p:nvSpPr>
            <p:spPr>
              <a:xfrm>
                <a:off x="-818052" y="2449492"/>
                <a:ext cx="2468333" cy="650018"/>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Clear surrounded by two driver barriers</a:t>
                </a:r>
              </a:p>
            </p:txBody>
          </p:sp>
          <p:sp>
            <p:nvSpPr>
              <p:cNvPr id="40" name="Arrow: Right 39">
                <a:extLst>
                  <a:ext uri="{FF2B5EF4-FFF2-40B4-BE49-F238E27FC236}">
                    <a16:creationId xmlns:a16="http://schemas.microsoft.com/office/drawing/2014/main" id="{C8F779B1-AF99-40AE-84C9-0541DFE80E78}"/>
                  </a:ext>
                </a:extLst>
              </p:cNvPr>
              <p:cNvSpPr/>
              <p:nvPr/>
            </p:nvSpPr>
            <p:spPr>
              <a:xfrm rot="5400000">
                <a:off x="220334" y="3073878"/>
                <a:ext cx="331820" cy="318694"/>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spTree>
    <p:extLst>
      <p:ext uri="{BB962C8B-B14F-4D97-AF65-F5344CB8AC3E}">
        <p14:creationId xmlns:p14="http://schemas.microsoft.com/office/powerpoint/2010/main" val="351359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C9646A-D595-4647-A825-4B117DC21581}"/>
              </a:ext>
            </a:extLst>
          </p:cNvPr>
          <p:cNvPicPr>
            <a:picLocks noChangeAspect="1"/>
          </p:cNvPicPr>
          <p:nvPr/>
        </p:nvPicPr>
        <p:blipFill rotWithShape="1">
          <a:blip r:embed="rId2"/>
          <a:srcRect t="4194" r="2990" b="16276"/>
          <a:stretch/>
        </p:blipFill>
        <p:spPr>
          <a:xfrm>
            <a:off x="1014109" y="1129454"/>
            <a:ext cx="10317216" cy="5269350"/>
          </a:xfrm>
          <a:prstGeom prst="rect">
            <a:avLst/>
          </a:prstGeom>
        </p:spPr>
      </p:pic>
      <p:sp>
        <p:nvSpPr>
          <p:cNvPr id="3" name="Text Placeholder 2">
            <a:extLst>
              <a:ext uri="{FF2B5EF4-FFF2-40B4-BE49-F238E27FC236}">
                <a16:creationId xmlns:a16="http://schemas.microsoft.com/office/drawing/2014/main" id="{8D31B087-0713-4131-8274-9C82A96F2E9A}"/>
              </a:ext>
            </a:extLst>
          </p:cNvPr>
          <p:cNvSpPr>
            <a:spLocks noGrp="1"/>
          </p:cNvSpPr>
          <p:nvPr>
            <p:ph type="body" sz="quarter" idx="10"/>
          </p:nvPr>
        </p:nvSpPr>
        <p:spPr/>
        <p:txBody>
          <a:bodyPr/>
          <a:lstStyle/>
          <a:p>
            <a:r>
              <a:rPr lang="en-US" b="1" dirty="0">
                <a:solidFill>
                  <a:srgbClr val="ED1C24"/>
                </a:solidFill>
              </a:rPr>
              <a:t>WAVEFRONT OCCUPANCY – Driver barrier example</a:t>
            </a:r>
          </a:p>
        </p:txBody>
      </p:sp>
      <p:sp>
        <p:nvSpPr>
          <p:cNvPr id="4" name="Title 3">
            <a:extLst>
              <a:ext uri="{FF2B5EF4-FFF2-40B4-BE49-F238E27FC236}">
                <a16:creationId xmlns:a16="http://schemas.microsoft.com/office/drawing/2014/main" id="{522C5C4F-027D-4664-A472-BEB187F20943}"/>
              </a:ext>
            </a:extLst>
          </p:cNvPr>
          <p:cNvSpPr>
            <a:spLocks noGrp="1"/>
          </p:cNvSpPr>
          <p:nvPr>
            <p:ph type="title"/>
          </p:nvPr>
        </p:nvSpPr>
        <p:spPr/>
        <p:txBody>
          <a:bodyPr/>
          <a:lstStyle/>
          <a:p>
            <a:r>
              <a:rPr lang="en-US" dirty="0">
                <a:solidFill>
                  <a:schemeClr val="bg1"/>
                </a:solidFill>
              </a:rPr>
              <a:t>Radeon GPU Profiler</a:t>
            </a:r>
            <a:endParaRPr lang="en-US" dirty="0"/>
          </a:p>
        </p:txBody>
      </p:sp>
      <p:grpSp>
        <p:nvGrpSpPr>
          <p:cNvPr id="18" name="Group 17">
            <a:extLst>
              <a:ext uri="{FF2B5EF4-FFF2-40B4-BE49-F238E27FC236}">
                <a16:creationId xmlns:a16="http://schemas.microsoft.com/office/drawing/2014/main" id="{2966D6D6-EB9F-4FEC-BF1D-31827B8EC87E}"/>
              </a:ext>
            </a:extLst>
          </p:cNvPr>
          <p:cNvGrpSpPr/>
          <p:nvPr/>
        </p:nvGrpSpPr>
        <p:grpSpPr>
          <a:xfrm>
            <a:off x="3871607" y="4689764"/>
            <a:ext cx="1738612" cy="688277"/>
            <a:chOff x="618702" y="4143858"/>
            <a:chExt cx="1738612" cy="688277"/>
          </a:xfrm>
        </p:grpSpPr>
        <p:sp>
          <p:nvSpPr>
            <p:cNvPr id="20" name="Arrow: Right 19">
              <a:extLst>
                <a:ext uri="{FF2B5EF4-FFF2-40B4-BE49-F238E27FC236}">
                  <a16:creationId xmlns:a16="http://schemas.microsoft.com/office/drawing/2014/main" id="{5C4A6A86-E9DD-4817-BED2-B8090D007CB4}"/>
                </a:ext>
              </a:extLst>
            </p:cNvPr>
            <p:cNvSpPr/>
            <p:nvPr/>
          </p:nvSpPr>
          <p:spPr>
            <a:xfrm rot="16200000">
              <a:off x="1314707" y="4148571"/>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TextBox 18">
              <a:extLst>
                <a:ext uri="{FF2B5EF4-FFF2-40B4-BE49-F238E27FC236}">
                  <a16:creationId xmlns:a16="http://schemas.microsoft.com/office/drawing/2014/main" id="{6CA4B78D-2E7B-4973-9C4E-0C244BCAE0FC}"/>
                </a:ext>
              </a:extLst>
            </p:cNvPr>
            <p:cNvSpPr txBox="1"/>
            <p:nvPr/>
          </p:nvSpPr>
          <p:spPr>
            <a:xfrm>
              <a:off x="618702" y="4462803"/>
              <a:ext cx="1738612"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Select 1</a:t>
              </a:r>
              <a:r>
                <a:rPr lang="en-US" b="1" baseline="30000" dirty="0">
                  <a:solidFill>
                    <a:schemeClr val="bg1"/>
                  </a:solidFill>
                </a:rPr>
                <a:t>st</a:t>
              </a:r>
              <a:r>
                <a:rPr lang="en-US" b="1" dirty="0">
                  <a:solidFill>
                    <a:schemeClr val="bg1"/>
                  </a:solidFill>
                </a:rPr>
                <a:t> barrier</a:t>
              </a:r>
            </a:p>
          </p:txBody>
        </p:sp>
      </p:grpSp>
      <p:grpSp>
        <p:nvGrpSpPr>
          <p:cNvPr id="28" name="Group 27">
            <a:extLst>
              <a:ext uri="{FF2B5EF4-FFF2-40B4-BE49-F238E27FC236}">
                <a16:creationId xmlns:a16="http://schemas.microsoft.com/office/drawing/2014/main" id="{D89B36C2-D4E7-4E66-9D64-3465EA2C79E1}"/>
              </a:ext>
            </a:extLst>
          </p:cNvPr>
          <p:cNvGrpSpPr/>
          <p:nvPr/>
        </p:nvGrpSpPr>
        <p:grpSpPr>
          <a:xfrm>
            <a:off x="8618705" y="3647872"/>
            <a:ext cx="2695873" cy="1163665"/>
            <a:chOff x="1352148" y="999767"/>
            <a:chExt cx="2695873" cy="1163665"/>
          </a:xfrm>
        </p:grpSpPr>
        <p:sp>
          <p:nvSpPr>
            <p:cNvPr id="29" name="Rectangle: Rounded Corners 28">
              <a:extLst>
                <a:ext uri="{FF2B5EF4-FFF2-40B4-BE49-F238E27FC236}">
                  <a16:creationId xmlns:a16="http://schemas.microsoft.com/office/drawing/2014/main" id="{FF226DA3-6932-4A55-B88B-6CE3710FE1C5}"/>
                </a:ext>
              </a:extLst>
            </p:cNvPr>
            <p:cNvSpPr/>
            <p:nvPr/>
          </p:nvSpPr>
          <p:spPr>
            <a:xfrm>
              <a:off x="1352148" y="999767"/>
              <a:ext cx="2695873" cy="810111"/>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TextBox 29">
              <a:extLst>
                <a:ext uri="{FF2B5EF4-FFF2-40B4-BE49-F238E27FC236}">
                  <a16:creationId xmlns:a16="http://schemas.microsoft.com/office/drawing/2014/main" id="{F524A33F-5A99-4B0A-AC7F-1611608A6A1F}"/>
                </a:ext>
              </a:extLst>
            </p:cNvPr>
            <p:cNvSpPr txBox="1"/>
            <p:nvPr/>
          </p:nvSpPr>
          <p:spPr>
            <a:xfrm>
              <a:off x="1946176" y="1794100"/>
              <a:ext cx="1564850"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Barrier reason</a:t>
              </a:r>
            </a:p>
          </p:txBody>
        </p:sp>
      </p:grpSp>
    </p:spTree>
    <p:extLst>
      <p:ext uri="{BB962C8B-B14F-4D97-AF65-F5344CB8AC3E}">
        <p14:creationId xmlns:p14="http://schemas.microsoft.com/office/powerpoint/2010/main" val="262729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71BF614-E64B-4EA0-B970-C531696FED5D}"/>
              </a:ext>
            </a:extLst>
          </p:cNvPr>
          <p:cNvPicPr>
            <a:picLocks noChangeAspect="1"/>
          </p:cNvPicPr>
          <p:nvPr/>
        </p:nvPicPr>
        <p:blipFill rotWithShape="1">
          <a:blip r:embed="rId2"/>
          <a:srcRect t="3581" r="2536" b="15601"/>
          <a:stretch/>
        </p:blipFill>
        <p:spPr>
          <a:xfrm>
            <a:off x="1001947" y="1120944"/>
            <a:ext cx="10273355" cy="5303520"/>
          </a:xfrm>
          <a:prstGeom prst="rect">
            <a:avLst/>
          </a:prstGeom>
        </p:spPr>
      </p:pic>
      <p:sp>
        <p:nvSpPr>
          <p:cNvPr id="3" name="Text Placeholder 2">
            <a:extLst>
              <a:ext uri="{FF2B5EF4-FFF2-40B4-BE49-F238E27FC236}">
                <a16:creationId xmlns:a16="http://schemas.microsoft.com/office/drawing/2014/main" id="{8D31B087-0713-4131-8274-9C82A96F2E9A}"/>
              </a:ext>
            </a:extLst>
          </p:cNvPr>
          <p:cNvSpPr>
            <a:spLocks noGrp="1"/>
          </p:cNvSpPr>
          <p:nvPr>
            <p:ph type="body" sz="quarter" idx="10"/>
          </p:nvPr>
        </p:nvSpPr>
        <p:spPr/>
        <p:txBody>
          <a:bodyPr/>
          <a:lstStyle/>
          <a:p>
            <a:r>
              <a:rPr lang="en-US" b="1" dirty="0">
                <a:solidFill>
                  <a:srgbClr val="ED1C24"/>
                </a:solidFill>
              </a:rPr>
              <a:t>WAVEFRONT OCCUPANCY – Driver barrier example</a:t>
            </a:r>
          </a:p>
        </p:txBody>
      </p:sp>
      <p:sp>
        <p:nvSpPr>
          <p:cNvPr id="4" name="Title 3">
            <a:extLst>
              <a:ext uri="{FF2B5EF4-FFF2-40B4-BE49-F238E27FC236}">
                <a16:creationId xmlns:a16="http://schemas.microsoft.com/office/drawing/2014/main" id="{522C5C4F-027D-4664-A472-BEB187F20943}"/>
              </a:ext>
            </a:extLst>
          </p:cNvPr>
          <p:cNvSpPr>
            <a:spLocks noGrp="1"/>
          </p:cNvSpPr>
          <p:nvPr>
            <p:ph type="title"/>
          </p:nvPr>
        </p:nvSpPr>
        <p:spPr/>
        <p:txBody>
          <a:bodyPr/>
          <a:lstStyle/>
          <a:p>
            <a:r>
              <a:rPr lang="en-US" dirty="0">
                <a:solidFill>
                  <a:schemeClr val="bg1"/>
                </a:solidFill>
              </a:rPr>
              <a:t>Radeon GPU Profiler</a:t>
            </a:r>
            <a:endParaRPr lang="en-US" dirty="0"/>
          </a:p>
        </p:txBody>
      </p:sp>
      <p:grpSp>
        <p:nvGrpSpPr>
          <p:cNvPr id="15" name="Group 14">
            <a:extLst>
              <a:ext uri="{FF2B5EF4-FFF2-40B4-BE49-F238E27FC236}">
                <a16:creationId xmlns:a16="http://schemas.microsoft.com/office/drawing/2014/main" id="{83EFDDC0-6FBF-4161-A0B8-CF3B7C50DB53}"/>
              </a:ext>
            </a:extLst>
          </p:cNvPr>
          <p:cNvGrpSpPr/>
          <p:nvPr/>
        </p:nvGrpSpPr>
        <p:grpSpPr>
          <a:xfrm>
            <a:off x="8430528" y="1211586"/>
            <a:ext cx="2844774" cy="1078271"/>
            <a:chOff x="1203248" y="903853"/>
            <a:chExt cx="2844774" cy="1078271"/>
          </a:xfrm>
        </p:grpSpPr>
        <p:sp>
          <p:nvSpPr>
            <p:cNvPr id="16" name="Rectangle: Rounded Corners 15">
              <a:extLst>
                <a:ext uri="{FF2B5EF4-FFF2-40B4-BE49-F238E27FC236}">
                  <a16:creationId xmlns:a16="http://schemas.microsoft.com/office/drawing/2014/main" id="{97B8843B-C511-41CF-AE6E-083F46CAA264}"/>
                </a:ext>
              </a:extLst>
            </p:cNvPr>
            <p:cNvSpPr/>
            <p:nvPr/>
          </p:nvSpPr>
          <p:spPr>
            <a:xfrm>
              <a:off x="1203248" y="903853"/>
              <a:ext cx="2844774" cy="445819"/>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TextBox 16">
              <a:extLst>
                <a:ext uri="{FF2B5EF4-FFF2-40B4-BE49-F238E27FC236}">
                  <a16:creationId xmlns:a16="http://schemas.microsoft.com/office/drawing/2014/main" id="{C12686F8-7CB6-4D1B-B2F3-9029C08046D4}"/>
                </a:ext>
              </a:extLst>
            </p:cNvPr>
            <p:cNvSpPr txBox="1"/>
            <p:nvPr/>
          </p:nvSpPr>
          <p:spPr>
            <a:xfrm>
              <a:off x="1226744" y="1335793"/>
              <a:ext cx="2821277" cy="646331"/>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Compute </a:t>
              </a:r>
              <a:r>
                <a:rPr lang="en-US" b="1" dirty="0" err="1">
                  <a:solidFill>
                    <a:schemeClr val="bg1"/>
                  </a:solidFill>
                </a:rPr>
                <a:t>shader</a:t>
              </a:r>
              <a:r>
                <a:rPr lang="en-US" b="1" dirty="0">
                  <a:solidFill>
                    <a:schemeClr val="bg1"/>
                  </a:solidFill>
                </a:rPr>
                <a:t> launched from Direct queue</a:t>
              </a:r>
            </a:p>
          </p:txBody>
        </p:sp>
      </p:grpSp>
      <p:grpSp>
        <p:nvGrpSpPr>
          <p:cNvPr id="28" name="Group 27">
            <a:extLst>
              <a:ext uri="{FF2B5EF4-FFF2-40B4-BE49-F238E27FC236}">
                <a16:creationId xmlns:a16="http://schemas.microsoft.com/office/drawing/2014/main" id="{A7F46E8D-DB25-42A1-9F37-6FA9B7CB0C93}"/>
              </a:ext>
            </a:extLst>
          </p:cNvPr>
          <p:cNvGrpSpPr/>
          <p:nvPr/>
        </p:nvGrpSpPr>
        <p:grpSpPr>
          <a:xfrm>
            <a:off x="4567719" y="4649397"/>
            <a:ext cx="1288331" cy="688277"/>
            <a:chOff x="852169" y="4143858"/>
            <a:chExt cx="1288331" cy="688277"/>
          </a:xfrm>
        </p:grpSpPr>
        <p:sp>
          <p:nvSpPr>
            <p:cNvPr id="29" name="Arrow: Right 28">
              <a:extLst>
                <a:ext uri="{FF2B5EF4-FFF2-40B4-BE49-F238E27FC236}">
                  <a16:creationId xmlns:a16="http://schemas.microsoft.com/office/drawing/2014/main" id="{F7DF3505-9838-4EAA-9A20-2E38EDBFD344}"/>
                </a:ext>
              </a:extLst>
            </p:cNvPr>
            <p:cNvSpPr/>
            <p:nvPr/>
          </p:nvSpPr>
          <p:spPr>
            <a:xfrm rot="16200000">
              <a:off x="1314707" y="4148571"/>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TextBox 29">
              <a:extLst>
                <a:ext uri="{FF2B5EF4-FFF2-40B4-BE49-F238E27FC236}">
                  <a16:creationId xmlns:a16="http://schemas.microsoft.com/office/drawing/2014/main" id="{C5925874-B4BD-4472-A8AF-DBD06A28A1AB}"/>
                </a:ext>
              </a:extLst>
            </p:cNvPr>
            <p:cNvSpPr txBox="1"/>
            <p:nvPr/>
          </p:nvSpPr>
          <p:spPr>
            <a:xfrm>
              <a:off x="852169" y="4462803"/>
              <a:ext cx="1288331"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Select clear</a:t>
              </a:r>
            </a:p>
          </p:txBody>
        </p:sp>
      </p:grpSp>
      <p:grpSp>
        <p:nvGrpSpPr>
          <p:cNvPr id="5" name="Group 4">
            <a:extLst>
              <a:ext uri="{FF2B5EF4-FFF2-40B4-BE49-F238E27FC236}">
                <a16:creationId xmlns:a16="http://schemas.microsoft.com/office/drawing/2014/main" id="{BC12EB97-C235-4CC7-BE0B-EE91AEABE22A}"/>
              </a:ext>
            </a:extLst>
          </p:cNvPr>
          <p:cNvGrpSpPr/>
          <p:nvPr/>
        </p:nvGrpSpPr>
        <p:grpSpPr>
          <a:xfrm>
            <a:off x="4040988" y="1855393"/>
            <a:ext cx="2205874" cy="932393"/>
            <a:chOff x="2922307" y="2019866"/>
            <a:chExt cx="2205874" cy="932393"/>
          </a:xfrm>
        </p:grpSpPr>
        <p:grpSp>
          <p:nvGrpSpPr>
            <p:cNvPr id="18" name="Group 17">
              <a:extLst>
                <a:ext uri="{FF2B5EF4-FFF2-40B4-BE49-F238E27FC236}">
                  <a16:creationId xmlns:a16="http://schemas.microsoft.com/office/drawing/2014/main" id="{2966D6D6-EB9F-4FEC-BF1D-31827B8EC87E}"/>
                </a:ext>
              </a:extLst>
            </p:cNvPr>
            <p:cNvGrpSpPr/>
            <p:nvPr/>
          </p:nvGrpSpPr>
          <p:grpSpPr>
            <a:xfrm>
              <a:off x="2922307" y="2019866"/>
              <a:ext cx="2205874" cy="670689"/>
              <a:chOff x="404694" y="3237120"/>
              <a:chExt cx="2205874" cy="670689"/>
            </a:xfrm>
          </p:grpSpPr>
          <p:sp>
            <p:nvSpPr>
              <p:cNvPr id="19" name="TextBox 18">
                <a:extLst>
                  <a:ext uri="{FF2B5EF4-FFF2-40B4-BE49-F238E27FC236}">
                    <a16:creationId xmlns:a16="http://schemas.microsoft.com/office/drawing/2014/main" id="{6CA4B78D-2E7B-4973-9C4E-0C244BCAE0FC}"/>
                  </a:ext>
                </a:extLst>
              </p:cNvPr>
              <p:cNvSpPr txBox="1"/>
              <p:nvPr/>
            </p:nvSpPr>
            <p:spPr>
              <a:xfrm>
                <a:off x="404694" y="3237120"/>
                <a:ext cx="2205874"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Compute clear waves</a:t>
                </a:r>
              </a:p>
            </p:txBody>
          </p:sp>
          <p:sp>
            <p:nvSpPr>
              <p:cNvPr id="20" name="Arrow: Right 19">
                <a:extLst>
                  <a:ext uri="{FF2B5EF4-FFF2-40B4-BE49-F238E27FC236}">
                    <a16:creationId xmlns:a16="http://schemas.microsoft.com/office/drawing/2014/main" id="{5C4A6A86-E9DD-4817-BED2-B8090D007CB4}"/>
                  </a:ext>
                </a:extLst>
              </p:cNvPr>
              <p:cNvSpPr/>
              <p:nvPr/>
            </p:nvSpPr>
            <p:spPr>
              <a:xfrm rot="5400000">
                <a:off x="1291128" y="3582584"/>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21" name="Rectangle: Rounded Corners 20">
              <a:extLst>
                <a:ext uri="{FF2B5EF4-FFF2-40B4-BE49-F238E27FC236}">
                  <a16:creationId xmlns:a16="http://schemas.microsoft.com/office/drawing/2014/main" id="{AA1893DC-E9CC-4444-9410-032DC85C0051}"/>
                </a:ext>
              </a:extLst>
            </p:cNvPr>
            <p:cNvSpPr/>
            <p:nvPr/>
          </p:nvSpPr>
          <p:spPr>
            <a:xfrm>
              <a:off x="3745418" y="2688687"/>
              <a:ext cx="611745" cy="263572"/>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6" name="Group 25">
            <a:extLst>
              <a:ext uri="{FF2B5EF4-FFF2-40B4-BE49-F238E27FC236}">
                <a16:creationId xmlns:a16="http://schemas.microsoft.com/office/drawing/2014/main" id="{3565260E-DE34-4AD4-8746-3F0595315DD5}"/>
              </a:ext>
            </a:extLst>
          </p:cNvPr>
          <p:cNvGrpSpPr/>
          <p:nvPr/>
        </p:nvGrpSpPr>
        <p:grpSpPr>
          <a:xfrm>
            <a:off x="4864099" y="3313347"/>
            <a:ext cx="3972253" cy="646331"/>
            <a:chOff x="3704732" y="3449539"/>
            <a:chExt cx="4013203" cy="646331"/>
          </a:xfrm>
        </p:grpSpPr>
        <p:sp>
          <p:nvSpPr>
            <p:cNvPr id="24" name="Rectangle: Rounded Corners 23">
              <a:extLst>
                <a:ext uri="{FF2B5EF4-FFF2-40B4-BE49-F238E27FC236}">
                  <a16:creationId xmlns:a16="http://schemas.microsoft.com/office/drawing/2014/main" id="{FC4CBEC6-39DA-4783-9711-83FA68063BE8}"/>
                </a:ext>
              </a:extLst>
            </p:cNvPr>
            <p:cNvSpPr/>
            <p:nvPr/>
          </p:nvSpPr>
          <p:spPr>
            <a:xfrm>
              <a:off x="3704732" y="3605679"/>
              <a:ext cx="618051" cy="315915"/>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5" name="Group 24">
              <a:extLst>
                <a:ext uri="{FF2B5EF4-FFF2-40B4-BE49-F238E27FC236}">
                  <a16:creationId xmlns:a16="http://schemas.microsoft.com/office/drawing/2014/main" id="{7FA166F6-2382-42BC-AD97-407FBD8E30F2}"/>
                </a:ext>
              </a:extLst>
            </p:cNvPr>
            <p:cNvGrpSpPr/>
            <p:nvPr/>
          </p:nvGrpSpPr>
          <p:grpSpPr>
            <a:xfrm>
              <a:off x="4324287" y="3449539"/>
              <a:ext cx="3393648" cy="646331"/>
              <a:chOff x="4296006" y="3449539"/>
              <a:chExt cx="3393648" cy="646331"/>
            </a:xfrm>
          </p:grpSpPr>
          <p:sp>
            <p:nvSpPr>
              <p:cNvPr id="22" name="Arrow: Right 21">
                <a:extLst>
                  <a:ext uri="{FF2B5EF4-FFF2-40B4-BE49-F238E27FC236}">
                    <a16:creationId xmlns:a16="http://schemas.microsoft.com/office/drawing/2014/main" id="{8B852591-A89D-4106-84B9-5F89102074DB}"/>
                  </a:ext>
                </a:extLst>
              </p:cNvPr>
              <p:cNvSpPr/>
              <p:nvPr/>
            </p:nvSpPr>
            <p:spPr>
              <a:xfrm rot="10800000">
                <a:off x="4296006" y="3602899"/>
                <a:ext cx="329938" cy="318694"/>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TextBox 22">
                <a:extLst>
                  <a:ext uri="{FF2B5EF4-FFF2-40B4-BE49-F238E27FC236}">
                    <a16:creationId xmlns:a16="http://schemas.microsoft.com/office/drawing/2014/main" id="{1B37A7D2-ECDD-40F9-9C84-B85E25A3142E}"/>
                  </a:ext>
                </a:extLst>
              </p:cNvPr>
              <p:cNvSpPr txBox="1"/>
              <p:nvPr/>
            </p:nvSpPr>
            <p:spPr>
              <a:xfrm>
                <a:off x="4625942" y="3449539"/>
                <a:ext cx="3063712" cy="646331"/>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Dip in </a:t>
                </a:r>
                <a:r>
                  <a:rPr lang="en-US" b="1" dirty="0" err="1">
                    <a:solidFill>
                      <a:schemeClr val="bg1"/>
                    </a:solidFill>
                  </a:rPr>
                  <a:t>async</a:t>
                </a:r>
                <a:r>
                  <a:rPr lang="en-US" b="1" dirty="0">
                    <a:solidFill>
                      <a:schemeClr val="bg1"/>
                    </a:solidFill>
                  </a:rPr>
                  <a:t> wave occupancy due to graphics priority</a:t>
                </a:r>
              </a:p>
            </p:txBody>
          </p:sp>
        </p:grpSp>
      </p:grpSp>
    </p:spTree>
    <p:extLst>
      <p:ext uri="{BB962C8B-B14F-4D97-AF65-F5344CB8AC3E}">
        <p14:creationId xmlns:p14="http://schemas.microsoft.com/office/powerpoint/2010/main" val="365597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
                                        <p:tgtEl>
                                          <p:spTgt spid="28"/>
                                        </p:tgtEl>
                                      </p:cBhvr>
                                    </p:animEffect>
                                  </p:childTnLst>
                                </p:cTn>
                              </p:par>
                            </p:childTnLst>
                          </p:cTn>
                        </p:par>
                        <p:par>
                          <p:cTn id="8" fill="hold">
                            <p:stCondLst>
                              <p:cond delay="1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E9B178-062F-48A8-81A8-9C1B6E0986BB}"/>
              </a:ext>
            </a:extLst>
          </p:cNvPr>
          <p:cNvPicPr>
            <a:picLocks noChangeAspect="1"/>
          </p:cNvPicPr>
          <p:nvPr/>
        </p:nvPicPr>
        <p:blipFill rotWithShape="1">
          <a:blip r:embed="rId2"/>
          <a:srcRect t="4682" r="701" b="14299"/>
          <a:stretch/>
        </p:blipFill>
        <p:spPr>
          <a:xfrm>
            <a:off x="978848" y="1162946"/>
            <a:ext cx="10442738" cy="5379397"/>
          </a:xfrm>
          <a:prstGeom prst="rect">
            <a:avLst/>
          </a:prstGeom>
        </p:spPr>
      </p:pic>
      <p:sp>
        <p:nvSpPr>
          <p:cNvPr id="3" name="Text Placeholder 2">
            <a:extLst>
              <a:ext uri="{FF2B5EF4-FFF2-40B4-BE49-F238E27FC236}">
                <a16:creationId xmlns:a16="http://schemas.microsoft.com/office/drawing/2014/main" id="{8D31B087-0713-4131-8274-9C82A96F2E9A}"/>
              </a:ext>
            </a:extLst>
          </p:cNvPr>
          <p:cNvSpPr>
            <a:spLocks noGrp="1"/>
          </p:cNvSpPr>
          <p:nvPr>
            <p:ph type="body" sz="quarter" idx="10"/>
          </p:nvPr>
        </p:nvSpPr>
        <p:spPr/>
        <p:txBody>
          <a:bodyPr/>
          <a:lstStyle/>
          <a:p>
            <a:r>
              <a:rPr lang="en-US" b="1" dirty="0">
                <a:solidFill>
                  <a:srgbClr val="ED1C24"/>
                </a:solidFill>
              </a:rPr>
              <a:t>WAVEFRONT OCCUPANCY – Driver barrier example</a:t>
            </a:r>
          </a:p>
        </p:txBody>
      </p:sp>
      <p:sp>
        <p:nvSpPr>
          <p:cNvPr id="4" name="Title 3">
            <a:extLst>
              <a:ext uri="{FF2B5EF4-FFF2-40B4-BE49-F238E27FC236}">
                <a16:creationId xmlns:a16="http://schemas.microsoft.com/office/drawing/2014/main" id="{522C5C4F-027D-4664-A472-BEB187F20943}"/>
              </a:ext>
            </a:extLst>
          </p:cNvPr>
          <p:cNvSpPr>
            <a:spLocks noGrp="1"/>
          </p:cNvSpPr>
          <p:nvPr>
            <p:ph type="title"/>
          </p:nvPr>
        </p:nvSpPr>
        <p:spPr/>
        <p:txBody>
          <a:bodyPr/>
          <a:lstStyle/>
          <a:p>
            <a:r>
              <a:rPr lang="en-US" dirty="0">
                <a:solidFill>
                  <a:schemeClr val="bg1"/>
                </a:solidFill>
              </a:rPr>
              <a:t>Radeon GPU Profiler</a:t>
            </a:r>
            <a:endParaRPr lang="en-US" dirty="0"/>
          </a:p>
        </p:txBody>
      </p:sp>
      <p:grpSp>
        <p:nvGrpSpPr>
          <p:cNvPr id="27" name="Group 26">
            <a:extLst>
              <a:ext uri="{FF2B5EF4-FFF2-40B4-BE49-F238E27FC236}">
                <a16:creationId xmlns:a16="http://schemas.microsoft.com/office/drawing/2014/main" id="{932A3E65-E52C-4B97-B213-A68D11B56359}"/>
              </a:ext>
            </a:extLst>
          </p:cNvPr>
          <p:cNvGrpSpPr/>
          <p:nvPr/>
        </p:nvGrpSpPr>
        <p:grpSpPr>
          <a:xfrm>
            <a:off x="4433692" y="4837392"/>
            <a:ext cx="1860102" cy="688277"/>
            <a:chOff x="560334" y="4143858"/>
            <a:chExt cx="1860102" cy="688277"/>
          </a:xfrm>
        </p:grpSpPr>
        <p:sp>
          <p:nvSpPr>
            <p:cNvPr id="31" name="Arrow: Right 30">
              <a:extLst>
                <a:ext uri="{FF2B5EF4-FFF2-40B4-BE49-F238E27FC236}">
                  <a16:creationId xmlns:a16="http://schemas.microsoft.com/office/drawing/2014/main" id="{49FEF8DB-274F-44F5-AA08-1FB96F8C3531}"/>
                </a:ext>
              </a:extLst>
            </p:cNvPr>
            <p:cNvSpPr/>
            <p:nvPr/>
          </p:nvSpPr>
          <p:spPr>
            <a:xfrm rot="16200000">
              <a:off x="1314707" y="4148571"/>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TextBox 31">
              <a:extLst>
                <a:ext uri="{FF2B5EF4-FFF2-40B4-BE49-F238E27FC236}">
                  <a16:creationId xmlns:a16="http://schemas.microsoft.com/office/drawing/2014/main" id="{E81DCF3E-2049-4D6C-BE20-D707860AD7FD}"/>
                </a:ext>
              </a:extLst>
            </p:cNvPr>
            <p:cNvSpPr txBox="1"/>
            <p:nvPr/>
          </p:nvSpPr>
          <p:spPr>
            <a:xfrm>
              <a:off x="560334" y="4462803"/>
              <a:ext cx="1860102"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Select 2</a:t>
              </a:r>
              <a:r>
                <a:rPr lang="en-US" b="1" baseline="30000" dirty="0">
                  <a:solidFill>
                    <a:schemeClr val="bg1"/>
                  </a:solidFill>
                </a:rPr>
                <a:t>nd</a:t>
              </a:r>
              <a:r>
                <a:rPr lang="en-US" b="1" dirty="0">
                  <a:solidFill>
                    <a:schemeClr val="bg1"/>
                  </a:solidFill>
                </a:rPr>
                <a:t>  barrier</a:t>
              </a:r>
            </a:p>
          </p:txBody>
        </p:sp>
      </p:grpSp>
      <p:grpSp>
        <p:nvGrpSpPr>
          <p:cNvPr id="33" name="Group 32">
            <a:extLst>
              <a:ext uri="{FF2B5EF4-FFF2-40B4-BE49-F238E27FC236}">
                <a16:creationId xmlns:a16="http://schemas.microsoft.com/office/drawing/2014/main" id="{C792075C-C832-4B45-9B7A-6F970565DCD3}"/>
              </a:ext>
            </a:extLst>
          </p:cNvPr>
          <p:cNvGrpSpPr/>
          <p:nvPr/>
        </p:nvGrpSpPr>
        <p:grpSpPr>
          <a:xfrm>
            <a:off x="8599249" y="3647872"/>
            <a:ext cx="2802881" cy="1163665"/>
            <a:chOff x="1332692" y="999767"/>
            <a:chExt cx="2802881" cy="1163665"/>
          </a:xfrm>
        </p:grpSpPr>
        <p:sp>
          <p:nvSpPr>
            <p:cNvPr id="34" name="Rectangle: Rounded Corners 33">
              <a:extLst>
                <a:ext uri="{FF2B5EF4-FFF2-40B4-BE49-F238E27FC236}">
                  <a16:creationId xmlns:a16="http://schemas.microsoft.com/office/drawing/2014/main" id="{38678F84-C7DE-42AE-BBC0-3DB9DEC49F8F}"/>
                </a:ext>
              </a:extLst>
            </p:cNvPr>
            <p:cNvSpPr/>
            <p:nvPr/>
          </p:nvSpPr>
          <p:spPr>
            <a:xfrm>
              <a:off x="1332692" y="999767"/>
              <a:ext cx="2802881" cy="810111"/>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TextBox 34">
              <a:extLst>
                <a:ext uri="{FF2B5EF4-FFF2-40B4-BE49-F238E27FC236}">
                  <a16:creationId xmlns:a16="http://schemas.microsoft.com/office/drawing/2014/main" id="{6747777B-832D-4B6E-BAE5-97E04CF888D0}"/>
                </a:ext>
              </a:extLst>
            </p:cNvPr>
            <p:cNvSpPr txBox="1"/>
            <p:nvPr/>
          </p:nvSpPr>
          <p:spPr>
            <a:xfrm>
              <a:off x="1946176" y="1794100"/>
              <a:ext cx="1564850"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Barrier reason</a:t>
              </a:r>
            </a:p>
          </p:txBody>
        </p:sp>
      </p:grpSp>
      <p:sp>
        <p:nvSpPr>
          <p:cNvPr id="16" name="Arrow: Right 15">
            <a:extLst>
              <a:ext uri="{FF2B5EF4-FFF2-40B4-BE49-F238E27FC236}">
                <a16:creationId xmlns:a16="http://schemas.microsoft.com/office/drawing/2014/main" id="{1F1F27CE-200A-48C2-AC1D-D4FA8B059357}"/>
              </a:ext>
            </a:extLst>
          </p:cNvPr>
          <p:cNvSpPr/>
          <p:nvPr/>
        </p:nvSpPr>
        <p:spPr>
          <a:xfrm>
            <a:off x="4719446" y="-614311"/>
            <a:ext cx="5050393"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Arrow: Right 1">
            <a:extLst>
              <a:ext uri="{FF2B5EF4-FFF2-40B4-BE49-F238E27FC236}">
                <a16:creationId xmlns:a16="http://schemas.microsoft.com/office/drawing/2014/main" id="{DD525DB0-C5CA-4BC8-A9F1-CE83750B321E}"/>
              </a:ext>
            </a:extLst>
          </p:cNvPr>
          <p:cNvSpPr/>
          <p:nvPr/>
        </p:nvSpPr>
        <p:spPr>
          <a:xfrm>
            <a:off x="2237362" y="-691227"/>
            <a:ext cx="1498059" cy="237172"/>
          </a:xfrm>
          <a:prstGeom prst="rightArrow">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0" name="Group 9">
            <a:extLst>
              <a:ext uri="{FF2B5EF4-FFF2-40B4-BE49-F238E27FC236}">
                <a16:creationId xmlns:a16="http://schemas.microsoft.com/office/drawing/2014/main" id="{C6F18F95-4AB7-4CCD-AE70-58D49DDF22F9}"/>
              </a:ext>
            </a:extLst>
          </p:cNvPr>
          <p:cNvGrpSpPr/>
          <p:nvPr/>
        </p:nvGrpSpPr>
        <p:grpSpPr>
          <a:xfrm>
            <a:off x="4581728" y="1789889"/>
            <a:ext cx="1303506" cy="3021648"/>
            <a:chOff x="4581728" y="1789889"/>
            <a:chExt cx="1303506" cy="3021648"/>
          </a:xfrm>
        </p:grpSpPr>
        <p:sp>
          <p:nvSpPr>
            <p:cNvPr id="9" name="Rectangle 8">
              <a:extLst>
                <a:ext uri="{FF2B5EF4-FFF2-40B4-BE49-F238E27FC236}">
                  <a16:creationId xmlns:a16="http://schemas.microsoft.com/office/drawing/2014/main" id="{160B1C6C-5F38-41B4-A716-BA2B9A18192B}"/>
                </a:ext>
              </a:extLst>
            </p:cNvPr>
            <p:cNvSpPr/>
            <p:nvPr/>
          </p:nvSpPr>
          <p:spPr>
            <a:xfrm>
              <a:off x="5398851" y="1789889"/>
              <a:ext cx="486383" cy="3021648"/>
            </a:xfrm>
            <a:prstGeom prst="rect">
              <a:avLst/>
            </a:prstGeom>
            <a:solidFill>
              <a:schemeClr val="accent3">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Rectangle 22">
              <a:extLst>
                <a:ext uri="{FF2B5EF4-FFF2-40B4-BE49-F238E27FC236}">
                  <a16:creationId xmlns:a16="http://schemas.microsoft.com/office/drawing/2014/main" id="{BAA40EAB-9DFA-4EE3-8D1C-E3EB7058F815}"/>
                </a:ext>
              </a:extLst>
            </p:cNvPr>
            <p:cNvSpPr/>
            <p:nvPr/>
          </p:nvSpPr>
          <p:spPr>
            <a:xfrm>
              <a:off x="4581728" y="1789889"/>
              <a:ext cx="286646" cy="2836982"/>
            </a:xfrm>
            <a:prstGeom prst="rect">
              <a:avLst/>
            </a:prstGeom>
            <a:solidFill>
              <a:schemeClr val="accent3">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6" name="Group 5">
            <a:extLst>
              <a:ext uri="{FF2B5EF4-FFF2-40B4-BE49-F238E27FC236}">
                <a16:creationId xmlns:a16="http://schemas.microsoft.com/office/drawing/2014/main" id="{40245253-D7EA-48F1-A871-6C5AD5754E72}"/>
              </a:ext>
            </a:extLst>
          </p:cNvPr>
          <p:cNvGrpSpPr/>
          <p:nvPr/>
        </p:nvGrpSpPr>
        <p:grpSpPr>
          <a:xfrm>
            <a:off x="3203922" y="2896859"/>
            <a:ext cx="5050392" cy="751014"/>
            <a:chOff x="3203922" y="2896859"/>
            <a:chExt cx="5050392" cy="751014"/>
          </a:xfrm>
          <a:effectLst/>
        </p:grpSpPr>
        <p:sp>
          <p:nvSpPr>
            <p:cNvPr id="5" name="Arrow: Notched Right 4">
              <a:extLst>
                <a:ext uri="{FF2B5EF4-FFF2-40B4-BE49-F238E27FC236}">
                  <a16:creationId xmlns:a16="http://schemas.microsoft.com/office/drawing/2014/main" id="{BC29C08F-9EE1-411E-8C56-DD3B0CD0919C}"/>
                </a:ext>
              </a:extLst>
            </p:cNvPr>
            <p:cNvSpPr/>
            <p:nvPr/>
          </p:nvSpPr>
          <p:spPr>
            <a:xfrm>
              <a:off x="3203922" y="2896859"/>
              <a:ext cx="5050392" cy="751014"/>
            </a:xfrm>
            <a:prstGeom prst="notchedRightArrow">
              <a:avLst>
                <a:gd name="adj1" fmla="val 50000"/>
                <a:gd name="adj2" fmla="val 75439"/>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Box 14">
              <a:extLst>
                <a:ext uri="{FF2B5EF4-FFF2-40B4-BE49-F238E27FC236}">
                  <a16:creationId xmlns:a16="http://schemas.microsoft.com/office/drawing/2014/main" id="{A497741B-78BD-4592-AEAD-ED73724D6097}"/>
                </a:ext>
              </a:extLst>
            </p:cNvPr>
            <p:cNvSpPr txBox="1"/>
            <p:nvPr/>
          </p:nvSpPr>
          <p:spPr>
            <a:xfrm>
              <a:off x="4150746" y="3091262"/>
              <a:ext cx="3156744" cy="369332"/>
            </a:xfrm>
            <a:prstGeom prst="rect">
              <a:avLst/>
            </a:prstGeom>
            <a:solidFill>
              <a:schemeClr val="accent2"/>
            </a:solidFill>
            <a:effectLst/>
          </p:spPr>
          <p:txBody>
            <a:bodyPr wrap="square" rtlCol="0">
              <a:spAutoFit/>
            </a:bodyPr>
            <a:lstStyle/>
            <a:p>
              <a:pPr algn="ctr">
                <a:spcAft>
                  <a:spcPts val="600"/>
                </a:spcAft>
                <a:buClr>
                  <a:schemeClr val="bg2"/>
                </a:buClr>
              </a:pPr>
              <a:r>
                <a:rPr lang="en-US" b="1" dirty="0" err="1">
                  <a:solidFill>
                    <a:schemeClr val="bg1"/>
                  </a:solidFill>
                </a:rPr>
                <a:t>Async</a:t>
              </a:r>
              <a:r>
                <a:rPr lang="en-US" b="1" dirty="0">
                  <a:solidFill>
                    <a:schemeClr val="bg1"/>
                  </a:solidFill>
                </a:rPr>
                <a:t> compute keeps working</a:t>
              </a:r>
            </a:p>
          </p:txBody>
        </p:sp>
      </p:grpSp>
    </p:spTree>
    <p:extLst>
      <p:ext uri="{BB962C8B-B14F-4D97-AF65-F5344CB8AC3E}">
        <p14:creationId xmlns:p14="http://schemas.microsoft.com/office/powerpoint/2010/main" val="181881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01944E-A225-476D-9CB5-7969598DCA57}"/>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E9A95D3A-108D-443D-B7FA-A55D7E7D04C5}"/>
              </a:ext>
            </a:extLst>
          </p:cNvPr>
          <p:cNvSpPr>
            <a:spLocks noGrp="1"/>
          </p:cNvSpPr>
          <p:nvPr>
            <p:ph type="body" sz="quarter" idx="10"/>
          </p:nvPr>
        </p:nvSpPr>
        <p:spPr/>
        <p:txBody>
          <a:bodyPr/>
          <a:lstStyle/>
          <a:p>
            <a:r>
              <a:rPr lang="en-US" b="1" dirty="0">
                <a:solidFill>
                  <a:srgbClr val="ED1C24"/>
                </a:solidFill>
              </a:rPr>
              <a:t>WAVEFRONT OCCUPANCY – ALLOWS you to ask questions about your app</a:t>
            </a:r>
          </a:p>
          <a:p>
            <a:endParaRPr lang="en-US" dirty="0"/>
          </a:p>
        </p:txBody>
      </p:sp>
      <p:sp>
        <p:nvSpPr>
          <p:cNvPr id="4" name="Title 3">
            <a:extLst>
              <a:ext uri="{FF2B5EF4-FFF2-40B4-BE49-F238E27FC236}">
                <a16:creationId xmlns:a16="http://schemas.microsoft.com/office/drawing/2014/main" id="{55194D72-BACB-4E5F-8541-FC04D2D4A23E}"/>
              </a:ext>
            </a:extLst>
          </p:cNvPr>
          <p:cNvSpPr>
            <a:spLocks noGrp="1"/>
          </p:cNvSpPr>
          <p:nvPr>
            <p:ph type="title"/>
          </p:nvPr>
        </p:nvSpPr>
        <p:spPr/>
        <p:txBody>
          <a:bodyPr/>
          <a:lstStyle/>
          <a:p>
            <a:r>
              <a:rPr lang="en-US" dirty="0">
                <a:solidFill>
                  <a:schemeClr val="bg1"/>
                </a:solidFill>
              </a:rPr>
              <a:t>Radeon GPU Profiler</a:t>
            </a:r>
            <a:endParaRPr lang="en-US" dirty="0"/>
          </a:p>
        </p:txBody>
      </p:sp>
      <p:pic>
        <p:nvPicPr>
          <p:cNvPr id="5" name="Content Placeholder 1">
            <a:extLst>
              <a:ext uri="{FF2B5EF4-FFF2-40B4-BE49-F238E27FC236}">
                <a16:creationId xmlns:a16="http://schemas.microsoft.com/office/drawing/2014/main" id="{C4AC41EA-5E7F-41F1-90C7-7EFFFC195D97}"/>
              </a:ext>
            </a:extLst>
          </p:cNvPr>
          <p:cNvPicPr>
            <a:picLocks noChangeAspect="1"/>
          </p:cNvPicPr>
          <p:nvPr/>
        </p:nvPicPr>
        <p:blipFill rotWithShape="1">
          <a:blip r:embed="rId2"/>
          <a:srcRect t="4016" r="18207" b="57173"/>
          <a:stretch/>
        </p:blipFill>
        <p:spPr>
          <a:xfrm>
            <a:off x="365760" y="2205211"/>
            <a:ext cx="11489078" cy="2908655"/>
          </a:xfrm>
          <a:prstGeom prst="rect">
            <a:avLst/>
          </a:prstGeom>
        </p:spPr>
      </p:pic>
      <p:grpSp>
        <p:nvGrpSpPr>
          <p:cNvPr id="7" name="Group 6">
            <a:extLst>
              <a:ext uri="{FF2B5EF4-FFF2-40B4-BE49-F238E27FC236}">
                <a16:creationId xmlns:a16="http://schemas.microsoft.com/office/drawing/2014/main" id="{4D283E3F-D69D-49BE-96C3-C0D05BEC4B86}"/>
              </a:ext>
            </a:extLst>
          </p:cNvPr>
          <p:cNvGrpSpPr/>
          <p:nvPr/>
        </p:nvGrpSpPr>
        <p:grpSpPr>
          <a:xfrm>
            <a:off x="3253934" y="3720354"/>
            <a:ext cx="5540442" cy="927848"/>
            <a:chOff x="5570158" y="4481988"/>
            <a:chExt cx="5540442" cy="927848"/>
          </a:xfrm>
        </p:grpSpPr>
        <p:sp>
          <p:nvSpPr>
            <p:cNvPr id="8" name="Rectangle: Rounded Corners 7">
              <a:extLst>
                <a:ext uri="{FF2B5EF4-FFF2-40B4-BE49-F238E27FC236}">
                  <a16:creationId xmlns:a16="http://schemas.microsoft.com/office/drawing/2014/main" id="{54496A23-F025-4D86-A5F7-201EB066AFD4}"/>
                </a:ext>
              </a:extLst>
            </p:cNvPr>
            <p:cNvSpPr/>
            <p:nvPr/>
          </p:nvSpPr>
          <p:spPr>
            <a:xfrm>
              <a:off x="5570158" y="4481988"/>
              <a:ext cx="1746530" cy="927848"/>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9" name="Group 8">
              <a:extLst>
                <a:ext uri="{FF2B5EF4-FFF2-40B4-BE49-F238E27FC236}">
                  <a16:creationId xmlns:a16="http://schemas.microsoft.com/office/drawing/2014/main" id="{A61E587B-7BEC-4DC4-A502-E61251EDFE28}"/>
                </a:ext>
              </a:extLst>
            </p:cNvPr>
            <p:cNvGrpSpPr/>
            <p:nvPr/>
          </p:nvGrpSpPr>
          <p:grpSpPr>
            <a:xfrm>
              <a:off x="7316688" y="4766100"/>
              <a:ext cx="3793912" cy="369332"/>
              <a:chOff x="1280142" y="2386129"/>
              <a:chExt cx="3793912" cy="371439"/>
            </a:xfrm>
          </p:grpSpPr>
          <p:sp>
            <p:nvSpPr>
              <p:cNvPr id="10" name="Arrow: Right 9">
                <a:extLst>
                  <a:ext uri="{FF2B5EF4-FFF2-40B4-BE49-F238E27FC236}">
                    <a16:creationId xmlns:a16="http://schemas.microsoft.com/office/drawing/2014/main" id="{77E7C2F6-D310-4309-993D-C290C943B7A1}"/>
                  </a:ext>
                </a:extLst>
              </p:cNvPr>
              <p:cNvSpPr/>
              <p:nvPr/>
            </p:nvSpPr>
            <p:spPr>
              <a:xfrm rot="10800000">
                <a:off x="1280142" y="2407632"/>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6C9EC6D8-1168-48D8-A5B8-742203C5BCCB}"/>
                  </a:ext>
                </a:extLst>
              </p:cNvPr>
              <p:cNvSpPr txBox="1"/>
              <p:nvPr/>
            </p:nvSpPr>
            <p:spPr>
              <a:xfrm>
                <a:off x="1610080" y="2386129"/>
                <a:ext cx="3463974" cy="371439"/>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Does the app use </a:t>
                </a:r>
                <a:r>
                  <a:rPr lang="en-US" b="1" dirty="0" err="1">
                    <a:solidFill>
                      <a:schemeClr val="bg1"/>
                    </a:solidFill>
                  </a:rPr>
                  <a:t>Async</a:t>
                </a:r>
                <a:r>
                  <a:rPr lang="en-US" b="1" dirty="0">
                    <a:solidFill>
                      <a:schemeClr val="bg1"/>
                    </a:solidFill>
                  </a:rPr>
                  <a:t> compute?</a:t>
                </a:r>
              </a:p>
            </p:txBody>
          </p:sp>
        </p:grpSp>
      </p:grpSp>
    </p:spTree>
    <p:extLst>
      <p:ext uri="{BB962C8B-B14F-4D97-AF65-F5344CB8AC3E}">
        <p14:creationId xmlns:p14="http://schemas.microsoft.com/office/powerpoint/2010/main" val="204791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01944E-A225-476D-9CB5-7969598DCA57}"/>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E9A95D3A-108D-443D-B7FA-A55D7E7D04C5}"/>
              </a:ext>
            </a:extLst>
          </p:cNvPr>
          <p:cNvSpPr>
            <a:spLocks noGrp="1"/>
          </p:cNvSpPr>
          <p:nvPr>
            <p:ph type="body" sz="quarter" idx="10"/>
          </p:nvPr>
        </p:nvSpPr>
        <p:spPr/>
        <p:txBody>
          <a:bodyPr/>
          <a:lstStyle/>
          <a:p>
            <a:r>
              <a:rPr lang="en-US" b="1" dirty="0">
                <a:solidFill>
                  <a:srgbClr val="ED1C24"/>
                </a:solidFill>
              </a:rPr>
              <a:t>WAVEFRONT OCCUPANCY – ALLOWS you to ask questions about your app</a:t>
            </a:r>
          </a:p>
          <a:p>
            <a:endParaRPr lang="en-US" dirty="0"/>
          </a:p>
        </p:txBody>
      </p:sp>
      <p:sp>
        <p:nvSpPr>
          <p:cNvPr id="4" name="Title 3">
            <a:extLst>
              <a:ext uri="{FF2B5EF4-FFF2-40B4-BE49-F238E27FC236}">
                <a16:creationId xmlns:a16="http://schemas.microsoft.com/office/drawing/2014/main" id="{55194D72-BACB-4E5F-8541-FC04D2D4A23E}"/>
              </a:ext>
            </a:extLst>
          </p:cNvPr>
          <p:cNvSpPr>
            <a:spLocks noGrp="1"/>
          </p:cNvSpPr>
          <p:nvPr>
            <p:ph type="title"/>
          </p:nvPr>
        </p:nvSpPr>
        <p:spPr/>
        <p:txBody>
          <a:bodyPr/>
          <a:lstStyle/>
          <a:p>
            <a:r>
              <a:rPr lang="en-US" dirty="0">
                <a:solidFill>
                  <a:schemeClr val="bg1"/>
                </a:solidFill>
              </a:rPr>
              <a:t>Radeon GPU Profiler</a:t>
            </a:r>
            <a:endParaRPr lang="en-US" dirty="0"/>
          </a:p>
        </p:txBody>
      </p:sp>
      <p:pic>
        <p:nvPicPr>
          <p:cNvPr id="5" name="Content Placeholder 1">
            <a:extLst>
              <a:ext uri="{FF2B5EF4-FFF2-40B4-BE49-F238E27FC236}">
                <a16:creationId xmlns:a16="http://schemas.microsoft.com/office/drawing/2014/main" id="{C4AC41EA-5E7F-41F1-90C7-7EFFFC195D97}"/>
              </a:ext>
            </a:extLst>
          </p:cNvPr>
          <p:cNvPicPr>
            <a:picLocks noChangeAspect="1"/>
          </p:cNvPicPr>
          <p:nvPr/>
        </p:nvPicPr>
        <p:blipFill rotWithShape="1">
          <a:blip r:embed="rId2"/>
          <a:srcRect t="4016" r="18207" b="57173"/>
          <a:stretch/>
        </p:blipFill>
        <p:spPr>
          <a:xfrm>
            <a:off x="365760" y="2205211"/>
            <a:ext cx="11489078" cy="2908655"/>
          </a:xfrm>
          <a:prstGeom prst="rect">
            <a:avLst/>
          </a:prstGeom>
        </p:spPr>
      </p:pic>
      <p:grpSp>
        <p:nvGrpSpPr>
          <p:cNvPr id="7" name="Group 6">
            <a:extLst>
              <a:ext uri="{FF2B5EF4-FFF2-40B4-BE49-F238E27FC236}">
                <a16:creationId xmlns:a16="http://schemas.microsoft.com/office/drawing/2014/main" id="{4D283E3F-D69D-49BE-96C3-C0D05BEC4B86}"/>
              </a:ext>
            </a:extLst>
          </p:cNvPr>
          <p:cNvGrpSpPr/>
          <p:nvPr/>
        </p:nvGrpSpPr>
        <p:grpSpPr>
          <a:xfrm>
            <a:off x="3253933" y="2780907"/>
            <a:ext cx="5225933" cy="1862811"/>
            <a:chOff x="5570157" y="3542541"/>
            <a:chExt cx="5225933" cy="1862811"/>
          </a:xfrm>
        </p:grpSpPr>
        <p:sp>
          <p:nvSpPr>
            <p:cNvPr id="8" name="Rectangle: Rounded Corners 7">
              <a:extLst>
                <a:ext uri="{FF2B5EF4-FFF2-40B4-BE49-F238E27FC236}">
                  <a16:creationId xmlns:a16="http://schemas.microsoft.com/office/drawing/2014/main" id="{54496A23-F025-4D86-A5F7-201EB066AFD4}"/>
                </a:ext>
              </a:extLst>
            </p:cNvPr>
            <p:cNvSpPr/>
            <p:nvPr/>
          </p:nvSpPr>
          <p:spPr>
            <a:xfrm>
              <a:off x="5570157" y="3542541"/>
              <a:ext cx="1959089" cy="1862811"/>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9" name="Group 8">
              <a:extLst>
                <a:ext uri="{FF2B5EF4-FFF2-40B4-BE49-F238E27FC236}">
                  <a16:creationId xmlns:a16="http://schemas.microsoft.com/office/drawing/2014/main" id="{A61E587B-7BEC-4DC4-A502-E61251EDFE28}"/>
                </a:ext>
              </a:extLst>
            </p:cNvPr>
            <p:cNvGrpSpPr/>
            <p:nvPr/>
          </p:nvGrpSpPr>
          <p:grpSpPr>
            <a:xfrm>
              <a:off x="7529246" y="4056551"/>
              <a:ext cx="3266844" cy="923330"/>
              <a:chOff x="1492700" y="1672531"/>
              <a:chExt cx="3266844" cy="928597"/>
            </a:xfrm>
          </p:grpSpPr>
          <p:sp>
            <p:nvSpPr>
              <p:cNvPr id="10" name="Arrow: Right 9">
                <a:extLst>
                  <a:ext uri="{FF2B5EF4-FFF2-40B4-BE49-F238E27FC236}">
                    <a16:creationId xmlns:a16="http://schemas.microsoft.com/office/drawing/2014/main" id="{77E7C2F6-D310-4309-993D-C290C943B7A1}"/>
                  </a:ext>
                </a:extLst>
              </p:cNvPr>
              <p:cNvSpPr/>
              <p:nvPr/>
            </p:nvSpPr>
            <p:spPr>
              <a:xfrm rot="10800000">
                <a:off x="1492700" y="1943082"/>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6C9EC6D8-1168-48D8-A5B8-742203C5BCCB}"/>
                  </a:ext>
                </a:extLst>
              </p:cNvPr>
              <p:cNvSpPr txBox="1"/>
              <p:nvPr/>
            </p:nvSpPr>
            <p:spPr>
              <a:xfrm>
                <a:off x="1822638" y="1672531"/>
                <a:ext cx="2936906" cy="928597"/>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Does the </a:t>
                </a:r>
                <a:r>
                  <a:rPr lang="en-US" b="1" dirty="0" err="1">
                    <a:solidFill>
                      <a:schemeClr val="bg1"/>
                    </a:solidFill>
                  </a:rPr>
                  <a:t>async</a:t>
                </a:r>
                <a:r>
                  <a:rPr lang="en-US" b="1" dirty="0">
                    <a:solidFill>
                      <a:schemeClr val="bg1"/>
                    </a:solidFill>
                  </a:rPr>
                  <a:t> compute work overlap with graphics work?</a:t>
                </a:r>
              </a:p>
            </p:txBody>
          </p:sp>
        </p:grpSp>
      </p:grpSp>
    </p:spTree>
    <p:extLst>
      <p:ext uri="{BB962C8B-B14F-4D97-AF65-F5344CB8AC3E}">
        <p14:creationId xmlns:p14="http://schemas.microsoft.com/office/powerpoint/2010/main" val="332905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01944E-A225-476D-9CB5-7969598DCA57}"/>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E9A95D3A-108D-443D-B7FA-A55D7E7D04C5}"/>
              </a:ext>
            </a:extLst>
          </p:cNvPr>
          <p:cNvSpPr>
            <a:spLocks noGrp="1"/>
          </p:cNvSpPr>
          <p:nvPr>
            <p:ph type="body" sz="quarter" idx="10"/>
          </p:nvPr>
        </p:nvSpPr>
        <p:spPr/>
        <p:txBody>
          <a:bodyPr/>
          <a:lstStyle/>
          <a:p>
            <a:r>
              <a:rPr lang="en-US" b="1" dirty="0">
                <a:solidFill>
                  <a:srgbClr val="ED1C24"/>
                </a:solidFill>
              </a:rPr>
              <a:t>WAVEFRONT OCCUPANCY – ALLOWS you to ask questions about your app</a:t>
            </a:r>
          </a:p>
          <a:p>
            <a:endParaRPr lang="en-US" dirty="0"/>
          </a:p>
        </p:txBody>
      </p:sp>
      <p:sp>
        <p:nvSpPr>
          <p:cNvPr id="4" name="Title 3">
            <a:extLst>
              <a:ext uri="{FF2B5EF4-FFF2-40B4-BE49-F238E27FC236}">
                <a16:creationId xmlns:a16="http://schemas.microsoft.com/office/drawing/2014/main" id="{55194D72-BACB-4E5F-8541-FC04D2D4A23E}"/>
              </a:ext>
            </a:extLst>
          </p:cNvPr>
          <p:cNvSpPr>
            <a:spLocks noGrp="1"/>
          </p:cNvSpPr>
          <p:nvPr>
            <p:ph type="title"/>
          </p:nvPr>
        </p:nvSpPr>
        <p:spPr/>
        <p:txBody>
          <a:bodyPr/>
          <a:lstStyle/>
          <a:p>
            <a:r>
              <a:rPr lang="en-US" dirty="0">
                <a:solidFill>
                  <a:schemeClr val="bg1"/>
                </a:solidFill>
              </a:rPr>
              <a:t>Radeon GPU Profiler</a:t>
            </a:r>
            <a:endParaRPr lang="en-US" dirty="0"/>
          </a:p>
        </p:txBody>
      </p:sp>
      <p:pic>
        <p:nvPicPr>
          <p:cNvPr id="5" name="Content Placeholder 1">
            <a:extLst>
              <a:ext uri="{FF2B5EF4-FFF2-40B4-BE49-F238E27FC236}">
                <a16:creationId xmlns:a16="http://schemas.microsoft.com/office/drawing/2014/main" id="{C4AC41EA-5E7F-41F1-90C7-7EFFFC195D97}"/>
              </a:ext>
            </a:extLst>
          </p:cNvPr>
          <p:cNvPicPr>
            <a:picLocks noChangeAspect="1"/>
          </p:cNvPicPr>
          <p:nvPr/>
        </p:nvPicPr>
        <p:blipFill rotWithShape="1">
          <a:blip r:embed="rId2"/>
          <a:srcRect t="4016" r="18207" b="57173"/>
          <a:stretch/>
        </p:blipFill>
        <p:spPr>
          <a:xfrm>
            <a:off x="365760" y="2205211"/>
            <a:ext cx="11489078" cy="2908655"/>
          </a:xfrm>
          <a:prstGeom prst="rect">
            <a:avLst/>
          </a:prstGeom>
        </p:spPr>
      </p:pic>
      <p:grpSp>
        <p:nvGrpSpPr>
          <p:cNvPr id="7" name="Group 6">
            <a:extLst>
              <a:ext uri="{FF2B5EF4-FFF2-40B4-BE49-F238E27FC236}">
                <a16:creationId xmlns:a16="http://schemas.microsoft.com/office/drawing/2014/main" id="{4D283E3F-D69D-49BE-96C3-C0D05BEC4B86}"/>
              </a:ext>
            </a:extLst>
          </p:cNvPr>
          <p:cNvGrpSpPr/>
          <p:nvPr/>
        </p:nvGrpSpPr>
        <p:grpSpPr>
          <a:xfrm>
            <a:off x="5361365" y="2742954"/>
            <a:ext cx="5687850" cy="1074902"/>
            <a:chOff x="5570157" y="3911034"/>
            <a:chExt cx="5687850" cy="1074902"/>
          </a:xfrm>
        </p:grpSpPr>
        <p:sp>
          <p:nvSpPr>
            <p:cNvPr id="8" name="Rectangle: Rounded Corners 7">
              <a:extLst>
                <a:ext uri="{FF2B5EF4-FFF2-40B4-BE49-F238E27FC236}">
                  <a16:creationId xmlns:a16="http://schemas.microsoft.com/office/drawing/2014/main" id="{54496A23-F025-4D86-A5F7-201EB066AFD4}"/>
                </a:ext>
              </a:extLst>
            </p:cNvPr>
            <p:cNvSpPr/>
            <p:nvPr/>
          </p:nvSpPr>
          <p:spPr>
            <a:xfrm>
              <a:off x="5570157" y="3911034"/>
              <a:ext cx="2434601" cy="1074902"/>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9" name="Group 8">
              <a:extLst>
                <a:ext uri="{FF2B5EF4-FFF2-40B4-BE49-F238E27FC236}">
                  <a16:creationId xmlns:a16="http://schemas.microsoft.com/office/drawing/2014/main" id="{A61E587B-7BEC-4DC4-A502-E61251EDFE28}"/>
                </a:ext>
              </a:extLst>
            </p:cNvPr>
            <p:cNvGrpSpPr/>
            <p:nvPr/>
          </p:nvGrpSpPr>
          <p:grpSpPr>
            <a:xfrm>
              <a:off x="7991163" y="4125199"/>
              <a:ext cx="3266844" cy="646331"/>
              <a:chOff x="1954617" y="1741566"/>
              <a:chExt cx="3266844" cy="650017"/>
            </a:xfrm>
          </p:grpSpPr>
          <p:sp>
            <p:nvSpPr>
              <p:cNvPr id="10" name="Arrow: Right 9">
                <a:extLst>
                  <a:ext uri="{FF2B5EF4-FFF2-40B4-BE49-F238E27FC236}">
                    <a16:creationId xmlns:a16="http://schemas.microsoft.com/office/drawing/2014/main" id="{77E7C2F6-D310-4309-993D-C290C943B7A1}"/>
                  </a:ext>
                </a:extLst>
              </p:cNvPr>
              <p:cNvSpPr/>
              <p:nvPr/>
            </p:nvSpPr>
            <p:spPr>
              <a:xfrm rot="10800000">
                <a:off x="1954617" y="1888864"/>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6C9EC6D8-1168-48D8-A5B8-742203C5BCCB}"/>
                  </a:ext>
                </a:extLst>
              </p:cNvPr>
              <p:cNvSpPr txBox="1"/>
              <p:nvPr/>
            </p:nvSpPr>
            <p:spPr>
              <a:xfrm>
                <a:off x="2284555" y="1741566"/>
                <a:ext cx="2936906" cy="650017"/>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Is this full screen effect within my frame budget?</a:t>
                </a:r>
              </a:p>
            </p:txBody>
          </p:sp>
        </p:grpSp>
      </p:grpSp>
    </p:spTree>
    <p:extLst>
      <p:ext uri="{BB962C8B-B14F-4D97-AF65-F5344CB8AC3E}">
        <p14:creationId xmlns:p14="http://schemas.microsoft.com/office/powerpoint/2010/main" val="7935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01944E-A225-476D-9CB5-7969598DCA57}"/>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E9A95D3A-108D-443D-B7FA-A55D7E7D04C5}"/>
              </a:ext>
            </a:extLst>
          </p:cNvPr>
          <p:cNvSpPr>
            <a:spLocks noGrp="1"/>
          </p:cNvSpPr>
          <p:nvPr>
            <p:ph type="body" sz="quarter" idx="10"/>
          </p:nvPr>
        </p:nvSpPr>
        <p:spPr/>
        <p:txBody>
          <a:bodyPr/>
          <a:lstStyle/>
          <a:p>
            <a:r>
              <a:rPr lang="en-US" b="1" dirty="0">
                <a:solidFill>
                  <a:srgbClr val="ED1C24"/>
                </a:solidFill>
              </a:rPr>
              <a:t>WAVEFRONT OCCUPANCY – ALLOWS you to ask questions about your app</a:t>
            </a:r>
          </a:p>
          <a:p>
            <a:endParaRPr lang="en-US" dirty="0"/>
          </a:p>
        </p:txBody>
      </p:sp>
      <p:sp>
        <p:nvSpPr>
          <p:cNvPr id="4" name="Title 3">
            <a:extLst>
              <a:ext uri="{FF2B5EF4-FFF2-40B4-BE49-F238E27FC236}">
                <a16:creationId xmlns:a16="http://schemas.microsoft.com/office/drawing/2014/main" id="{55194D72-BACB-4E5F-8541-FC04D2D4A23E}"/>
              </a:ext>
            </a:extLst>
          </p:cNvPr>
          <p:cNvSpPr>
            <a:spLocks noGrp="1"/>
          </p:cNvSpPr>
          <p:nvPr>
            <p:ph type="title"/>
          </p:nvPr>
        </p:nvSpPr>
        <p:spPr/>
        <p:txBody>
          <a:bodyPr/>
          <a:lstStyle/>
          <a:p>
            <a:r>
              <a:rPr lang="en-US" dirty="0">
                <a:solidFill>
                  <a:schemeClr val="bg1"/>
                </a:solidFill>
              </a:rPr>
              <a:t>Radeon GPU Profiler</a:t>
            </a:r>
            <a:endParaRPr lang="en-US" dirty="0"/>
          </a:p>
        </p:txBody>
      </p:sp>
      <p:pic>
        <p:nvPicPr>
          <p:cNvPr id="5" name="Content Placeholder 1">
            <a:extLst>
              <a:ext uri="{FF2B5EF4-FFF2-40B4-BE49-F238E27FC236}">
                <a16:creationId xmlns:a16="http://schemas.microsoft.com/office/drawing/2014/main" id="{C4AC41EA-5E7F-41F1-90C7-7EFFFC195D97}"/>
              </a:ext>
            </a:extLst>
          </p:cNvPr>
          <p:cNvPicPr>
            <a:picLocks noChangeAspect="1"/>
          </p:cNvPicPr>
          <p:nvPr/>
        </p:nvPicPr>
        <p:blipFill rotWithShape="1">
          <a:blip r:embed="rId2"/>
          <a:srcRect t="4016" r="18207" b="57173"/>
          <a:stretch/>
        </p:blipFill>
        <p:spPr>
          <a:xfrm>
            <a:off x="365760" y="2205211"/>
            <a:ext cx="11489078" cy="2908655"/>
          </a:xfrm>
          <a:prstGeom prst="rect">
            <a:avLst/>
          </a:prstGeom>
        </p:spPr>
      </p:pic>
      <p:grpSp>
        <p:nvGrpSpPr>
          <p:cNvPr id="7" name="Group 6">
            <a:extLst>
              <a:ext uri="{FF2B5EF4-FFF2-40B4-BE49-F238E27FC236}">
                <a16:creationId xmlns:a16="http://schemas.microsoft.com/office/drawing/2014/main" id="{4D283E3F-D69D-49BE-96C3-C0D05BEC4B86}"/>
              </a:ext>
            </a:extLst>
          </p:cNvPr>
          <p:cNvGrpSpPr/>
          <p:nvPr/>
        </p:nvGrpSpPr>
        <p:grpSpPr>
          <a:xfrm>
            <a:off x="2724345" y="3058400"/>
            <a:ext cx="5778632" cy="923330"/>
            <a:chOff x="6769847" y="2393019"/>
            <a:chExt cx="5778632" cy="923330"/>
          </a:xfrm>
        </p:grpSpPr>
        <p:sp>
          <p:nvSpPr>
            <p:cNvPr id="8" name="Rectangle: Rounded Corners 7">
              <a:extLst>
                <a:ext uri="{FF2B5EF4-FFF2-40B4-BE49-F238E27FC236}">
                  <a16:creationId xmlns:a16="http://schemas.microsoft.com/office/drawing/2014/main" id="{54496A23-F025-4D86-A5F7-201EB066AFD4}"/>
                </a:ext>
              </a:extLst>
            </p:cNvPr>
            <p:cNvSpPr/>
            <p:nvPr/>
          </p:nvSpPr>
          <p:spPr>
            <a:xfrm>
              <a:off x="11838982" y="2563001"/>
              <a:ext cx="709497" cy="617754"/>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9" name="Group 8">
              <a:extLst>
                <a:ext uri="{FF2B5EF4-FFF2-40B4-BE49-F238E27FC236}">
                  <a16:creationId xmlns:a16="http://schemas.microsoft.com/office/drawing/2014/main" id="{A61E587B-7BEC-4DC4-A502-E61251EDFE28}"/>
                </a:ext>
              </a:extLst>
            </p:cNvPr>
            <p:cNvGrpSpPr/>
            <p:nvPr/>
          </p:nvGrpSpPr>
          <p:grpSpPr>
            <a:xfrm>
              <a:off x="6769847" y="2393019"/>
              <a:ext cx="5069135" cy="923330"/>
              <a:chOff x="733301" y="-494"/>
              <a:chExt cx="5069135" cy="928594"/>
            </a:xfrm>
          </p:grpSpPr>
          <p:sp>
            <p:nvSpPr>
              <p:cNvPr id="11" name="TextBox 10">
                <a:extLst>
                  <a:ext uri="{FF2B5EF4-FFF2-40B4-BE49-F238E27FC236}">
                    <a16:creationId xmlns:a16="http://schemas.microsoft.com/office/drawing/2014/main" id="{6C9EC6D8-1168-48D8-A5B8-742203C5BCCB}"/>
                  </a:ext>
                </a:extLst>
              </p:cNvPr>
              <p:cNvSpPr txBox="1"/>
              <p:nvPr/>
            </p:nvSpPr>
            <p:spPr>
              <a:xfrm>
                <a:off x="733301" y="-494"/>
                <a:ext cx="4739197" cy="928594"/>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0"/>
                  </a:spcAft>
                  <a:buClr>
                    <a:schemeClr val="bg2"/>
                  </a:buClr>
                </a:pPr>
                <a:r>
                  <a:rPr lang="en-US" b="1" dirty="0">
                    <a:solidFill>
                      <a:schemeClr val="bg1"/>
                    </a:solidFill>
                  </a:rPr>
                  <a:t>Can I do this compute work on </a:t>
                </a:r>
                <a:r>
                  <a:rPr lang="en-US" b="1" dirty="0" err="1">
                    <a:solidFill>
                      <a:schemeClr val="bg1"/>
                    </a:solidFill>
                  </a:rPr>
                  <a:t>async</a:t>
                </a:r>
                <a:r>
                  <a:rPr lang="en-US" b="1" dirty="0">
                    <a:solidFill>
                      <a:schemeClr val="bg1"/>
                    </a:solidFill>
                  </a:rPr>
                  <a:t>  compute? </a:t>
                </a:r>
              </a:p>
              <a:p>
                <a:pPr algn="ctr">
                  <a:spcAft>
                    <a:spcPts val="0"/>
                  </a:spcAft>
                  <a:buClr>
                    <a:schemeClr val="bg2"/>
                  </a:buClr>
                </a:pPr>
                <a:r>
                  <a:rPr lang="en-US" b="1" dirty="0">
                    <a:solidFill>
                      <a:schemeClr val="bg1"/>
                    </a:solidFill>
                  </a:rPr>
                  <a:t>Is there a scene dependency?</a:t>
                </a:r>
              </a:p>
              <a:p>
                <a:pPr algn="ctr">
                  <a:spcAft>
                    <a:spcPts val="0"/>
                  </a:spcAft>
                  <a:buClr>
                    <a:schemeClr val="bg2"/>
                  </a:buClr>
                </a:pPr>
                <a:r>
                  <a:rPr lang="en-US" b="1" dirty="0">
                    <a:solidFill>
                      <a:schemeClr val="bg1"/>
                    </a:solidFill>
                  </a:rPr>
                  <a:t>Do I have graphics work to overlap?</a:t>
                </a:r>
              </a:p>
            </p:txBody>
          </p:sp>
          <p:sp>
            <p:nvSpPr>
              <p:cNvPr id="10" name="Arrow: Right 9">
                <a:extLst>
                  <a:ext uri="{FF2B5EF4-FFF2-40B4-BE49-F238E27FC236}">
                    <a16:creationId xmlns:a16="http://schemas.microsoft.com/office/drawing/2014/main" id="{77E7C2F6-D310-4309-993D-C290C943B7A1}"/>
                  </a:ext>
                </a:extLst>
              </p:cNvPr>
              <p:cNvSpPr/>
              <p:nvPr/>
            </p:nvSpPr>
            <p:spPr>
              <a:xfrm>
                <a:off x="5472498" y="306593"/>
                <a:ext cx="329938" cy="320511"/>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spTree>
    <p:extLst>
      <p:ext uri="{BB962C8B-B14F-4D97-AF65-F5344CB8AC3E}">
        <p14:creationId xmlns:p14="http://schemas.microsoft.com/office/powerpoint/2010/main" val="360773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US"/>
          </a:p>
        </p:txBody>
      </p:sp>
      <p:sp>
        <p:nvSpPr>
          <p:cNvPr id="2" name="Title 1"/>
          <p:cNvSpPr>
            <a:spLocks noGrp="1"/>
          </p:cNvSpPr>
          <p:nvPr>
            <p:ph type="title"/>
          </p:nvPr>
        </p:nvSpPr>
        <p:spPr/>
        <p:txBody>
          <a:bodyPr/>
          <a:lstStyle/>
          <a:p>
            <a:r>
              <a:rPr lang="en-US" dirty="0"/>
              <a:t>agenda</a:t>
            </a:r>
          </a:p>
        </p:txBody>
      </p:sp>
      <p:graphicFrame>
        <p:nvGraphicFramePr>
          <p:cNvPr id="7" name="Table 6"/>
          <p:cNvGraphicFramePr>
            <a:graphicFrameLocks noGrp="1"/>
          </p:cNvGraphicFramePr>
          <p:nvPr>
            <p:extLst>
              <p:ext uri="{D42A27DB-BD31-4B8C-83A1-F6EECF244321}">
                <p14:modId xmlns:p14="http://schemas.microsoft.com/office/powerpoint/2010/main" val="818265882"/>
              </p:ext>
            </p:extLst>
          </p:nvPr>
        </p:nvGraphicFramePr>
        <p:xfrm>
          <a:off x="918291" y="1830747"/>
          <a:ext cx="10117016" cy="3721410"/>
        </p:xfrm>
        <a:graphic>
          <a:graphicData uri="http://schemas.openxmlformats.org/drawingml/2006/table">
            <a:tbl>
              <a:tblPr firstRow="1" bandRow="1">
                <a:tableStyleId>{21E4AEA4-8DFA-4A89-87EB-49C32662AFE0}</a:tableStyleId>
              </a:tblPr>
              <a:tblGrid>
                <a:gridCol w="6472965">
                  <a:extLst>
                    <a:ext uri="{9D8B030D-6E8A-4147-A177-3AD203B41FA5}">
                      <a16:colId xmlns:a16="http://schemas.microsoft.com/office/drawing/2014/main" val="20000"/>
                    </a:ext>
                  </a:extLst>
                </a:gridCol>
                <a:gridCol w="3644051">
                  <a:extLst>
                    <a:ext uri="{9D8B030D-6E8A-4147-A177-3AD203B41FA5}">
                      <a16:colId xmlns:a16="http://schemas.microsoft.com/office/drawing/2014/main" val="20001"/>
                    </a:ext>
                  </a:extLst>
                </a:gridCol>
              </a:tblGrid>
              <a:tr h="6202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bg1"/>
                          </a:solidFill>
                        </a:rPr>
                        <a:t>Radeon GPU Profiler (RGP)</a:t>
                      </a: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accent6">
                          <a:lumMod val="60000"/>
                          <a:lumOff val="40000"/>
                        </a:schemeClr>
                      </a:solidFill>
                      <a:prstDash val="solid"/>
                      <a:round/>
                      <a:headEnd type="none" w="med" len="med"/>
                      <a:tailEnd type="none" w="med" len="med"/>
                    </a:lnT>
                    <a:lnB w="2857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cs typeface="Arial" charset="0"/>
                        </a:rPr>
                        <a:t>Gordon Selley</a:t>
                      </a: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60000"/>
                      </a:schemeClr>
                    </a:solidFill>
                  </a:tcPr>
                </a:tc>
                <a:extLst>
                  <a:ext uri="{0D108BD9-81ED-4DB2-BD59-A6C34878D82A}">
                    <a16:rowId xmlns:a16="http://schemas.microsoft.com/office/drawing/2014/main" val="10000"/>
                  </a:ext>
                </a:extLst>
              </a:tr>
              <a:tr h="6202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err="1">
                          <a:solidFill>
                            <a:schemeClr val="bg1"/>
                          </a:solidFill>
                          <a:cs typeface="Arial" charset="0"/>
                        </a:rPr>
                        <a:t>RenderDoc</a:t>
                      </a:r>
                      <a:r>
                        <a:rPr lang="en-US" sz="2400" b="0" dirty="0">
                          <a:solidFill>
                            <a:schemeClr val="bg1"/>
                          </a:solidFill>
                          <a:cs typeface="Arial" charset="0"/>
                        </a:rPr>
                        <a:t> V1.0</a:t>
                      </a: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accent6">
                          <a:lumMod val="60000"/>
                          <a:lumOff val="40000"/>
                        </a:schemeClr>
                      </a:solidFill>
                      <a:prstDash val="solid"/>
                      <a:round/>
                      <a:headEnd type="none" w="med" len="med"/>
                      <a:tailEnd type="none" w="med" len="med"/>
                    </a:lnT>
                    <a:lnB w="2857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7C97">
                        <a:alpha val="49804"/>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cs typeface="Arial" charset="0"/>
                        </a:rPr>
                        <a:t>Baldur </a:t>
                      </a:r>
                      <a:r>
                        <a:rPr lang="en-US" sz="1800" b="1" dirty="0" err="1">
                          <a:solidFill>
                            <a:schemeClr val="bg1"/>
                          </a:solidFill>
                          <a:cs typeface="Arial" charset="0"/>
                        </a:rPr>
                        <a:t>Karlsson</a:t>
                      </a:r>
                      <a:endParaRPr lang="en-US" sz="1800" b="1" dirty="0">
                        <a:solidFill>
                          <a:schemeClr val="bg1"/>
                        </a:solidFill>
                        <a:cs typeface="Arial" charset="0"/>
                      </a:endParaRP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60000"/>
                      </a:schemeClr>
                    </a:solidFill>
                  </a:tcPr>
                </a:tc>
                <a:extLst>
                  <a:ext uri="{0D108BD9-81ED-4DB2-BD59-A6C34878D82A}">
                    <a16:rowId xmlns:a16="http://schemas.microsoft.com/office/drawing/2014/main" val="10001"/>
                  </a:ext>
                </a:extLst>
              </a:tr>
              <a:tr h="6202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err="1">
                          <a:solidFill>
                            <a:schemeClr val="bg1"/>
                          </a:solidFill>
                        </a:rPr>
                        <a:t>RenderDoc</a:t>
                      </a:r>
                      <a:r>
                        <a:rPr lang="en-US" sz="2400" b="0" dirty="0">
                          <a:solidFill>
                            <a:schemeClr val="bg1"/>
                          </a:solidFill>
                        </a:rPr>
                        <a:t> RGP Interop</a:t>
                      </a: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accent6">
                          <a:lumMod val="60000"/>
                          <a:lumOff val="40000"/>
                        </a:schemeClr>
                      </a:solidFill>
                      <a:prstDash val="solid"/>
                      <a:round/>
                      <a:headEnd type="none" w="med" len="med"/>
                      <a:tailEnd type="none" w="med" len="med"/>
                    </a:lnT>
                    <a:lnB w="2857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cs typeface="Arial" charset="0"/>
                        </a:rPr>
                        <a:t>Baldur </a:t>
                      </a:r>
                      <a:r>
                        <a:rPr lang="en-US" sz="1800" b="1" dirty="0" err="1">
                          <a:solidFill>
                            <a:schemeClr val="bg1"/>
                          </a:solidFill>
                          <a:cs typeface="Arial" charset="0"/>
                        </a:rPr>
                        <a:t>Karlsson</a:t>
                      </a:r>
                      <a:endParaRPr lang="en-US" sz="1800" b="1" dirty="0">
                        <a:solidFill>
                          <a:schemeClr val="bg1"/>
                        </a:solidFill>
                        <a:cs typeface="Arial" charset="0"/>
                      </a:endParaRP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60000"/>
                      </a:schemeClr>
                    </a:solidFill>
                  </a:tcPr>
                </a:tc>
                <a:extLst>
                  <a:ext uri="{0D108BD9-81ED-4DB2-BD59-A6C34878D82A}">
                    <a16:rowId xmlns:a16="http://schemas.microsoft.com/office/drawing/2014/main" val="10002"/>
                  </a:ext>
                </a:extLst>
              </a:tr>
              <a:tr h="6202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err="1">
                          <a:solidFill>
                            <a:schemeClr val="bg1"/>
                          </a:solidFill>
                        </a:rPr>
                        <a:t>Compressonator</a:t>
                      </a:r>
                      <a:endParaRPr lang="en-US" sz="2400" b="0" dirty="0">
                        <a:solidFill>
                          <a:schemeClr val="bg1"/>
                        </a:solidFill>
                      </a:endParaRP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accent6">
                          <a:lumMod val="60000"/>
                          <a:lumOff val="40000"/>
                        </a:schemeClr>
                      </a:solidFill>
                      <a:prstDash val="solid"/>
                      <a:round/>
                      <a:headEnd type="none" w="med" len="med"/>
                      <a:tailEnd type="none" w="med" len="med"/>
                    </a:lnT>
                    <a:lnB w="2857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7C97">
                        <a:alpha val="5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chemeClr val="bg1"/>
                          </a:solidFill>
                          <a:cs typeface="Arial" charset="0"/>
                        </a:rPr>
                        <a:t>Navin Patel</a:t>
                      </a: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60000"/>
                      </a:schemeClr>
                    </a:solidFill>
                  </a:tcPr>
                </a:tc>
                <a:extLst>
                  <a:ext uri="{0D108BD9-81ED-4DB2-BD59-A6C34878D82A}">
                    <a16:rowId xmlns:a16="http://schemas.microsoft.com/office/drawing/2014/main" val="10003"/>
                  </a:ext>
                </a:extLst>
              </a:tr>
              <a:tr h="6202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bg1"/>
                          </a:solidFill>
                        </a:rPr>
                        <a:t>AMD Support in PIX for Windows</a:t>
                      </a: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accent6">
                          <a:lumMod val="60000"/>
                          <a:lumOff val="40000"/>
                        </a:schemeClr>
                      </a:solidFill>
                      <a:prstDash val="solid"/>
                      <a:round/>
                      <a:headEnd type="none" w="med" len="med"/>
                      <a:tailEnd type="none" w="med" len="med"/>
                    </a:lnT>
                    <a:lnB w="2857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cs typeface="Arial" charset="0"/>
                        </a:rPr>
                        <a:t>Herb Marselas</a:t>
                      </a: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60000"/>
                      </a:schemeClr>
                    </a:solidFill>
                  </a:tcPr>
                </a:tc>
                <a:extLst>
                  <a:ext uri="{0D108BD9-81ED-4DB2-BD59-A6C34878D82A}">
                    <a16:rowId xmlns:a16="http://schemas.microsoft.com/office/drawing/2014/main" val="10004"/>
                  </a:ext>
                </a:extLst>
              </a:tr>
              <a:tr h="6202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err="1">
                          <a:solidFill>
                            <a:schemeClr val="bg1"/>
                          </a:solidFill>
                        </a:rPr>
                        <a:t>GPUPerfAPI</a:t>
                      </a:r>
                      <a:r>
                        <a:rPr lang="en-US" sz="2400" b="0" dirty="0">
                          <a:solidFill>
                            <a:schemeClr val="bg1"/>
                          </a:solidFill>
                        </a:rPr>
                        <a:t> &amp; Radeon GPU Analyzer</a:t>
                      </a: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accent6">
                          <a:lumMod val="60000"/>
                          <a:lumOff val="40000"/>
                        </a:schemeClr>
                      </a:solidFill>
                      <a:prstDash val="solid"/>
                      <a:round/>
                      <a:headEnd type="none" w="med" len="med"/>
                      <a:tailEnd type="none" w="med" len="med"/>
                    </a:lnT>
                    <a:lnB w="2857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Herb </a:t>
                      </a:r>
                      <a:r>
                        <a:rPr lang="en-US" sz="1800" b="1" dirty="0">
                          <a:solidFill>
                            <a:schemeClr val="bg1"/>
                          </a:solidFill>
                          <a:cs typeface="Arial" charset="0"/>
                        </a:rPr>
                        <a:t>Marselas</a:t>
                      </a:r>
                      <a:endParaRPr lang="en-US" sz="1800" b="1" dirty="0">
                        <a:solidFill>
                          <a:schemeClr val="bg1"/>
                        </a:solidFill>
                      </a:endParaRPr>
                    </a:p>
                  </a:txBody>
                  <a:tcPr marL="18288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60000"/>
                      </a:schemeClr>
                    </a:solidFill>
                  </a:tcPr>
                </a:tc>
                <a:extLst>
                  <a:ext uri="{0D108BD9-81ED-4DB2-BD59-A6C34878D82A}">
                    <a16:rowId xmlns:a16="http://schemas.microsoft.com/office/drawing/2014/main" val="3501785543"/>
                  </a:ext>
                </a:extLst>
              </a:tr>
            </a:tbl>
          </a:graphicData>
        </a:graphic>
      </p:graphicFrame>
    </p:spTree>
    <p:extLst>
      <p:ext uri="{BB962C8B-B14F-4D97-AF65-F5344CB8AC3E}">
        <p14:creationId xmlns:p14="http://schemas.microsoft.com/office/powerpoint/2010/main" val="159392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01944E-A225-476D-9CB5-7969598DCA57}"/>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E9A95D3A-108D-443D-B7FA-A55D7E7D04C5}"/>
              </a:ext>
            </a:extLst>
          </p:cNvPr>
          <p:cNvSpPr>
            <a:spLocks noGrp="1"/>
          </p:cNvSpPr>
          <p:nvPr>
            <p:ph type="body" sz="quarter" idx="10"/>
          </p:nvPr>
        </p:nvSpPr>
        <p:spPr/>
        <p:txBody>
          <a:bodyPr/>
          <a:lstStyle/>
          <a:p>
            <a:r>
              <a:rPr lang="en-US" b="1" dirty="0">
                <a:solidFill>
                  <a:srgbClr val="ED1C24"/>
                </a:solidFill>
              </a:rPr>
              <a:t>WAVEFRONT OCCUPANCY – ALLOWS you to ask questions about your app</a:t>
            </a:r>
          </a:p>
          <a:p>
            <a:endParaRPr lang="en-US" dirty="0"/>
          </a:p>
        </p:txBody>
      </p:sp>
      <p:sp>
        <p:nvSpPr>
          <p:cNvPr id="4" name="Title 3">
            <a:extLst>
              <a:ext uri="{FF2B5EF4-FFF2-40B4-BE49-F238E27FC236}">
                <a16:creationId xmlns:a16="http://schemas.microsoft.com/office/drawing/2014/main" id="{55194D72-BACB-4E5F-8541-FC04D2D4A23E}"/>
              </a:ext>
            </a:extLst>
          </p:cNvPr>
          <p:cNvSpPr>
            <a:spLocks noGrp="1"/>
          </p:cNvSpPr>
          <p:nvPr>
            <p:ph type="title"/>
          </p:nvPr>
        </p:nvSpPr>
        <p:spPr/>
        <p:txBody>
          <a:bodyPr/>
          <a:lstStyle/>
          <a:p>
            <a:r>
              <a:rPr lang="en-US" dirty="0">
                <a:solidFill>
                  <a:schemeClr val="bg1"/>
                </a:solidFill>
              </a:rPr>
              <a:t>Radeon GPU Profiler</a:t>
            </a:r>
            <a:endParaRPr lang="en-US" dirty="0"/>
          </a:p>
        </p:txBody>
      </p:sp>
      <p:pic>
        <p:nvPicPr>
          <p:cNvPr id="5" name="Content Placeholder 1">
            <a:extLst>
              <a:ext uri="{FF2B5EF4-FFF2-40B4-BE49-F238E27FC236}">
                <a16:creationId xmlns:a16="http://schemas.microsoft.com/office/drawing/2014/main" id="{C4AC41EA-5E7F-41F1-90C7-7EFFFC195D97}"/>
              </a:ext>
            </a:extLst>
          </p:cNvPr>
          <p:cNvPicPr>
            <a:picLocks noChangeAspect="1"/>
          </p:cNvPicPr>
          <p:nvPr/>
        </p:nvPicPr>
        <p:blipFill rotWithShape="1">
          <a:blip r:embed="rId2"/>
          <a:srcRect t="4016" r="18207" b="57173"/>
          <a:stretch/>
        </p:blipFill>
        <p:spPr>
          <a:xfrm>
            <a:off x="365760" y="2205211"/>
            <a:ext cx="11489078" cy="2908655"/>
          </a:xfrm>
          <a:prstGeom prst="rect">
            <a:avLst/>
          </a:prstGeom>
        </p:spPr>
      </p:pic>
      <p:grpSp>
        <p:nvGrpSpPr>
          <p:cNvPr id="7" name="Group 6">
            <a:extLst>
              <a:ext uri="{FF2B5EF4-FFF2-40B4-BE49-F238E27FC236}">
                <a16:creationId xmlns:a16="http://schemas.microsoft.com/office/drawing/2014/main" id="{4D283E3F-D69D-49BE-96C3-C0D05BEC4B86}"/>
              </a:ext>
            </a:extLst>
          </p:cNvPr>
          <p:cNvGrpSpPr/>
          <p:nvPr/>
        </p:nvGrpSpPr>
        <p:grpSpPr>
          <a:xfrm>
            <a:off x="3912123" y="3159353"/>
            <a:ext cx="3129695" cy="646331"/>
            <a:chOff x="5653317" y="3920987"/>
            <a:chExt cx="3129695" cy="646331"/>
          </a:xfrm>
        </p:grpSpPr>
        <p:sp>
          <p:nvSpPr>
            <p:cNvPr id="8" name="Rectangle: Rounded Corners 7">
              <a:extLst>
                <a:ext uri="{FF2B5EF4-FFF2-40B4-BE49-F238E27FC236}">
                  <a16:creationId xmlns:a16="http://schemas.microsoft.com/office/drawing/2014/main" id="{54496A23-F025-4D86-A5F7-201EB066AFD4}"/>
                </a:ext>
              </a:extLst>
            </p:cNvPr>
            <p:cNvSpPr/>
            <p:nvPr/>
          </p:nvSpPr>
          <p:spPr>
            <a:xfrm>
              <a:off x="5653317" y="4075155"/>
              <a:ext cx="169683" cy="443061"/>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9" name="Group 8">
              <a:extLst>
                <a:ext uri="{FF2B5EF4-FFF2-40B4-BE49-F238E27FC236}">
                  <a16:creationId xmlns:a16="http://schemas.microsoft.com/office/drawing/2014/main" id="{A61E587B-7BEC-4DC4-A502-E61251EDFE28}"/>
                </a:ext>
              </a:extLst>
            </p:cNvPr>
            <p:cNvGrpSpPr/>
            <p:nvPr/>
          </p:nvGrpSpPr>
          <p:grpSpPr>
            <a:xfrm>
              <a:off x="5835993" y="3920987"/>
              <a:ext cx="2947019" cy="646331"/>
              <a:chOff x="-200553" y="1536194"/>
              <a:chExt cx="2947019" cy="650018"/>
            </a:xfrm>
          </p:grpSpPr>
          <p:sp>
            <p:nvSpPr>
              <p:cNvPr id="10" name="Arrow: Right 9">
                <a:extLst>
                  <a:ext uri="{FF2B5EF4-FFF2-40B4-BE49-F238E27FC236}">
                    <a16:creationId xmlns:a16="http://schemas.microsoft.com/office/drawing/2014/main" id="{77E7C2F6-D310-4309-993D-C290C943B7A1}"/>
                  </a:ext>
                </a:extLst>
              </p:cNvPr>
              <p:cNvSpPr/>
              <p:nvPr/>
            </p:nvSpPr>
            <p:spPr>
              <a:xfrm rot="10800000">
                <a:off x="-200553" y="1739639"/>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6C9EC6D8-1168-48D8-A5B8-742203C5BCCB}"/>
                  </a:ext>
                </a:extLst>
              </p:cNvPr>
              <p:cNvSpPr txBox="1"/>
              <p:nvPr/>
            </p:nvSpPr>
            <p:spPr>
              <a:xfrm>
                <a:off x="129385" y="1536194"/>
                <a:ext cx="2617081" cy="650018"/>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0"/>
                  </a:spcAft>
                  <a:buClr>
                    <a:schemeClr val="bg2"/>
                  </a:buClr>
                </a:pPr>
                <a:r>
                  <a:rPr lang="en-US" b="1" dirty="0">
                    <a:solidFill>
                      <a:schemeClr val="bg1"/>
                    </a:solidFill>
                  </a:rPr>
                  <a:t>What’s causing this gap?</a:t>
                </a:r>
              </a:p>
              <a:p>
                <a:pPr algn="ctr">
                  <a:spcAft>
                    <a:spcPts val="0"/>
                  </a:spcAft>
                  <a:buClr>
                    <a:schemeClr val="bg2"/>
                  </a:buClr>
                </a:pPr>
                <a:r>
                  <a:rPr lang="en-US" b="1" dirty="0">
                    <a:solidFill>
                      <a:schemeClr val="bg1"/>
                    </a:solidFill>
                  </a:rPr>
                  <a:t>Can I reduce it?</a:t>
                </a:r>
              </a:p>
            </p:txBody>
          </p:sp>
        </p:grpSp>
      </p:grpSp>
    </p:spTree>
    <p:extLst>
      <p:ext uri="{BB962C8B-B14F-4D97-AF65-F5344CB8AC3E}">
        <p14:creationId xmlns:p14="http://schemas.microsoft.com/office/powerpoint/2010/main" val="108528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376D28-D088-4796-8FDC-05C31DB9B9FA}"/>
              </a:ext>
            </a:extLst>
          </p:cNvPr>
          <p:cNvPicPr>
            <a:picLocks noChangeAspect="1"/>
          </p:cNvPicPr>
          <p:nvPr/>
        </p:nvPicPr>
        <p:blipFill rotWithShape="1">
          <a:blip r:embed="rId2"/>
          <a:srcRect t="4751" b="15329"/>
          <a:stretch/>
        </p:blipFill>
        <p:spPr>
          <a:xfrm>
            <a:off x="1306300" y="1038225"/>
            <a:ext cx="9746343" cy="5480854"/>
          </a:xfrm>
          <a:prstGeom prst="rect">
            <a:avLst/>
          </a:prstGeom>
        </p:spPr>
      </p:pic>
      <p:sp>
        <p:nvSpPr>
          <p:cNvPr id="3" name="Text Placeholder 2">
            <a:extLst>
              <a:ext uri="{FF2B5EF4-FFF2-40B4-BE49-F238E27FC236}">
                <a16:creationId xmlns:a16="http://schemas.microsoft.com/office/drawing/2014/main" id="{E9A95D3A-108D-443D-B7FA-A55D7E7D04C5}"/>
              </a:ext>
            </a:extLst>
          </p:cNvPr>
          <p:cNvSpPr>
            <a:spLocks noGrp="1"/>
          </p:cNvSpPr>
          <p:nvPr>
            <p:ph type="body" sz="quarter" idx="10"/>
          </p:nvPr>
        </p:nvSpPr>
        <p:spPr/>
        <p:txBody>
          <a:bodyPr/>
          <a:lstStyle/>
          <a:p>
            <a:r>
              <a:rPr lang="en-US" b="1" dirty="0">
                <a:solidFill>
                  <a:srgbClr val="ED1C24"/>
                </a:solidFill>
              </a:rPr>
              <a:t>WAVEFRONT OCCUPANCY – ALLOWS you to ask questions about your app</a:t>
            </a:r>
          </a:p>
          <a:p>
            <a:endParaRPr lang="en-US" dirty="0"/>
          </a:p>
        </p:txBody>
      </p:sp>
      <p:sp>
        <p:nvSpPr>
          <p:cNvPr id="4" name="Title 3">
            <a:extLst>
              <a:ext uri="{FF2B5EF4-FFF2-40B4-BE49-F238E27FC236}">
                <a16:creationId xmlns:a16="http://schemas.microsoft.com/office/drawing/2014/main" id="{55194D72-BACB-4E5F-8541-FC04D2D4A23E}"/>
              </a:ext>
            </a:extLst>
          </p:cNvPr>
          <p:cNvSpPr>
            <a:spLocks noGrp="1"/>
          </p:cNvSpPr>
          <p:nvPr>
            <p:ph type="title"/>
          </p:nvPr>
        </p:nvSpPr>
        <p:spPr/>
        <p:txBody>
          <a:bodyPr/>
          <a:lstStyle/>
          <a:p>
            <a:r>
              <a:rPr lang="en-US" dirty="0">
                <a:solidFill>
                  <a:schemeClr val="bg1"/>
                </a:solidFill>
              </a:rPr>
              <a:t>Radeon GPU Profiler</a:t>
            </a:r>
            <a:endParaRPr lang="en-US" dirty="0"/>
          </a:p>
        </p:txBody>
      </p:sp>
      <p:sp>
        <p:nvSpPr>
          <p:cNvPr id="12" name="Rectangle: Rounded Corners 11">
            <a:extLst>
              <a:ext uri="{FF2B5EF4-FFF2-40B4-BE49-F238E27FC236}">
                <a16:creationId xmlns:a16="http://schemas.microsoft.com/office/drawing/2014/main" id="{EB8C416E-A4B8-489F-A224-D965BFC94F1D}"/>
              </a:ext>
            </a:extLst>
          </p:cNvPr>
          <p:cNvSpPr/>
          <p:nvPr/>
        </p:nvSpPr>
        <p:spPr>
          <a:xfrm>
            <a:off x="4629218" y="1614310"/>
            <a:ext cx="507225" cy="4904768"/>
          </a:xfrm>
          <a:prstGeom prst="roundRect">
            <a:avLst/>
          </a:prstGeom>
          <a:solidFill>
            <a:srgbClr val="FF0000">
              <a:alpha val="16000"/>
            </a:srgb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9" name="Group 8">
            <a:extLst>
              <a:ext uri="{FF2B5EF4-FFF2-40B4-BE49-F238E27FC236}">
                <a16:creationId xmlns:a16="http://schemas.microsoft.com/office/drawing/2014/main" id="{A61E587B-7BEC-4DC4-A502-E61251EDFE28}"/>
              </a:ext>
            </a:extLst>
          </p:cNvPr>
          <p:cNvGrpSpPr/>
          <p:nvPr/>
        </p:nvGrpSpPr>
        <p:grpSpPr>
          <a:xfrm>
            <a:off x="5208289" y="5586630"/>
            <a:ext cx="3266844" cy="646332"/>
            <a:chOff x="77998" y="2369641"/>
            <a:chExt cx="3266844" cy="650016"/>
          </a:xfrm>
        </p:grpSpPr>
        <p:sp>
          <p:nvSpPr>
            <p:cNvPr id="10" name="Arrow: Right 9">
              <a:extLst>
                <a:ext uri="{FF2B5EF4-FFF2-40B4-BE49-F238E27FC236}">
                  <a16:creationId xmlns:a16="http://schemas.microsoft.com/office/drawing/2014/main" id="{77E7C2F6-D310-4309-993D-C290C943B7A1}"/>
                </a:ext>
              </a:extLst>
            </p:cNvPr>
            <p:cNvSpPr/>
            <p:nvPr/>
          </p:nvSpPr>
          <p:spPr>
            <a:xfrm rot="10800000">
              <a:off x="77998" y="2534394"/>
              <a:ext cx="329938" cy="320510"/>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6C9EC6D8-1168-48D8-A5B8-742203C5BCCB}"/>
                </a:ext>
              </a:extLst>
            </p:cNvPr>
            <p:cNvSpPr txBox="1"/>
            <p:nvPr/>
          </p:nvSpPr>
          <p:spPr>
            <a:xfrm>
              <a:off x="407936" y="2369641"/>
              <a:ext cx="2936906" cy="650016"/>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Zoom in, take a deeper look Layout transition barrier</a:t>
              </a:r>
            </a:p>
          </p:txBody>
        </p:sp>
      </p:grpSp>
    </p:spTree>
    <p:extLst>
      <p:ext uri="{BB962C8B-B14F-4D97-AF65-F5344CB8AC3E}">
        <p14:creationId xmlns:p14="http://schemas.microsoft.com/office/powerpoint/2010/main" val="219168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9858F7A-0D59-4FB1-8BC5-D28858CF7779}"/>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8D31B087-0713-4131-8274-9C82A96F2E9A}"/>
              </a:ext>
            </a:extLst>
          </p:cNvPr>
          <p:cNvSpPr>
            <a:spLocks noGrp="1"/>
          </p:cNvSpPr>
          <p:nvPr>
            <p:ph type="body" sz="quarter" idx="10"/>
          </p:nvPr>
        </p:nvSpPr>
        <p:spPr/>
        <p:txBody>
          <a:bodyPr/>
          <a:lstStyle/>
          <a:p>
            <a:r>
              <a:rPr lang="en-US" b="1" dirty="0">
                <a:solidFill>
                  <a:srgbClr val="ED1C24"/>
                </a:solidFill>
              </a:rPr>
              <a:t>Event timings – don’t forget user markers</a:t>
            </a:r>
          </a:p>
        </p:txBody>
      </p:sp>
      <p:sp>
        <p:nvSpPr>
          <p:cNvPr id="4" name="Title 3">
            <a:extLst>
              <a:ext uri="{FF2B5EF4-FFF2-40B4-BE49-F238E27FC236}">
                <a16:creationId xmlns:a16="http://schemas.microsoft.com/office/drawing/2014/main" id="{522C5C4F-027D-4664-A472-BEB187F20943}"/>
              </a:ext>
            </a:extLst>
          </p:cNvPr>
          <p:cNvSpPr>
            <a:spLocks noGrp="1"/>
          </p:cNvSpPr>
          <p:nvPr>
            <p:ph type="title"/>
          </p:nvPr>
        </p:nvSpPr>
        <p:spPr/>
        <p:txBody>
          <a:bodyPr/>
          <a:lstStyle/>
          <a:p>
            <a:r>
              <a:rPr lang="en-US" dirty="0">
                <a:solidFill>
                  <a:schemeClr val="bg1"/>
                </a:solidFill>
              </a:rPr>
              <a:t>Radeon GPU Profiler</a:t>
            </a:r>
            <a:endParaRPr lang="en-US" dirty="0"/>
          </a:p>
        </p:txBody>
      </p:sp>
      <p:pic>
        <p:nvPicPr>
          <p:cNvPr id="5" name="Picture 4">
            <a:extLst>
              <a:ext uri="{FF2B5EF4-FFF2-40B4-BE49-F238E27FC236}">
                <a16:creationId xmlns:a16="http://schemas.microsoft.com/office/drawing/2014/main" id="{C482476C-FEC4-4138-B65A-336E45B7C1C7}"/>
              </a:ext>
            </a:extLst>
          </p:cNvPr>
          <p:cNvPicPr>
            <a:picLocks noChangeAspect="1"/>
          </p:cNvPicPr>
          <p:nvPr/>
        </p:nvPicPr>
        <p:blipFill rotWithShape="1">
          <a:blip r:embed="rId2"/>
          <a:srcRect b="9997"/>
          <a:stretch/>
        </p:blipFill>
        <p:spPr>
          <a:xfrm>
            <a:off x="1497478" y="1070788"/>
            <a:ext cx="9484847" cy="5359437"/>
          </a:xfrm>
          <a:prstGeom prst="rect">
            <a:avLst/>
          </a:prstGeom>
        </p:spPr>
      </p:pic>
      <p:grpSp>
        <p:nvGrpSpPr>
          <p:cNvPr id="6" name="Group 5">
            <a:extLst>
              <a:ext uri="{FF2B5EF4-FFF2-40B4-BE49-F238E27FC236}">
                <a16:creationId xmlns:a16="http://schemas.microsoft.com/office/drawing/2014/main" id="{BB21B36C-3E9C-4B36-BC92-014DFF08B6EC}"/>
              </a:ext>
            </a:extLst>
          </p:cNvPr>
          <p:cNvGrpSpPr/>
          <p:nvPr/>
        </p:nvGrpSpPr>
        <p:grpSpPr>
          <a:xfrm>
            <a:off x="1497478" y="1742876"/>
            <a:ext cx="3909900" cy="4674010"/>
            <a:chOff x="1203248" y="884999"/>
            <a:chExt cx="3909900" cy="4674010"/>
          </a:xfrm>
        </p:grpSpPr>
        <p:sp>
          <p:nvSpPr>
            <p:cNvPr id="8" name="Rectangle: Rounded Corners 7">
              <a:extLst>
                <a:ext uri="{FF2B5EF4-FFF2-40B4-BE49-F238E27FC236}">
                  <a16:creationId xmlns:a16="http://schemas.microsoft.com/office/drawing/2014/main" id="{6DFC75C3-2387-4A36-A675-4682A51CDEEB}"/>
                </a:ext>
              </a:extLst>
            </p:cNvPr>
            <p:cNvSpPr/>
            <p:nvPr/>
          </p:nvSpPr>
          <p:spPr>
            <a:xfrm>
              <a:off x="1203248" y="884999"/>
              <a:ext cx="2209592" cy="4674010"/>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extBox 8">
              <a:extLst>
                <a:ext uri="{FF2B5EF4-FFF2-40B4-BE49-F238E27FC236}">
                  <a16:creationId xmlns:a16="http://schemas.microsoft.com/office/drawing/2014/main" id="{CB97F1CD-36E5-4A8A-89D3-D89F255BF139}"/>
                </a:ext>
              </a:extLst>
            </p:cNvPr>
            <p:cNvSpPr txBox="1"/>
            <p:nvPr/>
          </p:nvSpPr>
          <p:spPr>
            <a:xfrm>
              <a:off x="3412840" y="3142268"/>
              <a:ext cx="1700308" cy="923330"/>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User markers are displayed in the Event tree</a:t>
              </a:r>
            </a:p>
          </p:txBody>
        </p:sp>
      </p:grpSp>
    </p:spTree>
    <p:extLst>
      <p:ext uri="{BB962C8B-B14F-4D97-AF65-F5344CB8AC3E}">
        <p14:creationId xmlns:p14="http://schemas.microsoft.com/office/powerpoint/2010/main" val="35730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89413-F72B-4E08-A9F6-20BCC3E76BBF}"/>
              </a:ext>
            </a:extLst>
          </p:cNvPr>
          <p:cNvSpPr>
            <a:spLocks noGrp="1"/>
          </p:cNvSpPr>
          <p:nvPr>
            <p:ph type="body" sz="quarter" idx="10"/>
          </p:nvPr>
        </p:nvSpPr>
        <p:spPr/>
        <p:txBody>
          <a:bodyPr/>
          <a:lstStyle/>
          <a:p>
            <a:r>
              <a:rPr lang="en-US" b="1" dirty="0">
                <a:solidFill>
                  <a:srgbClr val="ED1C24"/>
                </a:solidFill>
              </a:rPr>
              <a:t>Pipeline </a:t>
            </a:r>
            <a:r>
              <a:rPr lang="en-US" b="1" dirty="0" err="1">
                <a:solidFill>
                  <a:srgbClr val="ED1C24"/>
                </a:solidFill>
              </a:rPr>
              <a:t>STate</a:t>
            </a:r>
            <a:endParaRPr lang="en-US" b="1" dirty="0">
              <a:solidFill>
                <a:srgbClr val="ED1C24"/>
              </a:solidFill>
            </a:endParaRPr>
          </a:p>
          <a:p>
            <a:endParaRPr lang="en-US" dirty="0"/>
          </a:p>
        </p:txBody>
      </p:sp>
      <p:sp>
        <p:nvSpPr>
          <p:cNvPr id="4" name="Title 3">
            <a:extLst>
              <a:ext uri="{FF2B5EF4-FFF2-40B4-BE49-F238E27FC236}">
                <a16:creationId xmlns:a16="http://schemas.microsoft.com/office/drawing/2014/main" id="{AEDF57BE-F411-4710-92B6-6807D30AA3C5}"/>
              </a:ext>
            </a:extLst>
          </p:cNvPr>
          <p:cNvSpPr>
            <a:spLocks noGrp="1"/>
          </p:cNvSpPr>
          <p:nvPr>
            <p:ph type="title"/>
          </p:nvPr>
        </p:nvSpPr>
        <p:spPr/>
        <p:txBody>
          <a:bodyPr/>
          <a:lstStyle/>
          <a:p>
            <a:r>
              <a:rPr lang="en-US" dirty="0">
                <a:solidFill>
                  <a:schemeClr val="bg1"/>
                </a:solidFill>
              </a:rPr>
              <a:t>Radeon GPU Profiler</a:t>
            </a:r>
            <a:endParaRPr lang="en-US" dirty="0"/>
          </a:p>
        </p:txBody>
      </p:sp>
      <p:sp>
        <p:nvSpPr>
          <p:cNvPr id="5" name="Content Placeholder 4">
            <a:extLst>
              <a:ext uri="{FF2B5EF4-FFF2-40B4-BE49-F238E27FC236}">
                <a16:creationId xmlns:a16="http://schemas.microsoft.com/office/drawing/2014/main" id="{8CD71301-6E00-472F-876C-7A984D318B7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4C27146-314C-48B3-9861-F8E873E7BEF7}"/>
              </a:ext>
            </a:extLst>
          </p:cNvPr>
          <p:cNvPicPr>
            <a:picLocks noChangeAspect="1"/>
          </p:cNvPicPr>
          <p:nvPr/>
        </p:nvPicPr>
        <p:blipFill>
          <a:blip r:embed="rId2"/>
          <a:stretch>
            <a:fillRect/>
          </a:stretch>
        </p:blipFill>
        <p:spPr>
          <a:xfrm>
            <a:off x="521186" y="1381123"/>
            <a:ext cx="11139241" cy="4816258"/>
          </a:xfrm>
          <a:prstGeom prst="rect">
            <a:avLst/>
          </a:prstGeom>
        </p:spPr>
      </p:pic>
      <p:grpSp>
        <p:nvGrpSpPr>
          <p:cNvPr id="6" name="Group 5">
            <a:extLst>
              <a:ext uri="{FF2B5EF4-FFF2-40B4-BE49-F238E27FC236}">
                <a16:creationId xmlns:a16="http://schemas.microsoft.com/office/drawing/2014/main" id="{AB8B8856-6AD2-47FD-A6FD-574DC6FD1397}"/>
              </a:ext>
            </a:extLst>
          </p:cNvPr>
          <p:cNvGrpSpPr/>
          <p:nvPr/>
        </p:nvGrpSpPr>
        <p:grpSpPr>
          <a:xfrm>
            <a:off x="831303" y="2995460"/>
            <a:ext cx="2002207" cy="884850"/>
            <a:chOff x="3403075" y="2019866"/>
            <a:chExt cx="2002207" cy="884850"/>
          </a:xfrm>
        </p:grpSpPr>
        <p:grpSp>
          <p:nvGrpSpPr>
            <p:cNvPr id="7" name="Group 6">
              <a:extLst>
                <a:ext uri="{FF2B5EF4-FFF2-40B4-BE49-F238E27FC236}">
                  <a16:creationId xmlns:a16="http://schemas.microsoft.com/office/drawing/2014/main" id="{FD9FF468-4758-4D3C-BAED-DF030FB7CC63}"/>
                </a:ext>
              </a:extLst>
            </p:cNvPr>
            <p:cNvGrpSpPr/>
            <p:nvPr/>
          </p:nvGrpSpPr>
          <p:grpSpPr>
            <a:xfrm>
              <a:off x="3611513" y="2019866"/>
              <a:ext cx="1706256" cy="670689"/>
              <a:chOff x="1093900" y="3237120"/>
              <a:chExt cx="1706256" cy="670689"/>
            </a:xfrm>
          </p:grpSpPr>
          <p:sp>
            <p:nvSpPr>
              <p:cNvPr id="10" name="TextBox 9">
                <a:extLst>
                  <a:ext uri="{FF2B5EF4-FFF2-40B4-BE49-F238E27FC236}">
                    <a16:creationId xmlns:a16="http://schemas.microsoft.com/office/drawing/2014/main" id="{7F750A59-7994-4D7D-9827-B63758C836B8}"/>
                  </a:ext>
                </a:extLst>
              </p:cNvPr>
              <p:cNvSpPr txBox="1"/>
              <p:nvPr/>
            </p:nvSpPr>
            <p:spPr>
              <a:xfrm>
                <a:off x="1093900" y="3237120"/>
                <a:ext cx="1706256"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Selected event</a:t>
                </a:r>
              </a:p>
            </p:txBody>
          </p:sp>
          <p:sp>
            <p:nvSpPr>
              <p:cNvPr id="11" name="Arrow: Right 10">
                <a:extLst>
                  <a:ext uri="{FF2B5EF4-FFF2-40B4-BE49-F238E27FC236}">
                    <a16:creationId xmlns:a16="http://schemas.microsoft.com/office/drawing/2014/main" id="{EDCB33A4-E3E3-4134-971E-98BC8336F8A5}"/>
                  </a:ext>
                </a:extLst>
              </p:cNvPr>
              <p:cNvSpPr/>
              <p:nvPr/>
            </p:nvSpPr>
            <p:spPr>
              <a:xfrm rot="5400000">
                <a:off x="1763518" y="3582584"/>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9" name="Rectangle: Rounded Corners 8">
              <a:extLst>
                <a:ext uri="{FF2B5EF4-FFF2-40B4-BE49-F238E27FC236}">
                  <a16:creationId xmlns:a16="http://schemas.microsoft.com/office/drawing/2014/main" id="{AC2D0E07-E354-4E9E-AEE0-031B74EB236B}"/>
                </a:ext>
              </a:extLst>
            </p:cNvPr>
            <p:cNvSpPr/>
            <p:nvPr/>
          </p:nvSpPr>
          <p:spPr>
            <a:xfrm>
              <a:off x="3403075" y="2688687"/>
              <a:ext cx="2002207" cy="216029"/>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2" name="Group 11">
            <a:extLst>
              <a:ext uri="{FF2B5EF4-FFF2-40B4-BE49-F238E27FC236}">
                <a16:creationId xmlns:a16="http://schemas.microsoft.com/office/drawing/2014/main" id="{394FCB70-08D3-4E77-A60F-F6E21B5F6017}"/>
              </a:ext>
            </a:extLst>
          </p:cNvPr>
          <p:cNvGrpSpPr/>
          <p:nvPr/>
        </p:nvGrpSpPr>
        <p:grpSpPr>
          <a:xfrm>
            <a:off x="8695872" y="1314426"/>
            <a:ext cx="1706256" cy="1519086"/>
            <a:chOff x="3562977" y="4422"/>
            <a:chExt cx="1706256" cy="1519086"/>
          </a:xfrm>
        </p:grpSpPr>
        <p:sp>
          <p:nvSpPr>
            <p:cNvPr id="14" name="Rectangle: Rounded Corners 13">
              <a:extLst>
                <a:ext uri="{FF2B5EF4-FFF2-40B4-BE49-F238E27FC236}">
                  <a16:creationId xmlns:a16="http://schemas.microsoft.com/office/drawing/2014/main" id="{C6657F3C-1C4A-4B84-8A04-C090C53AC1B2}"/>
                </a:ext>
              </a:extLst>
            </p:cNvPr>
            <p:cNvSpPr/>
            <p:nvPr/>
          </p:nvSpPr>
          <p:spPr>
            <a:xfrm>
              <a:off x="3965951" y="699419"/>
              <a:ext cx="880532" cy="824089"/>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3" name="Group 12">
              <a:extLst>
                <a:ext uri="{FF2B5EF4-FFF2-40B4-BE49-F238E27FC236}">
                  <a16:creationId xmlns:a16="http://schemas.microsoft.com/office/drawing/2014/main" id="{E0BBA59F-0497-4175-B107-4D69037D5CF2}"/>
                </a:ext>
              </a:extLst>
            </p:cNvPr>
            <p:cNvGrpSpPr/>
            <p:nvPr/>
          </p:nvGrpSpPr>
          <p:grpSpPr>
            <a:xfrm>
              <a:off x="3562977" y="4422"/>
              <a:ext cx="1706256" cy="688517"/>
              <a:chOff x="1045364" y="1221676"/>
              <a:chExt cx="1706256" cy="688517"/>
            </a:xfrm>
          </p:grpSpPr>
          <p:sp>
            <p:nvSpPr>
              <p:cNvPr id="15" name="TextBox 14">
                <a:extLst>
                  <a:ext uri="{FF2B5EF4-FFF2-40B4-BE49-F238E27FC236}">
                    <a16:creationId xmlns:a16="http://schemas.microsoft.com/office/drawing/2014/main" id="{72267AD0-E578-4C23-A02E-4EAC5723972A}"/>
                  </a:ext>
                </a:extLst>
              </p:cNvPr>
              <p:cNvSpPr txBox="1"/>
              <p:nvPr/>
            </p:nvSpPr>
            <p:spPr>
              <a:xfrm>
                <a:off x="1045364" y="1221676"/>
                <a:ext cx="1706256"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Selected stage</a:t>
                </a:r>
              </a:p>
            </p:txBody>
          </p:sp>
          <p:sp>
            <p:nvSpPr>
              <p:cNvPr id="16" name="Arrow: Right 15">
                <a:extLst>
                  <a:ext uri="{FF2B5EF4-FFF2-40B4-BE49-F238E27FC236}">
                    <a16:creationId xmlns:a16="http://schemas.microsoft.com/office/drawing/2014/main" id="{02863BAE-7354-4048-B394-E300EB0C93BC}"/>
                  </a:ext>
                </a:extLst>
              </p:cNvPr>
              <p:cNvSpPr/>
              <p:nvPr/>
            </p:nvSpPr>
            <p:spPr>
              <a:xfrm rot="5400000">
                <a:off x="1723635" y="1584968"/>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grpSp>
        <p:nvGrpSpPr>
          <p:cNvPr id="17" name="Group 16">
            <a:extLst>
              <a:ext uri="{FF2B5EF4-FFF2-40B4-BE49-F238E27FC236}">
                <a16:creationId xmlns:a16="http://schemas.microsoft.com/office/drawing/2014/main" id="{2BE2410B-9B78-4606-97A8-3E84A9F384B6}"/>
              </a:ext>
            </a:extLst>
          </p:cNvPr>
          <p:cNvGrpSpPr/>
          <p:nvPr/>
        </p:nvGrpSpPr>
        <p:grpSpPr>
          <a:xfrm>
            <a:off x="2970174" y="2658018"/>
            <a:ext cx="6489915" cy="966446"/>
            <a:chOff x="3965951" y="478039"/>
            <a:chExt cx="6489915" cy="966446"/>
          </a:xfrm>
        </p:grpSpPr>
        <p:sp>
          <p:nvSpPr>
            <p:cNvPr id="20" name="TextBox 19">
              <a:extLst>
                <a:ext uri="{FF2B5EF4-FFF2-40B4-BE49-F238E27FC236}">
                  <a16:creationId xmlns:a16="http://schemas.microsoft.com/office/drawing/2014/main" id="{B42B0AF9-DD25-4F70-83BF-58D255E40555}"/>
                </a:ext>
              </a:extLst>
            </p:cNvPr>
            <p:cNvSpPr txBox="1"/>
            <p:nvPr/>
          </p:nvSpPr>
          <p:spPr>
            <a:xfrm>
              <a:off x="6345854" y="478039"/>
              <a:ext cx="1914078"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err="1">
                  <a:solidFill>
                    <a:schemeClr val="bg1"/>
                  </a:solidFill>
                </a:rPr>
                <a:t>Wavefront</a:t>
              </a:r>
              <a:r>
                <a:rPr lang="en-US" b="1" dirty="0">
                  <a:solidFill>
                    <a:schemeClr val="bg1"/>
                  </a:solidFill>
                </a:rPr>
                <a:t> stats</a:t>
              </a:r>
            </a:p>
          </p:txBody>
        </p:sp>
        <p:sp>
          <p:nvSpPr>
            <p:cNvPr id="18" name="Rectangle: Rounded Corners 17">
              <a:extLst>
                <a:ext uri="{FF2B5EF4-FFF2-40B4-BE49-F238E27FC236}">
                  <a16:creationId xmlns:a16="http://schemas.microsoft.com/office/drawing/2014/main" id="{A68ABE6B-E223-4425-A348-0AC5048ADEF6}"/>
                </a:ext>
              </a:extLst>
            </p:cNvPr>
            <p:cNvSpPr/>
            <p:nvPr/>
          </p:nvSpPr>
          <p:spPr>
            <a:xfrm>
              <a:off x="3965951" y="834154"/>
              <a:ext cx="6489915" cy="610331"/>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3" name="Group 22">
            <a:extLst>
              <a:ext uri="{FF2B5EF4-FFF2-40B4-BE49-F238E27FC236}">
                <a16:creationId xmlns:a16="http://schemas.microsoft.com/office/drawing/2014/main" id="{BF08F328-5D72-4FCE-B5E7-A27A4AFC8288}"/>
              </a:ext>
            </a:extLst>
          </p:cNvPr>
          <p:cNvGrpSpPr/>
          <p:nvPr/>
        </p:nvGrpSpPr>
        <p:grpSpPr>
          <a:xfrm>
            <a:off x="2989037" y="3501180"/>
            <a:ext cx="6489915" cy="966446"/>
            <a:chOff x="3965951" y="478039"/>
            <a:chExt cx="6489915" cy="966446"/>
          </a:xfrm>
        </p:grpSpPr>
        <p:sp>
          <p:nvSpPr>
            <p:cNvPr id="24" name="TextBox 23">
              <a:extLst>
                <a:ext uri="{FF2B5EF4-FFF2-40B4-BE49-F238E27FC236}">
                  <a16:creationId xmlns:a16="http://schemas.microsoft.com/office/drawing/2014/main" id="{E21C97B2-6450-4641-A212-B5B0D3696A1E}"/>
                </a:ext>
              </a:extLst>
            </p:cNvPr>
            <p:cNvSpPr txBox="1"/>
            <p:nvPr/>
          </p:nvSpPr>
          <p:spPr>
            <a:xfrm>
              <a:off x="6187808" y="478039"/>
              <a:ext cx="2194616"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err="1">
                  <a:solidFill>
                    <a:schemeClr val="bg1"/>
                  </a:solidFill>
                </a:rPr>
                <a:t>Wavefront</a:t>
              </a:r>
              <a:r>
                <a:rPr lang="en-US" b="1" dirty="0">
                  <a:solidFill>
                    <a:schemeClr val="bg1"/>
                  </a:solidFill>
                </a:rPr>
                <a:t> resources</a:t>
              </a:r>
            </a:p>
          </p:txBody>
        </p:sp>
        <p:sp>
          <p:nvSpPr>
            <p:cNvPr id="25" name="Rectangle: Rounded Corners 24">
              <a:extLst>
                <a:ext uri="{FF2B5EF4-FFF2-40B4-BE49-F238E27FC236}">
                  <a16:creationId xmlns:a16="http://schemas.microsoft.com/office/drawing/2014/main" id="{5B4478BA-7B1F-4339-9C92-03CBA6AF10C5}"/>
                </a:ext>
              </a:extLst>
            </p:cNvPr>
            <p:cNvSpPr/>
            <p:nvPr/>
          </p:nvSpPr>
          <p:spPr>
            <a:xfrm>
              <a:off x="3965951" y="834154"/>
              <a:ext cx="6489915" cy="610331"/>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6" name="Group 25">
            <a:extLst>
              <a:ext uri="{FF2B5EF4-FFF2-40B4-BE49-F238E27FC236}">
                <a16:creationId xmlns:a16="http://schemas.microsoft.com/office/drawing/2014/main" id="{7339918A-F6FE-41FA-BEB6-41DDAA47217E}"/>
              </a:ext>
            </a:extLst>
          </p:cNvPr>
          <p:cNvGrpSpPr/>
          <p:nvPr/>
        </p:nvGrpSpPr>
        <p:grpSpPr>
          <a:xfrm>
            <a:off x="2970173" y="4344342"/>
            <a:ext cx="6489915" cy="1706502"/>
            <a:chOff x="3965951" y="478039"/>
            <a:chExt cx="6489915" cy="1706502"/>
          </a:xfrm>
        </p:grpSpPr>
        <p:sp>
          <p:nvSpPr>
            <p:cNvPr id="27" name="TextBox 26">
              <a:extLst>
                <a:ext uri="{FF2B5EF4-FFF2-40B4-BE49-F238E27FC236}">
                  <a16:creationId xmlns:a16="http://schemas.microsoft.com/office/drawing/2014/main" id="{DCAB8670-8AA3-4032-B179-5BCCE27C1248}"/>
                </a:ext>
              </a:extLst>
            </p:cNvPr>
            <p:cNvSpPr txBox="1"/>
            <p:nvPr/>
          </p:nvSpPr>
          <p:spPr>
            <a:xfrm>
              <a:off x="5612074" y="478039"/>
              <a:ext cx="3432679"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Theoretical </a:t>
              </a:r>
              <a:r>
                <a:rPr lang="en-US" b="1" dirty="0" err="1">
                  <a:solidFill>
                    <a:schemeClr val="bg1"/>
                  </a:solidFill>
                </a:rPr>
                <a:t>wavefront</a:t>
              </a:r>
              <a:r>
                <a:rPr lang="en-US" b="1" dirty="0">
                  <a:solidFill>
                    <a:schemeClr val="bg1"/>
                  </a:solidFill>
                </a:rPr>
                <a:t> occupancy</a:t>
              </a:r>
            </a:p>
          </p:txBody>
        </p:sp>
        <p:sp>
          <p:nvSpPr>
            <p:cNvPr id="28" name="Rectangle: Rounded Corners 27">
              <a:extLst>
                <a:ext uri="{FF2B5EF4-FFF2-40B4-BE49-F238E27FC236}">
                  <a16:creationId xmlns:a16="http://schemas.microsoft.com/office/drawing/2014/main" id="{6A081DF2-FB2A-4A0B-A978-E0A3C2618BA5}"/>
                </a:ext>
              </a:extLst>
            </p:cNvPr>
            <p:cNvSpPr/>
            <p:nvPr/>
          </p:nvSpPr>
          <p:spPr>
            <a:xfrm>
              <a:off x="3965951" y="834154"/>
              <a:ext cx="6489915" cy="1350387"/>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Tree>
    <p:extLst>
      <p:ext uri="{BB962C8B-B14F-4D97-AF65-F5344CB8AC3E}">
        <p14:creationId xmlns:p14="http://schemas.microsoft.com/office/powerpoint/2010/main" val="348332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b="1" dirty="0" err="1"/>
              <a:t>RenderDoc</a:t>
            </a:r>
            <a:r>
              <a:rPr lang="en-US" b="1" dirty="0"/>
              <a:t> v1.0</a:t>
            </a:r>
          </a:p>
        </p:txBody>
      </p:sp>
      <p:sp>
        <p:nvSpPr>
          <p:cNvPr id="11" name="Text Placeholder 10"/>
          <p:cNvSpPr>
            <a:spLocks noGrp="1"/>
          </p:cNvSpPr>
          <p:nvPr>
            <p:ph type="body" sz="quarter" idx="10"/>
          </p:nvPr>
        </p:nvSpPr>
        <p:spPr/>
        <p:txBody>
          <a:bodyPr/>
          <a:lstStyle/>
          <a:p>
            <a:r>
              <a:rPr lang="en-US" b="1" dirty="0">
                <a:solidFill>
                  <a:srgbClr val="00AAB5"/>
                </a:solidFill>
              </a:rPr>
              <a:t>Baldur </a:t>
            </a:r>
            <a:r>
              <a:rPr lang="en-US" b="1" dirty="0" err="1">
                <a:solidFill>
                  <a:srgbClr val="00AAB5"/>
                </a:solidFill>
              </a:rPr>
              <a:t>Karlsson</a:t>
            </a:r>
            <a:endParaRPr lang="en-US" b="1" dirty="0">
              <a:solidFill>
                <a:srgbClr val="00AAB5"/>
              </a:solidFill>
            </a:endParaRPr>
          </a:p>
        </p:txBody>
      </p:sp>
      <p:grpSp>
        <p:nvGrpSpPr>
          <p:cNvPr id="7" name="Group 6"/>
          <p:cNvGrpSpPr/>
          <p:nvPr/>
        </p:nvGrpSpPr>
        <p:grpSpPr>
          <a:xfrm>
            <a:off x="474132" y="2692414"/>
            <a:ext cx="6896824"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4960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BD8D27-6F6F-465A-8C31-A10852C10B28}"/>
              </a:ext>
            </a:extLst>
          </p:cNvPr>
          <p:cNvSpPr>
            <a:spLocks noGrp="1"/>
          </p:cNvSpPr>
          <p:nvPr>
            <p:ph idx="1"/>
          </p:nvPr>
        </p:nvSpPr>
        <p:spPr/>
        <p:txBody>
          <a:bodyPr/>
          <a:lstStyle/>
          <a:p>
            <a:r>
              <a:rPr lang="en-US" sz="3200" dirty="0"/>
              <a:t>Released in 2014</a:t>
            </a:r>
          </a:p>
          <a:p>
            <a:r>
              <a:rPr lang="en-US" sz="3200" dirty="0"/>
              <a:t>Open source MIT licensed</a:t>
            </a:r>
          </a:p>
          <a:p>
            <a:r>
              <a:rPr lang="en-US" sz="3200" dirty="0"/>
              <a:t>Single frame capture-and-replay debugger</a:t>
            </a:r>
          </a:p>
          <a:p>
            <a:r>
              <a:rPr lang="en-US" sz="3200" dirty="0"/>
              <a:t>Vulkan™, Direct3D® 11&amp;12, OpenGL &amp; OpenGL ES</a:t>
            </a:r>
          </a:p>
          <a:p>
            <a:r>
              <a:rPr lang="en-US" sz="3200" dirty="0"/>
              <a:t>Windows®, Linux®, Android™</a:t>
            </a:r>
          </a:p>
          <a:p>
            <a:endParaRPr lang="en-US" dirty="0"/>
          </a:p>
        </p:txBody>
      </p:sp>
      <p:sp>
        <p:nvSpPr>
          <p:cNvPr id="3" name="Text Placeholder 2">
            <a:extLst>
              <a:ext uri="{FF2B5EF4-FFF2-40B4-BE49-F238E27FC236}">
                <a16:creationId xmlns:a16="http://schemas.microsoft.com/office/drawing/2014/main" id="{DF433B79-03EE-4C86-BBD0-669FF5951111}"/>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7ACE631E-324E-49F1-96CF-CDC28D8257F5}"/>
              </a:ext>
            </a:extLst>
          </p:cNvPr>
          <p:cNvSpPr>
            <a:spLocks noGrp="1"/>
          </p:cNvSpPr>
          <p:nvPr>
            <p:ph type="title"/>
          </p:nvPr>
        </p:nvSpPr>
        <p:spPr/>
        <p:txBody>
          <a:bodyPr/>
          <a:lstStyle/>
          <a:p>
            <a:r>
              <a:rPr lang="en-GB" dirty="0" err="1">
                <a:solidFill>
                  <a:schemeClr val="lt1"/>
                </a:solidFill>
                <a:ea typeface="Montserrat"/>
                <a:cs typeface="Montserrat"/>
                <a:sym typeface="Montserrat"/>
              </a:rPr>
              <a:t>RenderDoc</a:t>
            </a:r>
            <a:r>
              <a:rPr lang="en-GB" dirty="0">
                <a:solidFill>
                  <a:schemeClr val="lt1"/>
                </a:solidFill>
                <a:ea typeface="Montserrat"/>
                <a:cs typeface="Montserrat"/>
                <a:sym typeface="Montserrat"/>
              </a:rPr>
              <a:t> introduction</a:t>
            </a:r>
            <a:endParaRPr lang="en-US" dirty="0"/>
          </a:p>
        </p:txBody>
      </p:sp>
    </p:spTree>
    <p:extLst>
      <p:ext uri="{BB962C8B-B14F-4D97-AF65-F5344CB8AC3E}">
        <p14:creationId xmlns:p14="http://schemas.microsoft.com/office/powerpoint/2010/main" val="3333267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BD8D27-6F6F-465A-8C31-A10852C10B28}"/>
              </a:ext>
            </a:extLst>
          </p:cNvPr>
          <p:cNvSpPr>
            <a:spLocks noGrp="1"/>
          </p:cNvSpPr>
          <p:nvPr>
            <p:ph idx="1"/>
          </p:nvPr>
        </p:nvSpPr>
        <p:spPr/>
        <p:txBody>
          <a:bodyPr/>
          <a:lstStyle/>
          <a:p>
            <a:r>
              <a:rPr lang="en-US" sz="3200" dirty="0"/>
              <a:t>Hot off the presses</a:t>
            </a:r>
          </a:p>
          <a:p>
            <a:r>
              <a:rPr lang="en-US" sz="3200" dirty="0"/>
              <a:t>Several new features and many smaller improvements</a:t>
            </a:r>
          </a:p>
          <a:p>
            <a:r>
              <a:rPr lang="en-US" sz="3200" dirty="0"/>
              <a:t>Integrations with AMD tools</a:t>
            </a:r>
          </a:p>
          <a:p>
            <a:endParaRPr lang="en-US" dirty="0"/>
          </a:p>
        </p:txBody>
      </p:sp>
      <p:sp>
        <p:nvSpPr>
          <p:cNvPr id="3" name="Text Placeholder 2">
            <a:extLst>
              <a:ext uri="{FF2B5EF4-FFF2-40B4-BE49-F238E27FC236}">
                <a16:creationId xmlns:a16="http://schemas.microsoft.com/office/drawing/2014/main" id="{DF433B79-03EE-4C86-BBD0-669FF5951111}"/>
              </a:ext>
            </a:extLst>
          </p:cNvPr>
          <p:cNvSpPr>
            <a:spLocks noGrp="1"/>
          </p:cNvSpPr>
          <p:nvPr>
            <p:ph type="body" sz="quarter" idx="10"/>
          </p:nvPr>
        </p:nvSpPr>
        <p:spPr/>
        <p:txBody>
          <a:bodyPr/>
          <a:lstStyle/>
          <a:p>
            <a:endParaRPr lang="en-US" b="1" dirty="0">
              <a:solidFill>
                <a:srgbClr val="FF0000"/>
              </a:solidFill>
            </a:endParaRPr>
          </a:p>
        </p:txBody>
      </p:sp>
      <p:sp>
        <p:nvSpPr>
          <p:cNvPr id="4" name="Title 3">
            <a:extLst>
              <a:ext uri="{FF2B5EF4-FFF2-40B4-BE49-F238E27FC236}">
                <a16:creationId xmlns:a16="http://schemas.microsoft.com/office/drawing/2014/main" id="{7ACE631E-324E-49F1-96CF-CDC28D8257F5}"/>
              </a:ext>
            </a:extLst>
          </p:cNvPr>
          <p:cNvSpPr>
            <a:spLocks noGrp="1"/>
          </p:cNvSpPr>
          <p:nvPr>
            <p:ph type="title"/>
          </p:nvPr>
        </p:nvSpPr>
        <p:spPr/>
        <p:txBody>
          <a:bodyPr/>
          <a:lstStyle/>
          <a:p>
            <a:r>
              <a:rPr lang="en-GB" dirty="0" err="1">
                <a:solidFill>
                  <a:schemeClr val="lt1"/>
                </a:solidFill>
                <a:ea typeface="Montserrat"/>
                <a:cs typeface="Montserrat"/>
                <a:sym typeface="Montserrat"/>
              </a:rPr>
              <a:t>RenderDoc</a:t>
            </a:r>
            <a:r>
              <a:rPr lang="en-GB" dirty="0">
                <a:solidFill>
                  <a:schemeClr val="lt1"/>
                </a:solidFill>
                <a:ea typeface="Montserrat"/>
                <a:cs typeface="Montserrat"/>
                <a:sym typeface="Montserrat"/>
              </a:rPr>
              <a:t> v1.0</a:t>
            </a:r>
            <a:endParaRPr lang="en-US" dirty="0"/>
          </a:p>
        </p:txBody>
      </p:sp>
    </p:spTree>
    <p:extLst>
      <p:ext uri="{BB962C8B-B14F-4D97-AF65-F5344CB8AC3E}">
        <p14:creationId xmlns:p14="http://schemas.microsoft.com/office/powerpoint/2010/main" val="3420882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BD8D27-6F6F-465A-8C31-A10852C10B28}"/>
              </a:ext>
            </a:extLst>
          </p:cNvPr>
          <p:cNvSpPr>
            <a:spLocks noGrp="1"/>
          </p:cNvSpPr>
          <p:nvPr>
            <p:ph idx="1"/>
          </p:nvPr>
        </p:nvSpPr>
        <p:spPr/>
        <p:txBody>
          <a:bodyPr/>
          <a:lstStyle/>
          <a:p>
            <a:r>
              <a:rPr lang="en-US" sz="3200" dirty="0"/>
              <a:t>New capture format - breaking from v0.x series</a:t>
            </a:r>
          </a:p>
          <a:p>
            <a:r>
              <a:rPr lang="en-US" sz="3200" dirty="0"/>
              <a:t>Enables many advanced features, now and in the future</a:t>
            </a:r>
          </a:p>
          <a:p>
            <a:r>
              <a:rPr lang="en-US" sz="3200" dirty="0"/>
              <a:t>Conversion tool available</a:t>
            </a:r>
          </a:p>
          <a:p>
            <a:endParaRPr lang="en-US" dirty="0"/>
          </a:p>
        </p:txBody>
      </p:sp>
      <p:sp>
        <p:nvSpPr>
          <p:cNvPr id="3" name="Text Placeholder 2">
            <a:extLst>
              <a:ext uri="{FF2B5EF4-FFF2-40B4-BE49-F238E27FC236}">
                <a16:creationId xmlns:a16="http://schemas.microsoft.com/office/drawing/2014/main" id="{DF433B79-03EE-4C86-BBD0-669FF5951111}"/>
              </a:ext>
            </a:extLst>
          </p:cNvPr>
          <p:cNvSpPr>
            <a:spLocks noGrp="1"/>
          </p:cNvSpPr>
          <p:nvPr>
            <p:ph type="body" sz="quarter" idx="10"/>
          </p:nvPr>
        </p:nvSpPr>
        <p:spPr/>
        <p:txBody>
          <a:bodyPr/>
          <a:lstStyle/>
          <a:p>
            <a:endParaRPr lang="en-US" b="1" dirty="0">
              <a:solidFill>
                <a:srgbClr val="FF0000"/>
              </a:solidFill>
            </a:endParaRPr>
          </a:p>
        </p:txBody>
      </p:sp>
      <p:sp>
        <p:nvSpPr>
          <p:cNvPr id="4" name="Title 3">
            <a:extLst>
              <a:ext uri="{FF2B5EF4-FFF2-40B4-BE49-F238E27FC236}">
                <a16:creationId xmlns:a16="http://schemas.microsoft.com/office/drawing/2014/main" id="{7ACE631E-324E-49F1-96CF-CDC28D8257F5}"/>
              </a:ext>
            </a:extLst>
          </p:cNvPr>
          <p:cNvSpPr>
            <a:spLocks noGrp="1"/>
          </p:cNvSpPr>
          <p:nvPr>
            <p:ph type="title"/>
          </p:nvPr>
        </p:nvSpPr>
        <p:spPr/>
        <p:txBody>
          <a:bodyPr/>
          <a:lstStyle/>
          <a:p>
            <a:r>
              <a:rPr lang="en-GB" dirty="0">
                <a:solidFill>
                  <a:schemeClr val="bg1"/>
                </a:solidFill>
                <a:ea typeface="Montserrat"/>
                <a:cs typeface="Montserrat"/>
                <a:sym typeface="Montserrat"/>
              </a:rPr>
              <a:t>Forwards compatible capture format</a:t>
            </a:r>
            <a:endParaRPr lang="en-US" dirty="0">
              <a:solidFill>
                <a:schemeClr val="bg1"/>
              </a:solidFill>
            </a:endParaRPr>
          </a:p>
        </p:txBody>
      </p:sp>
    </p:spTree>
    <p:extLst>
      <p:ext uri="{BB962C8B-B14F-4D97-AF65-F5344CB8AC3E}">
        <p14:creationId xmlns:p14="http://schemas.microsoft.com/office/powerpoint/2010/main" val="2923026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20" name="Shape 120"/>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GB" sz="2400" dirty="0">
                <a:solidFill>
                  <a:schemeClr val="lt1"/>
                </a:solidFill>
                <a:latin typeface="+mn-lt"/>
                <a:ea typeface="Montserrat"/>
                <a:cs typeface="Montserrat"/>
                <a:sym typeface="Montserrat"/>
              </a:rPr>
              <a:t>RESOURCE INSPECTOR</a:t>
            </a:r>
            <a:endParaRPr lang="en-GB" sz="2400" dirty="0">
              <a:latin typeface="+mn-lt"/>
            </a:endParaRPr>
          </a:p>
        </p:txBody>
      </p:sp>
      <p:pic>
        <p:nvPicPr>
          <p:cNvPr id="1026" name="Picture 2" descr="part1">
            <a:extLst>
              <a:ext uri="{FF2B5EF4-FFF2-40B4-BE49-F238E27FC236}">
                <a16:creationId xmlns:a16="http://schemas.microsoft.com/office/drawing/2014/main" id="{A04A7759-84F1-4B05-88F9-6AC90A521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678" y="1282955"/>
            <a:ext cx="10520003" cy="484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52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20" name="Shape 120"/>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GB" sz="2400" dirty="0">
                <a:solidFill>
                  <a:schemeClr val="lt1"/>
                </a:solidFill>
                <a:latin typeface="+mn-lt"/>
                <a:ea typeface="Montserrat"/>
                <a:cs typeface="Montserrat"/>
                <a:sym typeface="Montserrat"/>
              </a:rPr>
              <a:t>RESOURCE INSPECTOR</a:t>
            </a:r>
            <a:endParaRPr lang="en-GB" sz="2400" dirty="0">
              <a:latin typeface="+mn-lt"/>
            </a:endParaRPr>
          </a:p>
        </p:txBody>
      </p:sp>
      <p:pic>
        <p:nvPicPr>
          <p:cNvPr id="2050" name="Picture 2" descr="part2">
            <a:extLst>
              <a:ext uri="{FF2B5EF4-FFF2-40B4-BE49-F238E27FC236}">
                <a16:creationId xmlns:a16="http://schemas.microsoft.com/office/drawing/2014/main" id="{A3795992-5099-45E0-81A1-11DF2120F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548" y="753171"/>
            <a:ext cx="4862205" cy="57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04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b="1" dirty="0"/>
              <a:t>Radeon GPU Profiler</a:t>
            </a:r>
          </a:p>
        </p:txBody>
      </p:sp>
      <p:sp>
        <p:nvSpPr>
          <p:cNvPr id="11" name="Text Placeholder 10"/>
          <p:cNvSpPr>
            <a:spLocks noGrp="1"/>
          </p:cNvSpPr>
          <p:nvPr>
            <p:ph type="body" sz="quarter" idx="10"/>
          </p:nvPr>
        </p:nvSpPr>
        <p:spPr/>
        <p:txBody>
          <a:bodyPr/>
          <a:lstStyle/>
          <a:p>
            <a:r>
              <a:rPr lang="en-US" b="1" dirty="0">
                <a:solidFill>
                  <a:srgbClr val="00AAB5"/>
                </a:solidFill>
              </a:rPr>
              <a:t>Gordon </a:t>
            </a:r>
            <a:r>
              <a:rPr lang="en-US" b="1" dirty="0" err="1">
                <a:solidFill>
                  <a:srgbClr val="00AAB5"/>
                </a:solidFill>
              </a:rPr>
              <a:t>Selley</a:t>
            </a:r>
            <a:endParaRPr lang="en-US" b="1" dirty="0">
              <a:solidFill>
                <a:srgbClr val="00AAB5"/>
              </a:solidFill>
            </a:endParaRPr>
          </a:p>
        </p:txBody>
      </p:sp>
      <p:grpSp>
        <p:nvGrpSpPr>
          <p:cNvPr id="7" name="Group 6"/>
          <p:cNvGrpSpPr/>
          <p:nvPr/>
        </p:nvGrpSpPr>
        <p:grpSpPr>
          <a:xfrm>
            <a:off x="474132" y="2692414"/>
            <a:ext cx="6896824"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073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20" name="Shape 120"/>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GB" sz="2400" dirty="0">
                <a:solidFill>
                  <a:schemeClr val="lt1"/>
                </a:solidFill>
                <a:latin typeface="+mn-lt"/>
                <a:ea typeface="Montserrat"/>
                <a:cs typeface="Montserrat"/>
                <a:sym typeface="Montserrat"/>
              </a:rPr>
              <a:t>RESOURCE INSPECTOR</a:t>
            </a:r>
            <a:endParaRPr lang="en-GB" sz="2400" dirty="0">
              <a:latin typeface="+mn-lt"/>
            </a:endParaRPr>
          </a:p>
        </p:txBody>
      </p:sp>
      <p:pic>
        <p:nvPicPr>
          <p:cNvPr id="3074" name="Picture 2" descr="part3">
            <a:extLst>
              <a:ext uri="{FF2B5EF4-FFF2-40B4-BE49-F238E27FC236}">
                <a16:creationId xmlns:a16="http://schemas.microsoft.com/office/drawing/2014/main" id="{D1BF1B59-E235-40E8-B8BB-4C76C9CFC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248" y="821997"/>
            <a:ext cx="8287810" cy="562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31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5" name="Picture 2" descr="part4">
            <a:extLst>
              <a:ext uri="{FF2B5EF4-FFF2-40B4-BE49-F238E27FC236}">
                <a16:creationId xmlns:a16="http://schemas.microsoft.com/office/drawing/2014/main" id="{4390740A-F89B-4558-A94C-D1B234EA8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473" y="803051"/>
            <a:ext cx="8324850" cy="565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Shape 119"/>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20" name="Shape 120"/>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GB" sz="2400" dirty="0">
                <a:solidFill>
                  <a:schemeClr val="lt1"/>
                </a:solidFill>
                <a:latin typeface="+mn-lt"/>
                <a:ea typeface="Montserrat"/>
                <a:cs typeface="Montserrat"/>
                <a:sym typeface="Montserrat"/>
              </a:rPr>
              <a:t>RESOURCE INSPECTOR</a:t>
            </a:r>
            <a:endParaRPr lang="en-GB" sz="2400" dirty="0">
              <a:latin typeface="+mn-lt"/>
            </a:endParaRPr>
          </a:p>
        </p:txBody>
      </p:sp>
    </p:spTree>
    <p:extLst>
      <p:ext uri="{BB962C8B-B14F-4D97-AF65-F5344CB8AC3E}">
        <p14:creationId xmlns:p14="http://schemas.microsoft.com/office/powerpoint/2010/main" val="99734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5122" name="Picture 2" descr="part5">
            <a:extLst>
              <a:ext uri="{FF2B5EF4-FFF2-40B4-BE49-F238E27FC236}">
                <a16:creationId xmlns:a16="http://schemas.microsoft.com/office/drawing/2014/main" id="{60889291-AA79-4D07-BC2C-A60D08056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473" y="803051"/>
            <a:ext cx="8324850" cy="565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Shape 119"/>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20" name="Shape 120"/>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GB" sz="2400" dirty="0">
                <a:solidFill>
                  <a:schemeClr val="lt1"/>
                </a:solidFill>
                <a:latin typeface="+mn-lt"/>
                <a:ea typeface="Montserrat"/>
                <a:cs typeface="Montserrat"/>
                <a:sym typeface="Montserrat"/>
              </a:rPr>
              <a:t>RESOURCE INSPECTOR</a:t>
            </a:r>
            <a:endParaRPr lang="en-GB" sz="2400" dirty="0">
              <a:latin typeface="+mn-lt"/>
            </a:endParaRPr>
          </a:p>
        </p:txBody>
      </p:sp>
    </p:spTree>
    <p:extLst>
      <p:ext uri="{BB962C8B-B14F-4D97-AF65-F5344CB8AC3E}">
        <p14:creationId xmlns:p14="http://schemas.microsoft.com/office/powerpoint/2010/main" val="237964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20" name="Shape 120"/>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GB" sz="2400" dirty="0">
                <a:solidFill>
                  <a:schemeClr val="lt1"/>
                </a:solidFill>
                <a:ea typeface="Montserrat"/>
                <a:cs typeface="Montserrat"/>
                <a:sym typeface="Montserrat"/>
              </a:rPr>
              <a:t>RESOURCE INSPECTOR</a:t>
            </a:r>
            <a:endParaRPr lang="en-GB" sz="2400" dirty="0">
              <a:latin typeface="+mn-lt"/>
            </a:endParaRPr>
          </a:p>
        </p:txBody>
      </p:sp>
      <p:pic>
        <p:nvPicPr>
          <p:cNvPr id="6146" name="Picture 2" descr="part6">
            <a:extLst>
              <a:ext uri="{FF2B5EF4-FFF2-40B4-BE49-F238E27FC236}">
                <a16:creationId xmlns:a16="http://schemas.microsoft.com/office/drawing/2014/main" id="{DF0E2481-791A-46ED-9092-BBC6DF047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114" y="803051"/>
            <a:ext cx="7965567" cy="565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9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20" name="Shape 120"/>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US" sz="2400" dirty="0">
                <a:latin typeface="+mn-lt"/>
              </a:rPr>
              <a:t>BOOKMARKS</a:t>
            </a:r>
          </a:p>
        </p:txBody>
      </p:sp>
      <p:pic>
        <p:nvPicPr>
          <p:cNvPr id="7170" name="Picture 2" descr="part7">
            <a:extLst>
              <a:ext uri="{FF2B5EF4-FFF2-40B4-BE49-F238E27FC236}">
                <a16:creationId xmlns:a16="http://schemas.microsoft.com/office/drawing/2014/main" id="{7968358F-4DBE-4778-BE19-B4EBC264C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158" y="720671"/>
            <a:ext cx="5501093" cy="563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43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BD8D27-6F6F-465A-8C31-A10852C10B28}"/>
              </a:ext>
            </a:extLst>
          </p:cNvPr>
          <p:cNvSpPr>
            <a:spLocks noGrp="1"/>
          </p:cNvSpPr>
          <p:nvPr>
            <p:ph idx="1"/>
          </p:nvPr>
        </p:nvSpPr>
        <p:spPr>
          <a:xfrm>
            <a:off x="365760" y="1241077"/>
            <a:ext cx="11450094" cy="4937760"/>
          </a:xfrm>
        </p:spPr>
        <p:txBody>
          <a:bodyPr/>
          <a:lstStyle/>
          <a:p>
            <a:pPr>
              <a:spcBef>
                <a:spcPts val="0"/>
              </a:spcBef>
            </a:pPr>
            <a:r>
              <a:rPr lang="en-US" sz="2200" dirty="0"/>
              <a:t>Captures now have 100% complete canonical representation, down to fundamental types</a:t>
            </a:r>
          </a:p>
          <a:p>
            <a:pPr>
              <a:spcBef>
                <a:spcPts val="0"/>
              </a:spcBef>
            </a:pPr>
            <a:r>
              <a:rPr lang="en-US" sz="2200" dirty="0"/>
              <a:t>Allows export, modify, re-import</a:t>
            </a:r>
          </a:p>
          <a:p>
            <a:pPr>
              <a:spcBef>
                <a:spcPts val="0"/>
              </a:spcBef>
            </a:pPr>
            <a:r>
              <a:rPr lang="en-US" sz="2200" dirty="0"/>
              <a:t>Out of the box support for import/export to XML (yes I know...)</a:t>
            </a:r>
          </a:p>
          <a:p>
            <a:pPr>
              <a:spcBef>
                <a:spcPts val="0"/>
              </a:spcBef>
            </a:pPr>
            <a:r>
              <a:rPr lang="en-US" sz="2200" dirty="0"/>
              <a:t>Other formats possible - e.g. export to C++ to allow easy editing</a:t>
            </a:r>
          </a:p>
          <a:p>
            <a:endParaRPr lang="en-US" dirty="0"/>
          </a:p>
        </p:txBody>
      </p:sp>
      <p:sp>
        <p:nvSpPr>
          <p:cNvPr id="3" name="Text Placeholder 2">
            <a:extLst>
              <a:ext uri="{FF2B5EF4-FFF2-40B4-BE49-F238E27FC236}">
                <a16:creationId xmlns:a16="http://schemas.microsoft.com/office/drawing/2014/main" id="{DF433B79-03EE-4C86-BBD0-669FF5951111}"/>
              </a:ext>
            </a:extLst>
          </p:cNvPr>
          <p:cNvSpPr>
            <a:spLocks noGrp="1"/>
          </p:cNvSpPr>
          <p:nvPr>
            <p:ph type="body" sz="quarter" idx="10"/>
          </p:nvPr>
        </p:nvSpPr>
        <p:spPr/>
        <p:txBody>
          <a:bodyPr/>
          <a:lstStyle/>
          <a:p>
            <a:endParaRPr lang="en-US" b="1" dirty="0">
              <a:solidFill>
                <a:srgbClr val="FF0000"/>
              </a:solidFill>
            </a:endParaRPr>
          </a:p>
        </p:txBody>
      </p:sp>
      <p:sp>
        <p:nvSpPr>
          <p:cNvPr id="4" name="Title 3">
            <a:extLst>
              <a:ext uri="{FF2B5EF4-FFF2-40B4-BE49-F238E27FC236}">
                <a16:creationId xmlns:a16="http://schemas.microsoft.com/office/drawing/2014/main" id="{7ACE631E-324E-49F1-96CF-CDC28D8257F5}"/>
              </a:ext>
            </a:extLst>
          </p:cNvPr>
          <p:cNvSpPr>
            <a:spLocks noGrp="1"/>
          </p:cNvSpPr>
          <p:nvPr>
            <p:ph type="title"/>
          </p:nvPr>
        </p:nvSpPr>
        <p:spPr/>
        <p:txBody>
          <a:bodyPr/>
          <a:lstStyle/>
          <a:p>
            <a:r>
              <a:rPr lang="en-GB" dirty="0">
                <a:solidFill>
                  <a:schemeClr val="lt1"/>
                </a:solidFill>
                <a:ea typeface="Montserrat"/>
                <a:cs typeface="Montserrat"/>
                <a:sym typeface="Montserrat"/>
              </a:rPr>
              <a:t>CAPTURE EXPORT &amp; IMPORT</a:t>
            </a:r>
            <a:endParaRPr lang="en-US" dirty="0">
              <a:solidFill>
                <a:schemeClr val="bg1"/>
              </a:solidFill>
            </a:endParaRPr>
          </a:p>
        </p:txBody>
      </p:sp>
      <p:pic>
        <p:nvPicPr>
          <p:cNvPr id="5" name="Picture 2" descr="part8">
            <a:extLst>
              <a:ext uri="{FF2B5EF4-FFF2-40B4-BE49-F238E27FC236}">
                <a16:creationId xmlns:a16="http://schemas.microsoft.com/office/drawing/2014/main" id="{5B42248F-8948-4446-AD46-3EEA801009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623"/>
          <a:stretch/>
        </p:blipFill>
        <p:spPr bwMode="auto">
          <a:xfrm>
            <a:off x="731226" y="2842260"/>
            <a:ext cx="9778528" cy="361191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816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BD8D27-6F6F-465A-8C31-A10852C10B28}"/>
              </a:ext>
            </a:extLst>
          </p:cNvPr>
          <p:cNvSpPr>
            <a:spLocks noGrp="1"/>
          </p:cNvSpPr>
          <p:nvPr>
            <p:ph idx="1"/>
          </p:nvPr>
        </p:nvSpPr>
        <p:spPr/>
        <p:txBody>
          <a:bodyPr/>
          <a:lstStyle/>
          <a:p>
            <a:r>
              <a:rPr lang="en-US" sz="3200" dirty="0"/>
              <a:t>Android support for OpenGL ES 2-3 &amp; Vulkan™</a:t>
            </a:r>
          </a:p>
          <a:p>
            <a:r>
              <a:rPr lang="en-US" sz="3200" dirty="0"/>
              <a:t>Contributions from Samsung &amp; Google</a:t>
            </a:r>
          </a:p>
          <a:p>
            <a:r>
              <a:rPr lang="en-US" sz="3200" dirty="0"/>
              <a:t>Streamlined familiar experience from desktop</a:t>
            </a:r>
          </a:p>
          <a:p>
            <a:r>
              <a:rPr lang="en-US" sz="3200" dirty="0"/>
              <a:t>0-step setup, choose device then run APK, everything else identical to desktop workflow</a:t>
            </a:r>
          </a:p>
          <a:p>
            <a:endParaRPr lang="en-US" dirty="0"/>
          </a:p>
        </p:txBody>
      </p:sp>
      <p:sp>
        <p:nvSpPr>
          <p:cNvPr id="3" name="Text Placeholder 2">
            <a:extLst>
              <a:ext uri="{FF2B5EF4-FFF2-40B4-BE49-F238E27FC236}">
                <a16:creationId xmlns:a16="http://schemas.microsoft.com/office/drawing/2014/main" id="{DF433B79-03EE-4C86-BBD0-669FF5951111}"/>
              </a:ext>
            </a:extLst>
          </p:cNvPr>
          <p:cNvSpPr>
            <a:spLocks noGrp="1"/>
          </p:cNvSpPr>
          <p:nvPr>
            <p:ph type="body" sz="quarter" idx="10"/>
          </p:nvPr>
        </p:nvSpPr>
        <p:spPr/>
        <p:txBody>
          <a:bodyPr/>
          <a:lstStyle/>
          <a:p>
            <a:endParaRPr lang="en-US" b="1" dirty="0">
              <a:solidFill>
                <a:srgbClr val="FF0000"/>
              </a:solidFill>
            </a:endParaRPr>
          </a:p>
        </p:txBody>
      </p:sp>
      <p:sp>
        <p:nvSpPr>
          <p:cNvPr id="4" name="Title 3">
            <a:extLst>
              <a:ext uri="{FF2B5EF4-FFF2-40B4-BE49-F238E27FC236}">
                <a16:creationId xmlns:a16="http://schemas.microsoft.com/office/drawing/2014/main" id="{7ACE631E-324E-49F1-96CF-CDC28D8257F5}"/>
              </a:ext>
            </a:extLst>
          </p:cNvPr>
          <p:cNvSpPr>
            <a:spLocks noGrp="1"/>
          </p:cNvSpPr>
          <p:nvPr>
            <p:ph type="title"/>
          </p:nvPr>
        </p:nvSpPr>
        <p:spPr/>
        <p:txBody>
          <a:bodyPr/>
          <a:lstStyle/>
          <a:p>
            <a:r>
              <a:rPr lang="en-GB" dirty="0">
                <a:solidFill>
                  <a:schemeClr val="lt1"/>
                </a:solidFill>
                <a:ea typeface="Montserrat"/>
                <a:cs typeface="Montserrat"/>
                <a:sym typeface="Montserrat"/>
              </a:rPr>
              <a:t>ANDROID SUPPORT</a:t>
            </a:r>
            <a:endParaRPr lang="en-US" dirty="0">
              <a:solidFill>
                <a:schemeClr val="bg1"/>
              </a:solidFill>
            </a:endParaRPr>
          </a:p>
        </p:txBody>
      </p:sp>
    </p:spTree>
    <p:extLst>
      <p:ext uri="{BB962C8B-B14F-4D97-AF65-F5344CB8AC3E}">
        <p14:creationId xmlns:p14="http://schemas.microsoft.com/office/powerpoint/2010/main" val="1457807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BD8D27-6F6F-465A-8C31-A10852C10B28}"/>
              </a:ext>
            </a:extLst>
          </p:cNvPr>
          <p:cNvSpPr>
            <a:spLocks noGrp="1"/>
          </p:cNvSpPr>
          <p:nvPr>
            <p:ph idx="1"/>
          </p:nvPr>
        </p:nvSpPr>
        <p:spPr/>
        <p:txBody>
          <a:bodyPr/>
          <a:lstStyle/>
          <a:p>
            <a:r>
              <a:rPr lang="en-US" sz="3200" dirty="0"/>
              <a:t>Native integration with AMD’s </a:t>
            </a:r>
            <a:r>
              <a:rPr lang="en-US" sz="3200" dirty="0" err="1"/>
              <a:t>GPUPerfAPI</a:t>
            </a:r>
            <a:endParaRPr lang="en-US" sz="3200" dirty="0"/>
          </a:p>
          <a:p>
            <a:r>
              <a:rPr lang="en-US" sz="3200" dirty="0"/>
              <a:t>Support on all APIs &amp; Platforms that </a:t>
            </a:r>
            <a:r>
              <a:rPr lang="en-US" sz="3200" dirty="0" err="1"/>
              <a:t>RenderDoc</a:t>
            </a:r>
            <a:r>
              <a:rPr lang="en-US" sz="3200" dirty="0"/>
              <a:t> runs on</a:t>
            </a:r>
          </a:p>
          <a:p>
            <a:r>
              <a:rPr lang="en-US" sz="3200" dirty="0"/>
              <a:t>Run consistent analysis offline on frame captures</a:t>
            </a:r>
          </a:p>
          <a:p>
            <a:r>
              <a:rPr lang="en-US" sz="3200" dirty="0"/>
              <a:t>Still not a profiler!</a:t>
            </a:r>
          </a:p>
          <a:p>
            <a:endParaRPr lang="en-US" dirty="0"/>
          </a:p>
        </p:txBody>
      </p:sp>
      <p:sp>
        <p:nvSpPr>
          <p:cNvPr id="3" name="Text Placeholder 2">
            <a:extLst>
              <a:ext uri="{FF2B5EF4-FFF2-40B4-BE49-F238E27FC236}">
                <a16:creationId xmlns:a16="http://schemas.microsoft.com/office/drawing/2014/main" id="{DF433B79-03EE-4C86-BBD0-669FF5951111}"/>
              </a:ext>
            </a:extLst>
          </p:cNvPr>
          <p:cNvSpPr>
            <a:spLocks noGrp="1"/>
          </p:cNvSpPr>
          <p:nvPr>
            <p:ph type="body" sz="quarter" idx="10"/>
          </p:nvPr>
        </p:nvSpPr>
        <p:spPr/>
        <p:txBody>
          <a:bodyPr/>
          <a:lstStyle/>
          <a:p>
            <a:endParaRPr lang="en-US" b="1" dirty="0">
              <a:solidFill>
                <a:srgbClr val="FF0000"/>
              </a:solidFill>
            </a:endParaRPr>
          </a:p>
        </p:txBody>
      </p:sp>
      <p:sp>
        <p:nvSpPr>
          <p:cNvPr id="4" name="Title 3">
            <a:extLst>
              <a:ext uri="{FF2B5EF4-FFF2-40B4-BE49-F238E27FC236}">
                <a16:creationId xmlns:a16="http://schemas.microsoft.com/office/drawing/2014/main" id="{7ACE631E-324E-49F1-96CF-CDC28D8257F5}"/>
              </a:ext>
            </a:extLst>
          </p:cNvPr>
          <p:cNvSpPr>
            <a:spLocks noGrp="1"/>
          </p:cNvSpPr>
          <p:nvPr>
            <p:ph type="title"/>
          </p:nvPr>
        </p:nvSpPr>
        <p:spPr/>
        <p:txBody>
          <a:bodyPr/>
          <a:lstStyle/>
          <a:p>
            <a:r>
              <a:rPr lang="en-GB" dirty="0">
                <a:solidFill>
                  <a:schemeClr val="lt1"/>
                </a:solidFill>
                <a:ea typeface="Montserrat"/>
                <a:cs typeface="Montserrat"/>
                <a:sym typeface="Montserrat"/>
              </a:rPr>
              <a:t>AMD PERFORMANCE COUNTERS</a:t>
            </a:r>
            <a:endParaRPr lang="en-US" dirty="0">
              <a:solidFill>
                <a:schemeClr val="bg1"/>
              </a:solidFill>
            </a:endParaRPr>
          </a:p>
        </p:txBody>
      </p:sp>
    </p:spTree>
    <p:extLst>
      <p:ext uri="{BB962C8B-B14F-4D97-AF65-F5344CB8AC3E}">
        <p14:creationId xmlns:p14="http://schemas.microsoft.com/office/powerpoint/2010/main" val="589854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48" name="Shape 148"/>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GB" sz="2400" dirty="0">
                <a:solidFill>
                  <a:schemeClr val="lt1"/>
                </a:solidFill>
                <a:latin typeface="+mn-lt"/>
                <a:ea typeface="Montserrat"/>
                <a:cs typeface="Montserrat"/>
                <a:sym typeface="Montserrat"/>
              </a:rPr>
              <a:t>AMD PERFORMANCE COUNTERS</a:t>
            </a:r>
            <a:endParaRPr lang="en-GB" sz="2400" dirty="0">
              <a:latin typeface="+mn-lt"/>
            </a:endParaRPr>
          </a:p>
        </p:txBody>
      </p:sp>
      <p:pic>
        <p:nvPicPr>
          <p:cNvPr id="149" name="Shape 149"/>
          <p:cNvPicPr preferRelativeResize="0"/>
          <p:nvPr/>
        </p:nvPicPr>
        <p:blipFill>
          <a:blip r:embed="rId3">
            <a:alphaModFix/>
          </a:blip>
          <a:stretch>
            <a:fillRect/>
          </a:stretch>
        </p:blipFill>
        <p:spPr>
          <a:xfrm>
            <a:off x="2707077" y="1038689"/>
            <a:ext cx="6774670" cy="5300553"/>
          </a:xfrm>
          <a:prstGeom prst="rect">
            <a:avLst/>
          </a:prstGeom>
          <a:noFill/>
          <a:ln>
            <a:noFill/>
          </a:ln>
        </p:spPr>
      </p:pic>
    </p:spTree>
    <p:extLst>
      <p:ext uri="{BB962C8B-B14F-4D97-AF65-F5344CB8AC3E}">
        <p14:creationId xmlns:p14="http://schemas.microsoft.com/office/powerpoint/2010/main" val="30120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55" name="Shape 155"/>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GB" sz="2400" dirty="0">
                <a:solidFill>
                  <a:schemeClr val="lt1"/>
                </a:solidFill>
                <a:latin typeface="+mn-lt"/>
                <a:ea typeface="Montserrat"/>
                <a:cs typeface="Montserrat"/>
                <a:sym typeface="Montserrat"/>
              </a:rPr>
              <a:t>AMD PERFORMANCE COUNTERS</a:t>
            </a:r>
            <a:endParaRPr lang="en-GB" sz="2400" dirty="0">
              <a:latin typeface="+mn-lt"/>
            </a:endParaRPr>
          </a:p>
        </p:txBody>
      </p:sp>
      <p:pic>
        <p:nvPicPr>
          <p:cNvPr id="156" name="Shape 156"/>
          <p:cNvPicPr preferRelativeResize="0"/>
          <p:nvPr/>
        </p:nvPicPr>
        <p:blipFill>
          <a:blip r:embed="rId3">
            <a:alphaModFix/>
          </a:blip>
          <a:stretch>
            <a:fillRect/>
          </a:stretch>
        </p:blipFill>
        <p:spPr>
          <a:xfrm>
            <a:off x="2719296" y="1071197"/>
            <a:ext cx="6285997" cy="5315182"/>
          </a:xfrm>
          <a:prstGeom prst="rect">
            <a:avLst/>
          </a:prstGeom>
          <a:noFill/>
          <a:ln>
            <a:noFill/>
          </a:ln>
        </p:spPr>
      </p:pic>
    </p:spTree>
    <p:extLst>
      <p:ext uri="{BB962C8B-B14F-4D97-AF65-F5344CB8AC3E}">
        <p14:creationId xmlns:p14="http://schemas.microsoft.com/office/powerpoint/2010/main" val="269264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8000" contrast="-5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D2D3A2-22B0-48C6-BECB-E719D844C146}"/>
              </a:ext>
            </a:extLst>
          </p:cNvPr>
          <p:cNvSpPr>
            <a:spLocks noGrp="1"/>
          </p:cNvSpPr>
          <p:nvPr>
            <p:ph idx="1"/>
          </p:nvPr>
        </p:nvSpPr>
        <p:spPr/>
        <p:txBody>
          <a:bodyPr/>
          <a:lstStyle/>
          <a:p>
            <a:r>
              <a:rPr lang="en-US" sz="2800" b="1" dirty="0">
                <a:solidFill>
                  <a:srgbClr val="00AAB5"/>
                </a:solidFill>
              </a:rPr>
              <a:t>DirectX® 12 and Vulkan™ are awesome because they</a:t>
            </a:r>
          </a:p>
          <a:p>
            <a:pPr lvl="1"/>
            <a:r>
              <a:rPr lang="en-US" sz="2400" b="1" dirty="0"/>
              <a:t>Allow the developer to get closer to the metal of the GPU</a:t>
            </a:r>
          </a:p>
          <a:p>
            <a:pPr lvl="1"/>
            <a:r>
              <a:rPr lang="en-US" sz="2400" b="1" dirty="0"/>
              <a:t>Provide a lower level of GPU programming than previous APIs</a:t>
            </a:r>
          </a:p>
          <a:p>
            <a:pPr lvl="1"/>
            <a:r>
              <a:rPr lang="en-US" sz="2400" b="1" dirty="0"/>
              <a:t>Offer higher performance</a:t>
            </a:r>
          </a:p>
          <a:p>
            <a:r>
              <a:rPr lang="en-US" sz="2800" b="1" dirty="0">
                <a:solidFill>
                  <a:srgbClr val="00AAB5"/>
                </a:solidFill>
              </a:rPr>
              <a:t>But, they are also not awesome, because they</a:t>
            </a:r>
          </a:p>
          <a:p>
            <a:pPr lvl="1"/>
            <a:r>
              <a:rPr lang="en-US" sz="2400" b="1" dirty="0"/>
              <a:t>Allow the developer to get closer to the metal of the GPU</a:t>
            </a:r>
          </a:p>
          <a:p>
            <a:pPr lvl="2"/>
            <a:r>
              <a:rPr lang="en-US" sz="2200" b="1" dirty="0" err="1">
                <a:solidFill>
                  <a:srgbClr val="FF0000"/>
                </a:solidFill>
                <a:effectLst/>
              </a:rPr>
              <a:t>Wavefronts</a:t>
            </a:r>
            <a:r>
              <a:rPr lang="en-US" sz="2200" b="1" dirty="0">
                <a:solidFill>
                  <a:srgbClr val="FF0000"/>
                </a:solidFill>
                <a:effectLst/>
              </a:rPr>
              <a:t>, layout transitions, VGPRs, SGPRs, hardware state, context rolls </a:t>
            </a:r>
          </a:p>
          <a:p>
            <a:pPr lvl="1"/>
            <a:r>
              <a:rPr lang="en-US" sz="2400" b="1" dirty="0"/>
              <a:t>Provide a lower level of GPU programming than previous APIs</a:t>
            </a:r>
          </a:p>
          <a:p>
            <a:pPr lvl="2"/>
            <a:r>
              <a:rPr lang="en-US" sz="2200" b="1" dirty="0">
                <a:solidFill>
                  <a:srgbClr val="FF0000"/>
                </a:solidFill>
                <a:effectLst/>
              </a:rPr>
              <a:t>Barriers, queue synchronization, fences &amp; semaphores, </a:t>
            </a:r>
            <a:r>
              <a:rPr lang="en-US" sz="2200" b="1" dirty="0" err="1">
                <a:solidFill>
                  <a:srgbClr val="FF0000"/>
                </a:solidFill>
                <a:effectLst/>
              </a:rPr>
              <a:t>async</a:t>
            </a:r>
            <a:r>
              <a:rPr lang="en-US" sz="2200" b="1" dirty="0">
                <a:solidFill>
                  <a:srgbClr val="FF0000"/>
                </a:solidFill>
                <a:effectLst/>
              </a:rPr>
              <a:t> compute, pipeline state</a:t>
            </a:r>
          </a:p>
          <a:p>
            <a:pPr lvl="1"/>
            <a:r>
              <a:rPr lang="en-US" sz="2400" b="1" dirty="0"/>
              <a:t>Offer higher performance</a:t>
            </a:r>
          </a:p>
          <a:p>
            <a:pPr lvl="2"/>
            <a:r>
              <a:rPr lang="en-US" sz="2200" b="1" dirty="0">
                <a:solidFill>
                  <a:schemeClr val="bg1"/>
                </a:solidFill>
              </a:rPr>
              <a:t>As long as you can master all the </a:t>
            </a:r>
            <a:r>
              <a:rPr lang="en-US" sz="2200" b="1" dirty="0">
                <a:solidFill>
                  <a:srgbClr val="FF0000"/>
                </a:solidFill>
              </a:rPr>
              <a:t>complex stuff in red </a:t>
            </a:r>
            <a:r>
              <a:rPr lang="en-US" sz="2200" b="1" dirty="0">
                <a:solidFill>
                  <a:schemeClr val="bg1"/>
                </a:solidFill>
              </a:rPr>
              <a:t>(above)</a:t>
            </a:r>
          </a:p>
          <a:p>
            <a:pPr lvl="1"/>
            <a:endParaRPr lang="en-US" sz="2400" b="1" dirty="0"/>
          </a:p>
          <a:p>
            <a:pPr marL="367665" lvl="1" indent="0">
              <a:buNone/>
            </a:pPr>
            <a:endParaRPr lang="en-US" dirty="0"/>
          </a:p>
          <a:p>
            <a:endParaRPr lang="en-US" dirty="0"/>
          </a:p>
          <a:p>
            <a:endParaRPr lang="en-US" dirty="0"/>
          </a:p>
          <a:p>
            <a:endParaRPr lang="en-US" dirty="0"/>
          </a:p>
        </p:txBody>
      </p:sp>
      <p:sp>
        <p:nvSpPr>
          <p:cNvPr id="3" name="Text Placeholder 2">
            <a:extLst>
              <a:ext uri="{FF2B5EF4-FFF2-40B4-BE49-F238E27FC236}">
                <a16:creationId xmlns:a16="http://schemas.microsoft.com/office/drawing/2014/main" id="{96E48195-4BBB-434D-857B-32F8D4B07C54}"/>
              </a:ext>
            </a:extLst>
          </p:cNvPr>
          <p:cNvSpPr>
            <a:spLocks noGrp="1"/>
          </p:cNvSpPr>
          <p:nvPr>
            <p:ph type="body" sz="quarter" idx="10"/>
          </p:nvPr>
        </p:nvSpPr>
        <p:spPr/>
        <p:txBody>
          <a:bodyPr/>
          <a:lstStyle/>
          <a:p>
            <a:r>
              <a:rPr lang="en-US" b="1" dirty="0">
                <a:solidFill>
                  <a:srgbClr val="ED1C24"/>
                </a:solidFill>
              </a:rPr>
              <a:t>Why did we make it?</a:t>
            </a:r>
          </a:p>
        </p:txBody>
      </p:sp>
      <p:sp>
        <p:nvSpPr>
          <p:cNvPr id="4" name="Title 3">
            <a:extLst>
              <a:ext uri="{FF2B5EF4-FFF2-40B4-BE49-F238E27FC236}">
                <a16:creationId xmlns:a16="http://schemas.microsoft.com/office/drawing/2014/main" id="{F2DACECC-4395-476E-ABD1-2EFCD3A81042}"/>
              </a:ext>
            </a:extLst>
          </p:cNvPr>
          <p:cNvSpPr>
            <a:spLocks noGrp="1"/>
          </p:cNvSpPr>
          <p:nvPr>
            <p:ph type="title"/>
          </p:nvPr>
        </p:nvSpPr>
        <p:spPr/>
        <p:txBody>
          <a:bodyPr/>
          <a:lstStyle/>
          <a:p>
            <a:r>
              <a:rPr lang="en-GB" dirty="0">
                <a:solidFill>
                  <a:schemeClr val="bg1"/>
                </a:solidFill>
              </a:rPr>
              <a:t>Radeon GPU Profiler (RGP)</a:t>
            </a:r>
            <a:endParaRPr lang="en-US" dirty="0"/>
          </a:p>
        </p:txBody>
      </p:sp>
    </p:spTree>
    <p:extLst>
      <p:ext uri="{BB962C8B-B14F-4D97-AF65-F5344CB8AC3E}">
        <p14:creationId xmlns:p14="http://schemas.microsoft.com/office/powerpoint/2010/main" val="162127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500"/>
                                        <p:tgtEl>
                                          <p:spTgt spid="2">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5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fade">
                                      <p:cBhvr>
                                        <p:cTn id="5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BD8D27-6F6F-465A-8C31-A10852C10B28}"/>
              </a:ext>
            </a:extLst>
          </p:cNvPr>
          <p:cNvSpPr>
            <a:spLocks noGrp="1"/>
          </p:cNvSpPr>
          <p:nvPr>
            <p:ph idx="1"/>
          </p:nvPr>
        </p:nvSpPr>
        <p:spPr/>
        <p:txBody>
          <a:bodyPr/>
          <a:lstStyle/>
          <a:p>
            <a:r>
              <a:rPr lang="en-US" sz="3200" dirty="0"/>
              <a:t>Native integration with Radeon GPU Analyzer (RGA)</a:t>
            </a:r>
          </a:p>
          <a:p>
            <a:r>
              <a:rPr lang="en-US" sz="3200" dirty="0"/>
              <a:t>Fetch GCN ISA for </a:t>
            </a:r>
            <a:r>
              <a:rPr lang="en-US" sz="3200" dirty="0" err="1"/>
              <a:t>shaders</a:t>
            </a:r>
            <a:r>
              <a:rPr lang="en-US" sz="3200" dirty="0"/>
              <a:t> on any API</a:t>
            </a:r>
          </a:p>
          <a:p>
            <a:r>
              <a:rPr lang="en-US" sz="3200" dirty="0"/>
              <a:t>Support improving all the time: </a:t>
            </a:r>
            <a:r>
              <a:rPr lang="en-US" sz="3200" dirty="0" err="1"/>
              <a:t>VK_AMD_shader_info</a:t>
            </a:r>
            <a:endParaRPr lang="en-US" sz="3200" dirty="0"/>
          </a:p>
          <a:p>
            <a:endParaRPr lang="en-US" dirty="0"/>
          </a:p>
        </p:txBody>
      </p:sp>
      <p:sp>
        <p:nvSpPr>
          <p:cNvPr id="3" name="Text Placeholder 2">
            <a:extLst>
              <a:ext uri="{FF2B5EF4-FFF2-40B4-BE49-F238E27FC236}">
                <a16:creationId xmlns:a16="http://schemas.microsoft.com/office/drawing/2014/main" id="{DF433B79-03EE-4C86-BBD0-669FF5951111}"/>
              </a:ext>
            </a:extLst>
          </p:cNvPr>
          <p:cNvSpPr>
            <a:spLocks noGrp="1"/>
          </p:cNvSpPr>
          <p:nvPr>
            <p:ph type="body" sz="quarter" idx="10"/>
          </p:nvPr>
        </p:nvSpPr>
        <p:spPr/>
        <p:txBody>
          <a:bodyPr/>
          <a:lstStyle/>
          <a:p>
            <a:endParaRPr lang="en-US" b="1" dirty="0">
              <a:solidFill>
                <a:srgbClr val="FF0000"/>
              </a:solidFill>
            </a:endParaRPr>
          </a:p>
        </p:txBody>
      </p:sp>
      <p:sp>
        <p:nvSpPr>
          <p:cNvPr id="4" name="Title 3">
            <a:extLst>
              <a:ext uri="{FF2B5EF4-FFF2-40B4-BE49-F238E27FC236}">
                <a16:creationId xmlns:a16="http://schemas.microsoft.com/office/drawing/2014/main" id="{7ACE631E-324E-49F1-96CF-CDC28D8257F5}"/>
              </a:ext>
            </a:extLst>
          </p:cNvPr>
          <p:cNvSpPr>
            <a:spLocks noGrp="1"/>
          </p:cNvSpPr>
          <p:nvPr>
            <p:ph type="title"/>
          </p:nvPr>
        </p:nvSpPr>
        <p:spPr/>
        <p:txBody>
          <a:bodyPr/>
          <a:lstStyle/>
          <a:p>
            <a:r>
              <a:rPr lang="en-GB" dirty="0">
                <a:solidFill>
                  <a:schemeClr val="lt1"/>
                </a:solidFill>
                <a:ea typeface="Montserrat"/>
                <a:cs typeface="Montserrat"/>
                <a:sym typeface="Montserrat"/>
              </a:rPr>
              <a:t>GCN SHADER ISA</a:t>
            </a:r>
            <a:endParaRPr lang="en-US" dirty="0">
              <a:solidFill>
                <a:schemeClr val="bg1"/>
              </a:solidFill>
            </a:endParaRPr>
          </a:p>
        </p:txBody>
      </p:sp>
    </p:spTree>
    <p:extLst>
      <p:ext uri="{BB962C8B-B14F-4D97-AF65-F5344CB8AC3E}">
        <p14:creationId xmlns:p14="http://schemas.microsoft.com/office/powerpoint/2010/main" val="2007499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b="1" dirty="0" err="1"/>
              <a:t>RenderDoc</a:t>
            </a:r>
            <a:r>
              <a:rPr lang="en-US" b="1" dirty="0"/>
              <a:t> RGP Interop</a:t>
            </a:r>
          </a:p>
        </p:txBody>
      </p:sp>
      <p:sp>
        <p:nvSpPr>
          <p:cNvPr id="11" name="Text Placeholder 10"/>
          <p:cNvSpPr>
            <a:spLocks noGrp="1"/>
          </p:cNvSpPr>
          <p:nvPr>
            <p:ph type="body" sz="quarter" idx="10"/>
          </p:nvPr>
        </p:nvSpPr>
        <p:spPr/>
        <p:txBody>
          <a:bodyPr/>
          <a:lstStyle/>
          <a:p>
            <a:r>
              <a:rPr lang="en-US" b="1" dirty="0">
                <a:solidFill>
                  <a:srgbClr val="00AAB5"/>
                </a:solidFill>
              </a:rPr>
              <a:t>Gordon </a:t>
            </a:r>
            <a:r>
              <a:rPr lang="en-US" b="1" dirty="0" err="1">
                <a:solidFill>
                  <a:srgbClr val="00AAB5"/>
                </a:solidFill>
              </a:rPr>
              <a:t>Selley</a:t>
            </a:r>
            <a:r>
              <a:rPr lang="en-US" b="1" dirty="0">
                <a:solidFill>
                  <a:srgbClr val="00AAB5"/>
                </a:solidFill>
              </a:rPr>
              <a:t> . Baldur </a:t>
            </a:r>
            <a:r>
              <a:rPr lang="en-US" b="1" dirty="0" err="1">
                <a:solidFill>
                  <a:srgbClr val="00AAB5"/>
                </a:solidFill>
              </a:rPr>
              <a:t>Karlsson</a:t>
            </a:r>
            <a:endParaRPr lang="en-US" b="1" dirty="0">
              <a:solidFill>
                <a:srgbClr val="00AAB5"/>
              </a:solidFill>
            </a:endParaRPr>
          </a:p>
        </p:txBody>
      </p:sp>
      <p:grpSp>
        <p:nvGrpSpPr>
          <p:cNvPr id="7" name="Group 6"/>
          <p:cNvGrpSpPr/>
          <p:nvPr/>
        </p:nvGrpSpPr>
        <p:grpSpPr>
          <a:xfrm>
            <a:off x="474132" y="2692414"/>
            <a:ext cx="6896824"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909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sz="quarter" idx="10"/>
          </p:nvPr>
        </p:nvSpPr>
        <p:spPr/>
        <p:txBody>
          <a:bodyPr/>
          <a:lstStyle/>
          <a:p>
            <a:r>
              <a:rPr lang="en-US" b="1" dirty="0">
                <a:solidFill>
                  <a:srgbClr val="FF0000"/>
                </a:solidFill>
              </a:rPr>
              <a:t>What does it do?</a:t>
            </a:r>
          </a:p>
        </p:txBody>
      </p:sp>
      <p:sp>
        <p:nvSpPr>
          <p:cNvPr id="18" name="Title 17"/>
          <p:cNvSpPr>
            <a:spLocks noGrp="1"/>
          </p:cNvSpPr>
          <p:nvPr>
            <p:ph type="title"/>
          </p:nvPr>
        </p:nvSpPr>
        <p:spPr/>
        <p:txBody>
          <a:bodyPr/>
          <a:lstStyle/>
          <a:p>
            <a:r>
              <a:rPr lang="en-US" dirty="0" err="1"/>
              <a:t>RenderDOC</a:t>
            </a:r>
            <a:r>
              <a:rPr lang="en-US" dirty="0"/>
              <a:t> RGP Interop</a:t>
            </a:r>
          </a:p>
        </p:txBody>
      </p:sp>
      <p:grpSp>
        <p:nvGrpSpPr>
          <p:cNvPr id="21" name="Group 20"/>
          <p:cNvGrpSpPr/>
          <p:nvPr/>
        </p:nvGrpSpPr>
        <p:grpSpPr>
          <a:xfrm>
            <a:off x="745193" y="1372242"/>
            <a:ext cx="7764493" cy="1711426"/>
            <a:chOff x="745193" y="1467498"/>
            <a:chExt cx="4422311" cy="2255106"/>
          </a:xfrm>
        </p:grpSpPr>
        <p:cxnSp>
          <p:nvCxnSpPr>
            <p:cNvPr id="22" name="Straight Connector 21"/>
            <p:cNvCxnSpPr/>
            <p:nvPr/>
          </p:nvCxnSpPr>
          <p:spPr>
            <a:xfrm>
              <a:off x="745193" y="1467498"/>
              <a:ext cx="4422311" cy="0"/>
            </a:xfrm>
            <a:prstGeom prst="line">
              <a:avLst/>
            </a:prstGeom>
            <a:ln w="3175" cmpd="sng">
              <a:solidFill>
                <a:srgbClr val="FFFFFF"/>
              </a:solidFill>
              <a:prstDash val="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45193" y="3722604"/>
              <a:ext cx="4422311" cy="0"/>
            </a:xfrm>
            <a:prstGeom prst="line">
              <a:avLst/>
            </a:prstGeom>
            <a:ln w="3175" cmpd="sng">
              <a:solidFill>
                <a:srgbClr val="FFFFFF"/>
              </a:solidFill>
              <a:prstDash val="dot"/>
            </a:ln>
          </p:spPr>
          <p:style>
            <a:lnRef idx="1">
              <a:schemeClr val="accent1"/>
            </a:lnRef>
            <a:fillRef idx="0">
              <a:schemeClr val="accent1"/>
            </a:fillRef>
            <a:effectRef idx="0">
              <a:schemeClr val="accent1"/>
            </a:effectRef>
            <a:fontRef idx="minor">
              <a:schemeClr val="tx1"/>
            </a:fontRef>
          </p:style>
        </p:cxnSp>
      </p:grpSp>
      <p:sp>
        <p:nvSpPr>
          <p:cNvPr id="24" name="Content Placeholder 2"/>
          <p:cNvSpPr txBox="1">
            <a:spLocks/>
          </p:cNvSpPr>
          <p:nvPr/>
        </p:nvSpPr>
        <p:spPr>
          <a:xfrm>
            <a:off x="610949" y="3502523"/>
            <a:ext cx="10178971" cy="1936031"/>
          </a:xfrm>
          <a:prstGeom prst="rect">
            <a:avLst/>
          </a:prstGeom>
        </p:spPr>
        <p:txBody>
          <a:bodyPr vert="horz" lIns="0" tIns="45720" rIns="0" bIns="45720" rtlCol="0">
            <a:noAutofit/>
          </a:bodyPr>
          <a:lstStyle>
            <a:lvl1pPr marL="342900" indent="-342900" algn="l" defTabSz="914400" rtl="0" eaLnBrk="1" latinLnBrk="0" hangingPunct="1">
              <a:spcBef>
                <a:spcPts val="800"/>
              </a:spcBef>
              <a:spcAft>
                <a:spcPts val="0"/>
              </a:spcAft>
              <a:buClr>
                <a:schemeClr val="tx1"/>
              </a:buClr>
              <a:buFont typeface="Wingdings 3" pitchFamily="18" charset="2"/>
              <a:buChar char=""/>
              <a:defRPr sz="2000" kern="1200">
                <a:solidFill>
                  <a:schemeClr val="tx1"/>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tx1"/>
              </a:buClr>
              <a:buFont typeface="Calibri" pitchFamily="34" charset="0"/>
              <a:buChar char="‒"/>
              <a:defRPr sz="1800" kern="1200">
                <a:solidFill>
                  <a:schemeClr val="tx1"/>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tx1"/>
              </a:buClr>
              <a:buFont typeface="Calibri" pitchFamily="34" charset="0"/>
              <a:buChar char="‒"/>
              <a:defRPr sz="1600" kern="1200">
                <a:solidFill>
                  <a:schemeClr val="tx1"/>
                </a:solidFill>
                <a:latin typeface="Calibri" pitchFamily="34" charset="0"/>
                <a:ea typeface="+mn-ea"/>
                <a:cs typeface="+mn-cs"/>
              </a:defRPr>
            </a:lvl3pPr>
            <a:lvl4pPr marL="1371600" indent="-182880" algn="l" defTabSz="914400" rtl="0" eaLnBrk="1" latinLnBrk="0" hangingPunct="1">
              <a:spcBef>
                <a:spcPts val="300"/>
              </a:spcBef>
              <a:buClr>
                <a:schemeClr val="tx1"/>
              </a:buClr>
              <a:buFont typeface="Calibri" pitchFamily="34" charset="0"/>
              <a:buChar char="‒"/>
              <a:defRPr sz="1200" kern="1200">
                <a:solidFill>
                  <a:srgbClr val="404040"/>
                </a:solidFill>
                <a:latin typeface="Calibri" pitchFamily="34" charset="0"/>
                <a:ea typeface="+mn-ea"/>
                <a:cs typeface="+mn-cs"/>
              </a:defRPr>
            </a:lvl4pPr>
            <a:lvl5pPr marL="1645920" indent="-164592" algn="l" defTabSz="914400" rtl="0" eaLnBrk="1" latinLnBrk="0" hangingPunct="1">
              <a:spcBef>
                <a:spcPts val="300"/>
              </a:spcBef>
              <a:buClr>
                <a:schemeClr val="tx1"/>
              </a:buClr>
              <a:buFont typeface="Calibri" pitchFamily="34" charset="0"/>
              <a:buChar char="‒"/>
              <a:defRPr sz="1200" kern="1200">
                <a:solidFill>
                  <a:srgbClr val="404040"/>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
                <a:schemeClr val="tx2">
                  <a:lumMod val="65000"/>
                </a:schemeClr>
              </a:buClr>
            </a:pPr>
            <a:r>
              <a:rPr lang="en-US" sz="2400" dirty="0">
                <a:solidFill>
                  <a:schemeClr val="tx2"/>
                </a:solidFill>
              </a:rPr>
              <a:t>Generate RGP profiles directly from inside </a:t>
            </a:r>
            <a:r>
              <a:rPr lang="en-US" sz="2400" dirty="0" err="1">
                <a:solidFill>
                  <a:schemeClr val="tx2"/>
                </a:solidFill>
              </a:rPr>
              <a:t>RenderDoc</a:t>
            </a:r>
            <a:endParaRPr lang="en-US" sz="2400" dirty="0">
              <a:solidFill>
                <a:schemeClr val="tx2"/>
              </a:solidFill>
            </a:endParaRPr>
          </a:p>
          <a:p>
            <a:pPr>
              <a:spcBef>
                <a:spcPts val="0"/>
              </a:spcBef>
              <a:buClr>
                <a:schemeClr val="tx2">
                  <a:lumMod val="65000"/>
                </a:schemeClr>
              </a:buClr>
            </a:pPr>
            <a:r>
              <a:rPr lang="en-US" sz="2400" dirty="0">
                <a:solidFill>
                  <a:schemeClr val="tx2"/>
                </a:solidFill>
              </a:rPr>
              <a:t>Profiles are opened in RGP</a:t>
            </a:r>
          </a:p>
          <a:p>
            <a:pPr>
              <a:spcBef>
                <a:spcPts val="0"/>
              </a:spcBef>
              <a:buClr>
                <a:schemeClr val="tx2">
                  <a:lumMod val="65000"/>
                </a:schemeClr>
              </a:buClr>
            </a:pPr>
            <a:r>
              <a:rPr lang="en-US" sz="2400" dirty="0">
                <a:solidFill>
                  <a:schemeClr val="tx2"/>
                </a:solidFill>
              </a:rPr>
              <a:t>Cross-tool event synchronization</a:t>
            </a:r>
          </a:p>
          <a:p>
            <a:pPr>
              <a:spcBef>
                <a:spcPts val="0"/>
              </a:spcBef>
              <a:buClr>
                <a:schemeClr val="tx2">
                  <a:lumMod val="65000"/>
                </a:schemeClr>
              </a:buClr>
            </a:pPr>
            <a:r>
              <a:rPr lang="en-US" sz="2400" dirty="0">
                <a:solidFill>
                  <a:schemeClr val="tx2"/>
                </a:solidFill>
              </a:rPr>
              <a:t>Select the same event in each tool</a:t>
            </a:r>
          </a:p>
          <a:p>
            <a:pPr>
              <a:spcBef>
                <a:spcPts val="0"/>
              </a:spcBef>
              <a:buClr>
                <a:schemeClr val="tx2">
                  <a:lumMod val="65000"/>
                </a:schemeClr>
              </a:buClr>
            </a:pPr>
            <a:r>
              <a:rPr lang="en-US" sz="2400" dirty="0">
                <a:solidFill>
                  <a:schemeClr val="tx2"/>
                </a:solidFill>
              </a:rPr>
              <a:t>Investigate performance issues at the hardware and API levels</a:t>
            </a:r>
          </a:p>
          <a:p>
            <a:pPr>
              <a:spcBef>
                <a:spcPts val="0"/>
              </a:spcBef>
              <a:buClr>
                <a:schemeClr val="tx2">
                  <a:lumMod val="65000"/>
                </a:schemeClr>
              </a:buClr>
            </a:pPr>
            <a:r>
              <a:rPr lang="en-US" sz="2400" dirty="0">
                <a:solidFill>
                  <a:schemeClr val="tx2"/>
                </a:solidFill>
              </a:rPr>
              <a:t>Build a richer understanding of your frame’s GPU performance </a:t>
            </a:r>
          </a:p>
        </p:txBody>
      </p:sp>
      <p:sp>
        <p:nvSpPr>
          <p:cNvPr id="25" name="Content Placeholder 2"/>
          <p:cNvSpPr txBox="1">
            <a:spLocks/>
          </p:cNvSpPr>
          <p:nvPr/>
        </p:nvSpPr>
        <p:spPr>
          <a:xfrm>
            <a:off x="745191" y="1566492"/>
            <a:ext cx="7990247" cy="1936031"/>
          </a:xfrm>
          <a:prstGeom prst="rect">
            <a:avLst/>
          </a:prstGeom>
        </p:spPr>
        <p:txBody>
          <a:bodyPr/>
          <a:lstStyle>
            <a:lvl1pPr marL="342900" indent="-342900" algn="l" defTabSz="914400" rtl="0" eaLnBrk="1" latinLnBrk="0" hangingPunct="1">
              <a:spcBef>
                <a:spcPts val="800"/>
              </a:spcBef>
              <a:spcAft>
                <a:spcPts val="0"/>
              </a:spcAft>
              <a:buClr>
                <a:schemeClr val="accent4"/>
              </a:buClr>
              <a:buFont typeface="Wingdings 3" pitchFamily="18" charset="2"/>
              <a:buChar char=""/>
              <a:defRPr sz="2000" kern="1200">
                <a:solidFill>
                  <a:srgbClr val="FFFFFF"/>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accent4"/>
              </a:buClr>
              <a:buFont typeface="Calibri" pitchFamily="34" charset="0"/>
              <a:buChar char="‒"/>
              <a:defRPr sz="1800" kern="1200">
                <a:solidFill>
                  <a:srgbClr val="FFFFFF"/>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accent4"/>
              </a:buClr>
              <a:buFont typeface="Calibri" pitchFamily="34" charset="0"/>
              <a:buChar char="‒"/>
              <a:defRPr sz="1600" kern="1200">
                <a:solidFill>
                  <a:srgbClr val="FFFFFF"/>
                </a:solidFill>
                <a:latin typeface="Calibri" pitchFamily="34" charset="0"/>
                <a:ea typeface="+mn-ea"/>
                <a:cs typeface="+mn-cs"/>
              </a:defRPr>
            </a:lvl3pPr>
            <a:lvl4pPr marL="1371600" indent="-182880" algn="l" defTabSz="914400" rtl="0" eaLnBrk="1" latinLnBrk="0" hangingPunct="1">
              <a:spcBef>
                <a:spcPts val="300"/>
              </a:spcBef>
              <a:buClr>
                <a:schemeClr val="accent4"/>
              </a:buClr>
              <a:buFont typeface="Calibri" pitchFamily="34" charset="0"/>
              <a:buChar char="‒"/>
              <a:defRPr sz="1200" kern="1200">
                <a:solidFill>
                  <a:srgbClr val="FFFFFF"/>
                </a:solidFill>
                <a:latin typeface="Calibri" pitchFamily="34" charset="0"/>
                <a:ea typeface="+mn-ea"/>
                <a:cs typeface="+mn-cs"/>
              </a:defRPr>
            </a:lvl4pPr>
            <a:lvl5pPr marL="1645920" indent="-164592" algn="l" defTabSz="914400" rtl="0" eaLnBrk="1" latinLnBrk="0" hangingPunct="1">
              <a:spcBef>
                <a:spcPts val="300"/>
              </a:spcBef>
              <a:buClr>
                <a:schemeClr val="accent4"/>
              </a:buClr>
              <a:buFont typeface="Calibri" pitchFamily="34" charset="0"/>
              <a:buChar char="‒"/>
              <a:defRPr sz="1200" kern="1200">
                <a:solidFill>
                  <a:srgbClr val="FFFFFF"/>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accent3"/>
                </a:solidFill>
              </a:rPr>
              <a:t>Work seamlessly between </a:t>
            </a:r>
            <a:r>
              <a:rPr lang="en-US" sz="3600" b="1" dirty="0" err="1">
                <a:solidFill>
                  <a:schemeClr val="accent3"/>
                </a:solidFill>
              </a:rPr>
              <a:t>RenderDoc’s</a:t>
            </a:r>
            <a:r>
              <a:rPr lang="en-US" sz="3600" b="1" dirty="0">
                <a:solidFill>
                  <a:schemeClr val="accent3"/>
                </a:solidFill>
              </a:rPr>
              <a:t> frame debugger and RGP’s profile data </a:t>
            </a:r>
            <a:endParaRPr lang="en-US" sz="3600" b="1" dirty="0">
              <a:solidFill>
                <a:schemeClr val="tx2"/>
              </a:solidFill>
            </a:endParaRPr>
          </a:p>
        </p:txBody>
      </p:sp>
    </p:spTree>
    <p:extLst>
      <p:ext uri="{BB962C8B-B14F-4D97-AF65-F5344CB8AC3E}">
        <p14:creationId xmlns:p14="http://schemas.microsoft.com/office/powerpoint/2010/main" val="46327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
                                            <p:txEl>
                                              <p:pRg st="1" end="1"/>
                                            </p:txEl>
                                          </p:spTgt>
                                        </p:tgtEl>
                                        <p:attrNameLst>
                                          <p:attrName>style.visibility</p:attrName>
                                        </p:attrNameLst>
                                      </p:cBhvr>
                                      <p:to>
                                        <p:strVal val="visible"/>
                                      </p:to>
                                    </p:set>
                                    <p:animEffect transition="in" filter="fade">
                                      <p:cBhvr>
                                        <p:cTn id="10" dur="500"/>
                                        <p:tgtEl>
                                          <p:spTgt spid="2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xEl>
                                              <p:pRg st="2" end="2"/>
                                            </p:txEl>
                                          </p:spTgt>
                                        </p:tgtEl>
                                        <p:attrNameLst>
                                          <p:attrName>style.visibility</p:attrName>
                                        </p:attrNameLst>
                                      </p:cBhvr>
                                      <p:to>
                                        <p:strVal val="visible"/>
                                      </p:to>
                                    </p:set>
                                    <p:animEffect transition="in" filter="fade">
                                      <p:cBhvr>
                                        <p:cTn id="13" dur="500"/>
                                        <p:tgtEl>
                                          <p:spTgt spid="2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xEl>
                                              <p:pRg st="3" end="3"/>
                                            </p:txEl>
                                          </p:spTgt>
                                        </p:tgtEl>
                                        <p:attrNameLst>
                                          <p:attrName>style.visibility</p:attrName>
                                        </p:attrNameLst>
                                      </p:cBhvr>
                                      <p:to>
                                        <p:strVal val="visible"/>
                                      </p:to>
                                    </p:set>
                                    <p:animEffect transition="in" filter="fade">
                                      <p:cBhvr>
                                        <p:cTn id="16" dur="500"/>
                                        <p:tgtEl>
                                          <p:spTgt spid="2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xEl>
                                              <p:pRg st="4" end="4"/>
                                            </p:txEl>
                                          </p:spTgt>
                                        </p:tgtEl>
                                        <p:attrNameLst>
                                          <p:attrName>style.visibility</p:attrName>
                                        </p:attrNameLst>
                                      </p:cBhvr>
                                      <p:to>
                                        <p:strVal val="visible"/>
                                      </p:to>
                                    </p:set>
                                    <p:animEffect transition="in" filter="fade">
                                      <p:cBhvr>
                                        <p:cTn id="19" dur="500"/>
                                        <p:tgtEl>
                                          <p:spTgt spid="2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xEl>
                                              <p:pRg st="5" end="5"/>
                                            </p:txEl>
                                          </p:spTgt>
                                        </p:tgtEl>
                                        <p:attrNameLst>
                                          <p:attrName>style.visibility</p:attrName>
                                        </p:attrNameLst>
                                      </p:cBhvr>
                                      <p:to>
                                        <p:strVal val="visible"/>
                                      </p:to>
                                    </p:set>
                                    <p:animEffect transition="in" filter="fade">
                                      <p:cBhvr>
                                        <p:cTn id="22"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55" name="Shape 155"/>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US" dirty="0"/>
              <a:t>RENDERDOC RGP INTEROP</a:t>
            </a:r>
            <a:endParaRPr lang="en-US" sz="2400" dirty="0">
              <a:latin typeface="+mn-lt"/>
            </a:endParaRPr>
          </a:p>
        </p:txBody>
      </p:sp>
      <p:pic>
        <p:nvPicPr>
          <p:cNvPr id="3" name="Picture 2">
            <a:extLst>
              <a:ext uri="{FF2B5EF4-FFF2-40B4-BE49-F238E27FC236}">
                <a16:creationId xmlns:a16="http://schemas.microsoft.com/office/drawing/2014/main" id="{1285894D-D70D-4681-9CB5-1C4AD5827009}"/>
              </a:ext>
            </a:extLst>
          </p:cNvPr>
          <p:cNvPicPr>
            <a:picLocks noChangeAspect="1"/>
          </p:cNvPicPr>
          <p:nvPr/>
        </p:nvPicPr>
        <p:blipFill>
          <a:blip r:embed="rId3"/>
          <a:stretch>
            <a:fillRect/>
          </a:stretch>
        </p:blipFill>
        <p:spPr>
          <a:xfrm>
            <a:off x="1530585" y="1149097"/>
            <a:ext cx="8339280" cy="5320535"/>
          </a:xfrm>
          <a:prstGeom prst="rect">
            <a:avLst/>
          </a:prstGeom>
        </p:spPr>
      </p:pic>
      <p:grpSp>
        <p:nvGrpSpPr>
          <p:cNvPr id="2" name="Group 1">
            <a:extLst>
              <a:ext uri="{FF2B5EF4-FFF2-40B4-BE49-F238E27FC236}">
                <a16:creationId xmlns:a16="http://schemas.microsoft.com/office/drawing/2014/main" id="{8910CAEF-137B-42BA-9B69-791922BF487B}"/>
              </a:ext>
            </a:extLst>
          </p:cNvPr>
          <p:cNvGrpSpPr/>
          <p:nvPr/>
        </p:nvGrpSpPr>
        <p:grpSpPr>
          <a:xfrm>
            <a:off x="2020650" y="1686824"/>
            <a:ext cx="3808649" cy="646331"/>
            <a:chOff x="2020650" y="1686824"/>
            <a:chExt cx="3808649" cy="646331"/>
          </a:xfrm>
        </p:grpSpPr>
        <p:sp>
          <p:nvSpPr>
            <p:cNvPr id="9" name="Rectangle: Rounded Corners 8">
              <a:extLst>
                <a:ext uri="{FF2B5EF4-FFF2-40B4-BE49-F238E27FC236}">
                  <a16:creationId xmlns:a16="http://schemas.microsoft.com/office/drawing/2014/main" id="{4F4BECF1-A913-4ECF-814D-38EC30A84A88}"/>
                </a:ext>
              </a:extLst>
            </p:cNvPr>
            <p:cNvSpPr/>
            <p:nvPr/>
          </p:nvSpPr>
          <p:spPr>
            <a:xfrm>
              <a:off x="2020650" y="1892728"/>
              <a:ext cx="1391418" cy="211239"/>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6" name="Group 5">
              <a:extLst>
                <a:ext uri="{FF2B5EF4-FFF2-40B4-BE49-F238E27FC236}">
                  <a16:creationId xmlns:a16="http://schemas.microsoft.com/office/drawing/2014/main" id="{B0BFFD74-2EE3-43DC-8CE7-42890519812B}"/>
                </a:ext>
              </a:extLst>
            </p:cNvPr>
            <p:cNvGrpSpPr/>
            <p:nvPr/>
          </p:nvGrpSpPr>
          <p:grpSpPr>
            <a:xfrm>
              <a:off x="3412068" y="1686824"/>
              <a:ext cx="2417231" cy="646331"/>
              <a:chOff x="319214" y="4331575"/>
              <a:chExt cx="2417231" cy="646331"/>
            </a:xfrm>
          </p:grpSpPr>
          <p:sp>
            <p:nvSpPr>
              <p:cNvPr id="7" name="Arrow: Right 6">
                <a:extLst>
                  <a:ext uri="{FF2B5EF4-FFF2-40B4-BE49-F238E27FC236}">
                    <a16:creationId xmlns:a16="http://schemas.microsoft.com/office/drawing/2014/main" id="{86B310B1-125B-40C2-8009-283169F888AD}"/>
                  </a:ext>
                </a:extLst>
              </p:cNvPr>
              <p:cNvSpPr/>
              <p:nvPr/>
            </p:nvSpPr>
            <p:spPr>
              <a:xfrm rot="10800000">
                <a:off x="319214" y="4482842"/>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TextBox 7">
                <a:extLst>
                  <a:ext uri="{FF2B5EF4-FFF2-40B4-BE49-F238E27FC236}">
                    <a16:creationId xmlns:a16="http://schemas.microsoft.com/office/drawing/2014/main" id="{EAD07987-955C-48BB-9814-4F3183EBAE1C}"/>
                  </a:ext>
                </a:extLst>
              </p:cNvPr>
              <p:cNvSpPr txBox="1"/>
              <p:nvPr/>
            </p:nvSpPr>
            <p:spPr>
              <a:xfrm>
                <a:off x="624844" y="4331575"/>
                <a:ext cx="2111601" cy="646331"/>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New menu item to create RGP profile</a:t>
                </a:r>
              </a:p>
            </p:txBody>
          </p:sp>
        </p:grpSp>
      </p:grpSp>
    </p:spTree>
    <p:extLst>
      <p:ext uri="{BB962C8B-B14F-4D97-AF65-F5344CB8AC3E}">
        <p14:creationId xmlns:p14="http://schemas.microsoft.com/office/powerpoint/2010/main" val="384483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55" name="Shape 155"/>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US" dirty="0"/>
              <a:t>RENDERDOC RGP INTEROP</a:t>
            </a:r>
            <a:endParaRPr lang="en-US" sz="2400" dirty="0">
              <a:latin typeface="+mn-lt"/>
            </a:endParaRPr>
          </a:p>
        </p:txBody>
      </p:sp>
      <p:pic>
        <p:nvPicPr>
          <p:cNvPr id="3" name="Picture 2">
            <a:extLst>
              <a:ext uri="{FF2B5EF4-FFF2-40B4-BE49-F238E27FC236}">
                <a16:creationId xmlns:a16="http://schemas.microsoft.com/office/drawing/2014/main" id="{1285894D-D70D-4681-9CB5-1C4AD5827009}"/>
              </a:ext>
            </a:extLst>
          </p:cNvPr>
          <p:cNvPicPr>
            <a:picLocks noChangeAspect="1"/>
          </p:cNvPicPr>
          <p:nvPr/>
        </p:nvPicPr>
        <p:blipFill>
          <a:blip r:embed="rId3"/>
          <a:stretch>
            <a:fillRect/>
          </a:stretch>
        </p:blipFill>
        <p:spPr>
          <a:xfrm>
            <a:off x="1530585" y="1174844"/>
            <a:ext cx="8339280" cy="5269040"/>
          </a:xfrm>
          <a:prstGeom prst="rect">
            <a:avLst/>
          </a:prstGeom>
        </p:spPr>
      </p:pic>
      <p:sp>
        <p:nvSpPr>
          <p:cNvPr id="10" name="TextBox 9">
            <a:extLst>
              <a:ext uri="{FF2B5EF4-FFF2-40B4-BE49-F238E27FC236}">
                <a16:creationId xmlns:a16="http://schemas.microsoft.com/office/drawing/2014/main" id="{E65A9F5A-4ABE-4C79-8AE4-B630675D084F}"/>
              </a:ext>
            </a:extLst>
          </p:cNvPr>
          <p:cNvSpPr txBox="1"/>
          <p:nvPr/>
        </p:nvSpPr>
        <p:spPr>
          <a:xfrm>
            <a:off x="4218873" y="3187383"/>
            <a:ext cx="2285168" cy="923330"/>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RGP profile is created and loads into new instance of RGP</a:t>
            </a:r>
          </a:p>
        </p:txBody>
      </p:sp>
    </p:spTree>
    <p:extLst>
      <p:ext uri="{BB962C8B-B14F-4D97-AF65-F5344CB8AC3E}">
        <p14:creationId xmlns:p14="http://schemas.microsoft.com/office/powerpoint/2010/main" val="278294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55" name="Shape 155"/>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US" dirty="0"/>
              <a:t>RENDERDOC RGP INTEROP</a:t>
            </a:r>
            <a:endParaRPr lang="en-US" sz="2400" dirty="0">
              <a:latin typeface="+mn-lt"/>
            </a:endParaRPr>
          </a:p>
        </p:txBody>
      </p:sp>
      <p:pic>
        <p:nvPicPr>
          <p:cNvPr id="3" name="Picture 2">
            <a:extLst>
              <a:ext uri="{FF2B5EF4-FFF2-40B4-BE49-F238E27FC236}">
                <a16:creationId xmlns:a16="http://schemas.microsoft.com/office/drawing/2014/main" id="{1285894D-D70D-4681-9CB5-1C4AD5827009}"/>
              </a:ext>
            </a:extLst>
          </p:cNvPr>
          <p:cNvPicPr>
            <a:picLocks noChangeAspect="1"/>
          </p:cNvPicPr>
          <p:nvPr/>
        </p:nvPicPr>
        <p:blipFill>
          <a:blip r:embed="rId3"/>
          <a:stretch>
            <a:fillRect/>
          </a:stretch>
        </p:blipFill>
        <p:spPr>
          <a:xfrm>
            <a:off x="1530585" y="1174844"/>
            <a:ext cx="8339280" cy="5269040"/>
          </a:xfrm>
          <a:prstGeom prst="rect">
            <a:avLst/>
          </a:prstGeom>
        </p:spPr>
      </p:pic>
      <p:grpSp>
        <p:nvGrpSpPr>
          <p:cNvPr id="5" name="Group 4">
            <a:extLst>
              <a:ext uri="{FF2B5EF4-FFF2-40B4-BE49-F238E27FC236}">
                <a16:creationId xmlns:a16="http://schemas.microsoft.com/office/drawing/2014/main" id="{2A4A32A3-5E44-46A5-9014-B3F3F73588B8}"/>
              </a:ext>
            </a:extLst>
          </p:cNvPr>
          <p:cNvGrpSpPr/>
          <p:nvPr/>
        </p:nvGrpSpPr>
        <p:grpSpPr>
          <a:xfrm>
            <a:off x="4861217" y="4722125"/>
            <a:ext cx="3427649" cy="646331"/>
            <a:chOff x="2020650" y="1665659"/>
            <a:chExt cx="3427649" cy="646331"/>
          </a:xfrm>
        </p:grpSpPr>
        <p:sp>
          <p:nvSpPr>
            <p:cNvPr id="6" name="Rectangle: Rounded Corners 5">
              <a:extLst>
                <a:ext uri="{FF2B5EF4-FFF2-40B4-BE49-F238E27FC236}">
                  <a16:creationId xmlns:a16="http://schemas.microsoft.com/office/drawing/2014/main" id="{EF5E0AD0-3FA7-4495-AED8-3421DE5F7F9B}"/>
                </a:ext>
              </a:extLst>
            </p:cNvPr>
            <p:cNvSpPr/>
            <p:nvPr/>
          </p:nvSpPr>
          <p:spPr>
            <a:xfrm>
              <a:off x="2020650" y="1892728"/>
              <a:ext cx="997716" cy="164673"/>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7" name="Group 6">
              <a:extLst>
                <a:ext uri="{FF2B5EF4-FFF2-40B4-BE49-F238E27FC236}">
                  <a16:creationId xmlns:a16="http://schemas.microsoft.com/office/drawing/2014/main" id="{358B25EF-0931-4F3D-9CF9-BF031F06DC34}"/>
                </a:ext>
              </a:extLst>
            </p:cNvPr>
            <p:cNvGrpSpPr/>
            <p:nvPr/>
          </p:nvGrpSpPr>
          <p:grpSpPr>
            <a:xfrm>
              <a:off x="3031068" y="1665659"/>
              <a:ext cx="2417231" cy="646331"/>
              <a:chOff x="-61786" y="4310410"/>
              <a:chExt cx="2417231" cy="646331"/>
            </a:xfrm>
          </p:grpSpPr>
          <p:sp>
            <p:nvSpPr>
              <p:cNvPr id="8" name="Arrow: Right 7">
                <a:extLst>
                  <a:ext uri="{FF2B5EF4-FFF2-40B4-BE49-F238E27FC236}">
                    <a16:creationId xmlns:a16="http://schemas.microsoft.com/office/drawing/2014/main" id="{0726DA97-C08B-4415-81C1-15F6A8C7DA61}"/>
                  </a:ext>
                </a:extLst>
              </p:cNvPr>
              <p:cNvSpPr/>
              <p:nvPr/>
            </p:nvSpPr>
            <p:spPr>
              <a:xfrm rot="10800000">
                <a:off x="-61786" y="4461677"/>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extBox 8">
                <a:extLst>
                  <a:ext uri="{FF2B5EF4-FFF2-40B4-BE49-F238E27FC236}">
                    <a16:creationId xmlns:a16="http://schemas.microsoft.com/office/drawing/2014/main" id="{72A55A59-C90B-4181-9755-ADEA9C449CCC}"/>
                  </a:ext>
                </a:extLst>
              </p:cNvPr>
              <p:cNvSpPr txBox="1"/>
              <p:nvPr/>
            </p:nvSpPr>
            <p:spPr>
              <a:xfrm>
                <a:off x="243844" y="4310410"/>
                <a:ext cx="2111601" cy="646331"/>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View selected event in </a:t>
                </a:r>
                <a:r>
                  <a:rPr lang="en-US" b="1" dirty="0" err="1">
                    <a:solidFill>
                      <a:schemeClr val="bg1"/>
                    </a:solidFill>
                  </a:rPr>
                  <a:t>RenderDoc</a:t>
                </a:r>
                <a:endParaRPr lang="en-US" b="1" dirty="0">
                  <a:solidFill>
                    <a:schemeClr val="bg1"/>
                  </a:solidFill>
                </a:endParaRPr>
              </a:p>
            </p:txBody>
          </p:sp>
        </p:grpSp>
      </p:grpSp>
    </p:spTree>
    <p:extLst>
      <p:ext uri="{BB962C8B-B14F-4D97-AF65-F5344CB8AC3E}">
        <p14:creationId xmlns:p14="http://schemas.microsoft.com/office/powerpoint/2010/main" val="37108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55" name="Shape 155"/>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US" dirty="0"/>
              <a:t>RENDERDOC RGP INTEROP</a:t>
            </a:r>
            <a:endParaRPr lang="en-US" sz="2400" dirty="0">
              <a:latin typeface="+mn-lt"/>
            </a:endParaRPr>
          </a:p>
        </p:txBody>
      </p:sp>
      <p:pic>
        <p:nvPicPr>
          <p:cNvPr id="3" name="Picture 2">
            <a:extLst>
              <a:ext uri="{FF2B5EF4-FFF2-40B4-BE49-F238E27FC236}">
                <a16:creationId xmlns:a16="http://schemas.microsoft.com/office/drawing/2014/main" id="{1285894D-D70D-4681-9CB5-1C4AD5827009}"/>
              </a:ext>
            </a:extLst>
          </p:cNvPr>
          <p:cNvPicPr>
            <a:picLocks noChangeAspect="1"/>
          </p:cNvPicPr>
          <p:nvPr/>
        </p:nvPicPr>
        <p:blipFill>
          <a:blip r:embed="rId3"/>
          <a:stretch>
            <a:fillRect/>
          </a:stretch>
        </p:blipFill>
        <p:spPr>
          <a:xfrm>
            <a:off x="1530586" y="1149097"/>
            <a:ext cx="8339278" cy="5320535"/>
          </a:xfrm>
          <a:prstGeom prst="rect">
            <a:avLst/>
          </a:prstGeom>
        </p:spPr>
      </p:pic>
      <p:sp>
        <p:nvSpPr>
          <p:cNvPr id="5" name="TextBox 4">
            <a:extLst>
              <a:ext uri="{FF2B5EF4-FFF2-40B4-BE49-F238E27FC236}">
                <a16:creationId xmlns:a16="http://schemas.microsoft.com/office/drawing/2014/main" id="{4AB15762-DCEB-4389-87DF-274CE6B0745C}"/>
              </a:ext>
            </a:extLst>
          </p:cNvPr>
          <p:cNvSpPr txBox="1"/>
          <p:nvPr/>
        </p:nvSpPr>
        <p:spPr>
          <a:xfrm>
            <a:off x="1606911" y="3725011"/>
            <a:ext cx="2363960" cy="646331"/>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The same event is selected in </a:t>
            </a:r>
            <a:r>
              <a:rPr lang="en-US" b="1" dirty="0" err="1">
                <a:solidFill>
                  <a:schemeClr val="bg1"/>
                </a:solidFill>
              </a:rPr>
              <a:t>RenderDoc</a:t>
            </a:r>
            <a:endParaRPr lang="en-US" b="1" dirty="0">
              <a:solidFill>
                <a:schemeClr val="bg1"/>
              </a:solidFill>
            </a:endParaRPr>
          </a:p>
        </p:txBody>
      </p:sp>
    </p:spTree>
    <p:extLst>
      <p:ext uri="{BB962C8B-B14F-4D97-AF65-F5344CB8AC3E}">
        <p14:creationId xmlns:p14="http://schemas.microsoft.com/office/powerpoint/2010/main" val="205250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55" name="Shape 155"/>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US" dirty="0"/>
              <a:t>RENDERDOC RGP INTEROP</a:t>
            </a:r>
            <a:endParaRPr lang="en-US" sz="2400" dirty="0">
              <a:latin typeface="+mn-lt"/>
            </a:endParaRPr>
          </a:p>
        </p:txBody>
      </p:sp>
      <p:pic>
        <p:nvPicPr>
          <p:cNvPr id="3" name="Picture 2">
            <a:extLst>
              <a:ext uri="{FF2B5EF4-FFF2-40B4-BE49-F238E27FC236}">
                <a16:creationId xmlns:a16="http://schemas.microsoft.com/office/drawing/2014/main" id="{1285894D-D70D-4681-9CB5-1C4AD5827009}"/>
              </a:ext>
            </a:extLst>
          </p:cNvPr>
          <p:cNvPicPr>
            <a:picLocks noChangeAspect="1"/>
          </p:cNvPicPr>
          <p:nvPr/>
        </p:nvPicPr>
        <p:blipFill>
          <a:blip r:embed="rId3"/>
          <a:stretch>
            <a:fillRect/>
          </a:stretch>
        </p:blipFill>
        <p:spPr>
          <a:xfrm>
            <a:off x="1530586" y="1149097"/>
            <a:ext cx="8339278" cy="5320535"/>
          </a:xfrm>
          <a:prstGeom prst="rect">
            <a:avLst/>
          </a:prstGeom>
        </p:spPr>
      </p:pic>
      <p:sp>
        <p:nvSpPr>
          <p:cNvPr id="5" name="TextBox 4">
            <a:extLst>
              <a:ext uri="{FF2B5EF4-FFF2-40B4-BE49-F238E27FC236}">
                <a16:creationId xmlns:a16="http://schemas.microsoft.com/office/drawing/2014/main" id="{0D84C8E2-7866-486B-A02C-CC06AC29A2C7}"/>
              </a:ext>
            </a:extLst>
          </p:cNvPr>
          <p:cNvSpPr txBox="1"/>
          <p:nvPr/>
        </p:nvSpPr>
        <p:spPr>
          <a:xfrm>
            <a:off x="5700225" y="3039211"/>
            <a:ext cx="2639442" cy="923330"/>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View </a:t>
            </a:r>
            <a:r>
              <a:rPr lang="en-US" b="1" dirty="0" err="1">
                <a:solidFill>
                  <a:schemeClr val="bg1"/>
                </a:solidFill>
              </a:rPr>
              <a:t>shader</a:t>
            </a:r>
            <a:r>
              <a:rPr lang="en-US" b="1" dirty="0">
                <a:solidFill>
                  <a:schemeClr val="bg1"/>
                </a:solidFill>
              </a:rPr>
              <a:t> code and disassembly using AMD’s </a:t>
            </a:r>
            <a:r>
              <a:rPr lang="en-US" b="1" dirty="0" err="1">
                <a:solidFill>
                  <a:schemeClr val="bg1"/>
                </a:solidFill>
              </a:rPr>
              <a:t>shader</a:t>
            </a:r>
            <a:r>
              <a:rPr lang="en-US" b="1" dirty="0">
                <a:solidFill>
                  <a:schemeClr val="bg1"/>
                </a:solidFill>
              </a:rPr>
              <a:t> analyzer plugin</a:t>
            </a:r>
          </a:p>
        </p:txBody>
      </p:sp>
    </p:spTree>
    <p:extLst>
      <p:ext uri="{BB962C8B-B14F-4D97-AF65-F5344CB8AC3E}">
        <p14:creationId xmlns:p14="http://schemas.microsoft.com/office/powerpoint/2010/main" val="356965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55" name="Shape 155"/>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US" dirty="0"/>
              <a:t>RENDERDOC RGP INTEROP</a:t>
            </a:r>
            <a:endParaRPr lang="en-US" sz="2400" dirty="0">
              <a:latin typeface="+mn-lt"/>
            </a:endParaRPr>
          </a:p>
        </p:txBody>
      </p:sp>
      <p:pic>
        <p:nvPicPr>
          <p:cNvPr id="3" name="Picture 2">
            <a:extLst>
              <a:ext uri="{FF2B5EF4-FFF2-40B4-BE49-F238E27FC236}">
                <a16:creationId xmlns:a16="http://schemas.microsoft.com/office/drawing/2014/main" id="{1285894D-D70D-4681-9CB5-1C4AD5827009}"/>
              </a:ext>
            </a:extLst>
          </p:cNvPr>
          <p:cNvPicPr>
            <a:picLocks noChangeAspect="1"/>
          </p:cNvPicPr>
          <p:nvPr/>
        </p:nvPicPr>
        <p:blipFill>
          <a:blip r:embed="rId3"/>
          <a:stretch>
            <a:fillRect/>
          </a:stretch>
        </p:blipFill>
        <p:spPr>
          <a:xfrm>
            <a:off x="1530586" y="1149097"/>
            <a:ext cx="8339278" cy="5320535"/>
          </a:xfrm>
          <a:prstGeom prst="rect">
            <a:avLst/>
          </a:prstGeom>
        </p:spPr>
      </p:pic>
      <p:sp>
        <p:nvSpPr>
          <p:cNvPr id="5" name="TextBox 4">
            <a:extLst>
              <a:ext uri="{FF2B5EF4-FFF2-40B4-BE49-F238E27FC236}">
                <a16:creationId xmlns:a16="http://schemas.microsoft.com/office/drawing/2014/main" id="{4A29DF36-1172-428B-8361-D54DEAD45B50}"/>
              </a:ext>
            </a:extLst>
          </p:cNvPr>
          <p:cNvSpPr txBox="1"/>
          <p:nvPr/>
        </p:nvSpPr>
        <p:spPr>
          <a:xfrm>
            <a:off x="6574869" y="2970006"/>
            <a:ext cx="2978108" cy="923330"/>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AMD’s </a:t>
            </a:r>
            <a:r>
              <a:rPr lang="en-US" b="1" dirty="0" err="1">
                <a:solidFill>
                  <a:schemeClr val="bg1"/>
                </a:solidFill>
              </a:rPr>
              <a:t>GPUPerfAPI</a:t>
            </a:r>
            <a:r>
              <a:rPr lang="en-US" b="1" dirty="0">
                <a:solidFill>
                  <a:schemeClr val="bg1"/>
                </a:solidFill>
              </a:rPr>
              <a:t> counters are now integrated into </a:t>
            </a:r>
            <a:r>
              <a:rPr lang="en-US" b="1" dirty="0" err="1">
                <a:solidFill>
                  <a:schemeClr val="bg1"/>
                </a:solidFill>
              </a:rPr>
              <a:t>RenderDoc</a:t>
            </a:r>
            <a:endParaRPr lang="en-US" b="1" dirty="0">
              <a:solidFill>
                <a:schemeClr val="bg1"/>
              </a:solidFill>
            </a:endParaRPr>
          </a:p>
        </p:txBody>
      </p:sp>
    </p:spTree>
    <p:extLst>
      <p:ext uri="{BB962C8B-B14F-4D97-AF65-F5344CB8AC3E}">
        <p14:creationId xmlns:p14="http://schemas.microsoft.com/office/powerpoint/2010/main" val="327738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55" name="Shape 155"/>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US" dirty="0"/>
              <a:t>RENDERDOC RGP INTEROP</a:t>
            </a:r>
            <a:endParaRPr lang="en-US" sz="2400" dirty="0">
              <a:latin typeface="+mn-lt"/>
            </a:endParaRPr>
          </a:p>
        </p:txBody>
      </p:sp>
      <p:pic>
        <p:nvPicPr>
          <p:cNvPr id="3" name="Picture 2">
            <a:extLst>
              <a:ext uri="{FF2B5EF4-FFF2-40B4-BE49-F238E27FC236}">
                <a16:creationId xmlns:a16="http://schemas.microsoft.com/office/drawing/2014/main" id="{1285894D-D70D-4681-9CB5-1C4AD5827009}"/>
              </a:ext>
            </a:extLst>
          </p:cNvPr>
          <p:cNvPicPr>
            <a:picLocks noChangeAspect="1"/>
          </p:cNvPicPr>
          <p:nvPr/>
        </p:nvPicPr>
        <p:blipFill>
          <a:blip r:embed="rId3"/>
          <a:stretch>
            <a:fillRect/>
          </a:stretch>
        </p:blipFill>
        <p:spPr>
          <a:xfrm>
            <a:off x="1530586" y="1149097"/>
            <a:ext cx="8339278" cy="5320535"/>
          </a:xfrm>
          <a:prstGeom prst="rect">
            <a:avLst/>
          </a:prstGeom>
        </p:spPr>
      </p:pic>
      <p:sp>
        <p:nvSpPr>
          <p:cNvPr id="5" name="TextBox 4">
            <a:extLst>
              <a:ext uri="{FF2B5EF4-FFF2-40B4-BE49-F238E27FC236}">
                <a16:creationId xmlns:a16="http://schemas.microsoft.com/office/drawing/2014/main" id="{7C89C6E9-327F-453E-9E69-2ADC8D00FC36}"/>
              </a:ext>
            </a:extLst>
          </p:cNvPr>
          <p:cNvSpPr txBox="1"/>
          <p:nvPr/>
        </p:nvSpPr>
        <p:spPr>
          <a:xfrm>
            <a:off x="5577801" y="1742155"/>
            <a:ext cx="2639442"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View counter results</a:t>
            </a:r>
          </a:p>
        </p:txBody>
      </p:sp>
    </p:spTree>
    <p:extLst>
      <p:ext uri="{BB962C8B-B14F-4D97-AF65-F5344CB8AC3E}">
        <p14:creationId xmlns:p14="http://schemas.microsoft.com/office/powerpoint/2010/main" val="16343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D2D3A2-22B0-48C6-BECB-E719D844C146}"/>
              </a:ext>
            </a:extLst>
          </p:cNvPr>
          <p:cNvSpPr>
            <a:spLocks noGrp="1"/>
          </p:cNvSpPr>
          <p:nvPr>
            <p:ph idx="1"/>
          </p:nvPr>
        </p:nvSpPr>
        <p:spPr>
          <a:xfrm>
            <a:off x="365760" y="1381123"/>
            <a:ext cx="10236337" cy="4937760"/>
          </a:xfrm>
        </p:spPr>
        <p:txBody>
          <a:bodyPr/>
          <a:lstStyle/>
          <a:p>
            <a:r>
              <a:rPr lang="en-US" sz="2800" b="1" dirty="0">
                <a:solidFill>
                  <a:srgbClr val="00AAB5"/>
                </a:solidFill>
              </a:rPr>
              <a:t>If we could visualize how DirectX12 and Vulkan events map to the</a:t>
            </a:r>
            <a:r>
              <a:rPr lang="en-US" sz="2800" b="1" dirty="0">
                <a:solidFill>
                  <a:srgbClr val="FF0000"/>
                </a:solidFill>
              </a:rPr>
              <a:t> </a:t>
            </a:r>
            <a:r>
              <a:rPr lang="en-US" sz="2800" b="1" dirty="0">
                <a:solidFill>
                  <a:srgbClr val="00AAB5"/>
                </a:solidFill>
              </a:rPr>
              <a:t>complex stuff in red</a:t>
            </a:r>
          </a:p>
          <a:p>
            <a:r>
              <a:rPr lang="en-US" sz="2800" b="1" dirty="0">
                <a:solidFill>
                  <a:srgbClr val="00AAB5"/>
                </a:solidFill>
              </a:rPr>
              <a:t>We could ask simple questions such as:</a:t>
            </a:r>
          </a:p>
          <a:p>
            <a:pPr lvl="1">
              <a:spcBef>
                <a:spcPts val="600"/>
              </a:spcBef>
            </a:pPr>
            <a:r>
              <a:rPr lang="en-US" sz="2000" dirty="0">
                <a:solidFill>
                  <a:schemeClr val="bg1"/>
                </a:solidFill>
              </a:rPr>
              <a:t>Am I synchronizing work between queues effectively?</a:t>
            </a:r>
          </a:p>
          <a:p>
            <a:pPr lvl="1">
              <a:spcBef>
                <a:spcPts val="600"/>
              </a:spcBef>
            </a:pPr>
            <a:r>
              <a:rPr lang="en-US" sz="2000" dirty="0">
                <a:solidFill>
                  <a:schemeClr val="bg1"/>
                </a:solidFill>
              </a:rPr>
              <a:t>Am I feeding the GPU enough work?</a:t>
            </a:r>
          </a:p>
          <a:p>
            <a:pPr lvl="1">
              <a:spcBef>
                <a:spcPts val="600"/>
              </a:spcBef>
            </a:pPr>
            <a:r>
              <a:rPr lang="en-US" sz="2000" dirty="0">
                <a:solidFill>
                  <a:schemeClr val="bg1"/>
                </a:solidFill>
              </a:rPr>
              <a:t>Am I fully utilizing the GPU?</a:t>
            </a:r>
          </a:p>
          <a:p>
            <a:pPr lvl="1">
              <a:spcBef>
                <a:spcPts val="600"/>
              </a:spcBef>
            </a:pPr>
            <a:r>
              <a:rPr lang="en-US" sz="2000" dirty="0">
                <a:solidFill>
                  <a:schemeClr val="bg1"/>
                </a:solidFill>
              </a:rPr>
              <a:t>Which draws/dispatches are the best candidates for optimization?</a:t>
            </a:r>
          </a:p>
          <a:p>
            <a:pPr lvl="1">
              <a:spcBef>
                <a:spcPts val="600"/>
              </a:spcBef>
            </a:pPr>
            <a:r>
              <a:rPr lang="en-US" sz="2000" dirty="0">
                <a:solidFill>
                  <a:schemeClr val="bg1"/>
                </a:solidFill>
              </a:rPr>
              <a:t>How are my applications barrier’s affecting performance?</a:t>
            </a:r>
          </a:p>
          <a:p>
            <a:pPr lvl="1">
              <a:spcBef>
                <a:spcPts val="600"/>
              </a:spcBef>
            </a:pPr>
            <a:r>
              <a:rPr lang="en-US" sz="2000" dirty="0">
                <a:solidFill>
                  <a:schemeClr val="bg1"/>
                </a:solidFill>
              </a:rPr>
              <a:t>How are driver barriers affecting performance?</a:t>
            </a:r>
          </a:p>
          <a:p>
            <a:pPr lvl="1">
              <a:spcBef>
                <a:spcPts val="600"/>
              </a:spcBef>
            </a:pPr>
            <a:r>
              <a:rPr lang="en-US" sz="2000" dirty="0">
                <a:solidFill>
                  <a:schemeClr val="bg1"/>
                </a:solidFill>
              </a:rPr>
              <a:t>Am I using expensive layout transitions?</a:t>
            </a:r>
          </a:p>
          <a:p>
            <a:pPr lvl="1">
              <a:spcBef>
                <a:spcPts val="600"/>
              </a:spcBef>
            </a:pPr>
            <a:r>
              <a:rPr lang="en-US" sz="2000" dirty="0">
                <a:solidFill>
                  <a:schemeClr val="bg1"/>
                </a:solidFill>
              </a:rPr>
              <a:t>How is my driving? (Call 1-800-BAD-DRIVER)</a:t>
            </a:r>
          </a:p>
          <a:p>
            <a:pPr lvl="1"/>
            <a:endParaRPr lang="en-US" sz="2400" b="1" dirty="0"/>
          </a:p>
          <a:p>
            <a:pPr marL="367665" lvl="1" indent="0">
              <a:buNone/>
            </a:pPr>
            <a:endParaRPr lang="en-US" dirty="0"/>
          </a:p>
          <a:p>
            <a:endParaRPr lang="en-US" dirty="0"/>
          </a:p>
          <a:p>
            <a:endParaRPr lang="en-US" dirty="0"/>
          </a:p>
          <a:p>
            <a:endParaRPr lang="en-US" dirty="0"/>
          </a:p>
        </p:txBody>
      </p:sp>
      <p:sp>
        <p:nvSpPr>
          <p:cNvPr id="3" name="Text Placeholder 2">
            <a:extLst>
              <a:ext uri="{FF2B5EF4-FFF2-40B4-BE49-F238E27FC236}">
                <a16:creationId xmlns:a16="http://schemas.microsoft.com/office/drawing/2014/main" id="{96E48195-4BBB-434D-857B-32F8D4B07C54}"/>
              </a:ext>
            </a:extLst>
          </p:cNvPr>
          <p:cNvSpPr>
            <a:spLocks noGrp="1"/>
          </p:cNvSpPr>
          <p:nvPr>
            <p:ph type="body" sz="quarter" idx="10"/>
          </p:nvPr>
        </p:nvSpPr>
        <p:spPr>
          <a:xfrm>
            <a:off x="365760" y="752474"/>
            <a:ext cx="10424160" cy="285750"/>
          </a:xfrm>
        </p:spPr>
        <p:txBody>
          <a:bodyPr/>
          <a:lstStyle/>
          <a:p>
            <a:r>
              <a:rPr lang="en-US" b="1" dirty="0">
                <a:solidFill>
                  <a:srgbClr val="ED1C24"/>
                </a:solidFill>
              </a:rPr>
              <a:t>Why did we make it?</a:t>
            </a:r>
          </a:p>
        </p:txBody>
      </p:sp>
      <p:sp>
        <p:nvSpPr>
          <p:cNvPr id="4" name="Title 3">
            <a:extLst>
              <a:ext uri="{FF2B5EF4-FFF2-40B4-BE49-F238E27FC236}">
                <a16:creationId xmlns:a16="http://schemas.microsoft.com/office/drawing/2014/main" id="{F2DACECC-4395-476E-ABD1-2EFCD3A81042}"/>
              </a:ext>
            </a:extLst>
          </p:cNvPr>
          <p:cNvSpPr>
            <a:spLocks noGrp="1"/>
          </p:cNvSpPr>
          <p:nvPr>
            <p:ph type="title"/>
          </p:nvPr>
        </p:nvSpPr>
        <p:spPr/>
        <p:txBody>
          <a:bodyPr/>
          <a:lstStyle/>
          <a:p>
            <a:r>
              <a:rPr lang="en-GB" dirty="0">
                <a:solidFill>
                  <a:schemeClr val="bg1"/>
                </a:solidFill>
              </a:rPr>
              <a:t>Radeon GPU Profiler (RGP)</a:t>
            </a:r>
            <a:endParaRPr lang="en-US" dirty="0"/>
          </a:p>
        </p:txBody>
      </p:sp>
    </p:spTree>
    <p:extLst>
      <p:ext uri="{BB962C8B-B14F-4D97-AF65-F5344CB8AC3E}">
        <p14:creationId xmlns:p14="http://schemas.microsoft.com/office/powerpoint/2010/main" val="175834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fade">
                                      <p:cBhvr>
                                        <p:cTn id="36" dur="500"/>
                                        <p:tgtEl>
                                          <p:spTgt spid="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500"/>
                                        <p:tgtEl>
                                          <p:spTgt spid="2">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
                                            <p:txEl>
                                              <p:pRg st="8" end="8"/>
                                            </p:txEl>
                                          </p:spTgt>
                                        </p:tgtEl>
                                        <p:attrNameLst>
                                          <p:attrName>style.visibility</p:attrName>
                                        </p:attrNameLst>
                                      </p:cBhvr>
                                      <p:to>
                                        <p:strVal val="visible"/>
                                      </p:to>
                                    </p:set>
                                    <p:animEffect transition="in" filter="fade">
                                      <p:cBhvr>
                                        <p:cTn id="46" dur="500"/>
                                        <p:tgtEl>
                                          <p:spTgt spid="2">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animEffect transition="in" filter="fade">
                                      <p:cBhvr>
                                        <p:cTn id="51" dur="750"/>
                                        <p:tgtEl>
                                          <p:spTgt spid="2">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xit" presetSubtype="2" fill="hold" nodeType="clickEffect">
                                  <p:stCondLst>
                                    <p:cond delay="0"/>
                                  </p:stCondLst>
                                  <p:childTnLst>
                                    <p:anim calcmode="lin" valueType="num">
                                      <p:cBhvr additive="base">
                                        <p:cTn id="55" dur="750"/>
                                        <p:tgtEl>
                                          <p:spTgt spid="2">
                                            <p:txEl>
                                              <p:pRg st="9" end="9"/>
                                            </p:txEl>
                                          </p:spTgt>
                                        </p:tgtEl>
                                        <p:attrNameLst>
                                          <p:attrName>ppt_x</p:attrName>
                                        </p:attrNameLst>
                                      </p:cBhvr>
                                      <p:tavLst>
                                        <p:tav tm="0">
                                          <p:val>
                                            <p:strVal val="ppt_x"/>
                                          </p:val>
                                        </p:tav>
                                        <p:tav tm="100000">
                                          <p:val>
                                            <p:strVal val="1+ppt_w/2"/>
                                          </p:val>
                                        </p:tav>
                                      </p:tavLst>
                                    </p:anim>
                                    <p:anim calcmode="lin" valueType="num">
                                      <p:cBhvr additive="base">
                                        <p:cTn id="56" dur="750"/>
                                        <p:tgtEl>
                                          <p:spTgt spid="2">
                                            <p:txEl>
                                              <p:pRg st="9" end="9"/>
                                            </p:txEl>
                                          </p:spTgt>
                                        </p:tgtEl>
                                        <p:attrNameLst>
                                          <p:attrName>ppt_y</p:attrName>
                                        </p:attrNameLst>
                                      </p:cBhvr>
                                      <p:tavLst>
                                        <p:tav tm="0">
                                          <p:val>
                                            <p:strVal val="ppt_y"/>
                                          </p:val>
                                        </p:tav>
                                        <p:tav tm="100000">
                                          <p:val>
                                            <p:strVal val="ppt_y"/>
                                          </p:val>
                                        </p:tav>
                                      </p:tavLst>
                                    </p:anim>
                                    <p:set>
                                      <p:cBhvr>
                                        <p:cTn id="57" dur="1" fill="hold">
                                          <p:stCondLst>
                                            <p:cond delay="749"/>
                                          </p:stCondLst>
                                        </p:cTn>
                                        <p:tgtEl>
                                          <p:spTgt spid="2">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55" name="Shape 155"/>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US" dirty="0"/>
              <a:t>RENDERDOC RGP INTEROP</a:t>
            </a:r>
            <a:endParaRPr lang="en-US" sz="2400" dirty="0">
              <a:latin typeface="+mn-lt"/>
            </a:endParaRPr>
          </a:p>
        </p:txBody>
      </p:sp>
      <p:pic>
        <p:nvPicPr>
          <p:cNvPr id="3" name="Picture 2">
            <a:extLst>
              <a:ext uri="{FF2B5EF4-FFF2-40B4-BE49-F238E27FC236}">
                <a16:creationId xmlns:a16="http://schemas.microsoft.com/office/drawing/2014/main" id="{1285894D-D70D-4681-9CB5-1C4AD5827009}"/>
              </a:ext>
            </a:extLst>
          </p:cNvPr>
          <p:cNvPicPr>
            <a:picLocks noChangeAspect="1"/>
          </p:cNvPicPr>
          <p:nvPr/>
        </p:nvPicPr>
        <p:blipFill>
          <a:blip r:embed="rId3"/>
          <a:stretch>
            <a:fillRect/>
          </a:stretch>
        </p:blipFill>
        <p:spPr>
          <a:xfrm>
            <a:off x="1530586" y="1149097"/>
            <a:ext cx="8339278" cy="5320535"/>
          </a:xfrm>
          <a:prstGeom prst="rect">
            <a:avLst/>
          </a:prstGeom>
        </p:spPr>
      </p:pic>
      <p:sp>
        <p:nvSpPr>
          <p:cNvPr id="5" name="TextBox 4">
            <a:extLst>
              <a:ext uri="{FF2B5EF4-FFF2-40B4-BE49-F238E27FC236}">
                <a16:creationId xmlns:a16="http://schemas.microsoft.com/office/drawing/2014/main" id="{760A299B-E54E-4FFE-B4E6-8561B7053A1F}"/>
              </a:ext>
            </a:extLst>
          </p:cNvPr>
          <p:cNvSpPr txBox="1"/>
          <p:nvPr/>
        </p:nvSpPr>
        <p:spPr>
          <a:xfrm>
            <a:off x="5528105" y="1781912"/>
            <a:ext cx="2639442"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Select event of interest</a:t>
            </a:r>
          </a:p>
        </p:txBody>
      </p:sp>
    </p:spTree>
    <p:extLst>
      <p:ext uri="{BB962C8B-B14F-4D97-AF65-F5344CB8AC3E}">
        <p14:creationId xmlns:p14="http://schemas.microsoft.com/office/powerpoint/2010/main" val="254464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55" name="Shape 155"/>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US" dirty="0"/>
              <a:t>RENDERDOC RGP INTEROP</a:t>
            </a:r>
            <a:endParaRPr lang="en-US" sz="2400" dirty="0">
              <a:latin typeface="+mn-lt"/>
            </a:endParaRPr>
          </a:p>
        </p:txBody>
      </p:sp>
      <p:pic>
        <p:nvPicPr>
          <p:cNvPr id="3" name="Picture 2">
            <a:extLst>
              <a:ext uri="{FF2B5EF4-FFF2-40B4-BE49-F238E27FC236}">
                <a16:creationId xmlns:a16="http://schemas.microsoft.com/office/drawing/2014/main" id="{1285894D-D70D-4681-9CB5-1C4AD5827009}"/>
              </a:ext>
            </a:extLst>
          </p:cNvPr>
          <p:cNvPicPr>
            <a:picLocks noChangeAspect="1"/>
          </p:cNvPicPr>
          <p:nvPr/>
        </p:nvPicPr>
        <p:blipFill>
          <a:blip r:embed="rId3"/>
          <a:stretch>
            <a:fillRect/>
          </a:stretch>
        </p:blipFill>
        <p:spPr>
          <a:xfrm>
            <a:off x="1530586" y="1149097"/>
            <a:ext cx="8339278" cy="5320535"/>
          </a:xfrm>
          <a:prstGeom prst="rect">
            <a:avLst/>
          </a:prstGeom>
        </p:spPr>
      </p:pic>
      <p:grpSp>
        <p:nvGrpSpPr>
          <p:cNvPr id="6" name="Group 5">
            <a:extLst>
              <a:ext uri="{FF2B5EF4-FFF2-40B4-BE49-F238E27FC236}">
                <a16:creationId xmlns:a16="http://schemas.microsoft.com/office/drawing/2014/main" id="{4D0FFDA5-FD25-42FD-9248-AA50737A5045}"/>
              </a:ext>
            </a:extLst>
          </p:cNvPr>
          <p:cNvGrpSpPr/>
          <p:nvPr/>
        </p:nvGrpSpPr>
        <p:grpSpPr>
          <a:xfrm>
            <a:off x="2818726" y="3983340"/>
            <a:ext cx="3427649" cy="646331"/>
            <a:chOff x="2020650" y="1665659"/>
            <a:chExt cx="3427649" cy="646331"/>
          </a:xfrm>
        </p:grpSpPr>
        <p:sp>
          <p:nvSpPr>
            <p:cNvPr id="7" name="Rectangle: Rounded Corners 6">
              <a:extLst>
                <a:ext uri="{FF2B5EF4-FFF2-40B4-BE49-F238E27FC236}">
                  <a16:creationId xmlns:a16="http://schemas.microsoft.com/office/drawing/2014/main" id="{CF1B19D5-C7A9-4162-A336-71715AE9EEF8}"/>
                </a:ext>
              </a:extLst>
            </p:cNvPr>
            <p:cNvSpPr/>
            <p:nvPr/>
          </p:nvSpPr>
          <p:spPr>
            <a:xfrm>
              <a:off x="2020650" y="1892728"/>
              <a:ext cx="997716" cy="164673"/>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 name="Group 7">
              <a:extLst>
                <a:ext uri="{FF2B5EF4-FFF2-40B4-BE49-F238E27FC236}">
                  <a16:creationId xmlns:a16="http://schemas.microsoft.com/office/drawing/2014/main" id="{D768C6FC-A4F4-4624-906A-9953EADA081F}"/>
                </a:ext>
              </a:extLst>
            </p:cNvPr>
            <p:cNvGrpSpPr/>
            <p:nvPr/>
          </p:nvGrpSpPr>
          <p:grpSpPr>
            <a:xfrm>
              <a:off x="3031068" y="1665659"/>
              <a:ext cx="2417231" cy="646331"/>
              <a:chOff x="-61786" y="4310410"/>
              <a:chExt cx="2417231" cy="646331"/>
            </a:xfrm>
          </p:grpSpPr>
          <p:sp>
            <p:nvSpPr>
              <p:cNvPr id="9" name="Arrow: Right 8">
                <a:extLst>
                  <a:ext uri="{FF2B5EF4-FFF2-40B4-BE49-F238E27FC236}">
                    <a16:creationId xmlns:a16="http://schemas.microsoft.com/office/drawing/2014/main" id="{3BDD43A4-2588-4059-9D62-EDCC0EC4B870}"/>
                  </a:ext>
                </a:extLst>
              </p:cNvPr>
              <p:cNvSpPr/>
              <p:nvPr/>
            </p:nvSpPr>
            <p:spPr>
              <a:xfrm rot="10800000">
                <a:off x="-61786" y="4461677"/>
                <a:ext cx="329938" cy="320512"/>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TextBox 9">
                <a:extLst>
                  <a:ext uri="{FF2B5EF4-FFF2-40B4-BE49-F238E27FC236}">
                    <a16:creationId xmlns:a16="http://schemas.microsoft.com/office/drawing/2014/main" id="{816E73D9-F2CF-4177-B450-4DC8B9CC5315}"/>
                  </a:ext>
                </a:extLst>
              </p:cNvPr>
              <p:cNvSpPr txBox="1"/>
              <p:nvPr/>
            </p:nvSpPr>
            <p:spPr>
              <a:xfrm>
                <a:off x="243844" y="4310410"/>
                <a:ext cx="2111601" cy="646331"/>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View selected event in RGP</a:t>
                </a:r>
              </a:p>
            </p:txBody>
          </p:sp>
        </p:grpSp>
      </p:grpSp>
    </p:spTree>
    <p:extLst>
      <p:ext uri="{BB962C8B-B14F-4D97-AF65-F5344CB8AC3E}">
        <p14:creationId xmlns:p14="http://schemas.microsoft.com/office/powerpoint/2010/main" val="233181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2"/>
          </p:nvPr>
        </p:nvSpPr>
        <p:spPr>
          <a:xfrm>
            <a:off x="365759" y="753171"/>
            <a:ext cx="10424085" cy="285526"/>
          </a:xfrm>
          <a:prstGeom prst="rect">
            <a:avLst/>
          </a:prstGeom>
          <a:noFill/>
          <a:ln>
            <a:noFill/>
          </a:ln>
        </p:spPr>
        <p:txBody>
          <a:bodyPr spcFirstLastPara="1" vert="horz" wrap="square" lIns="0" tIns="0" rIns="0" bIns="0" rtlCol="0" anchor="t" anchorCtr="0">
            <a:noAutofit/>
          </a:bodyPr>
          <a:lstStyle/>
          <a:p>
            <a:pPr marL="0" indent="0"/>
            <a:endParaRPr/>
          </a:p>
        </p:txBody>
      </p:sp>
      <p:sp>
        <p:nvSpPr>
          <p:cNvPr id="155" name="Shape 155"/>
          <p:cNvSpPr txBox="1">
            <a:spLocks noGrp="1"/>
          </p:cNvSpPr>
          <p:nvPr>
            <p:ph type="title"/>
          </p:nvPr>
        </p:nvSpPr>
        <p:spPr>
          <a:xfrm>
            <a:off x="365759" y="246395"/>
            <a:ext cx="9991397" cy="474276"/>
          </a:xfrm>
          <a:prstGeom prst="rect">
            <a:avLst/>
          </a:prstGeom>
          <a:noFill/>
          <a:ln>
            <a:noFill/>
          </a:ln>
        </p:spPr>
        <p:txBody>
          <a:bodyPr spcFirstLastPara="1" vert="horz" wrap="square" lIns="0" tIns="45688" rIns="0" bIns="0" rtlCol="0" anchor="b" anchorCtr="0">
            <a:noAutofit/>
          </a:bodyPr>
          <a:lstStyle/>
          <a:p>
            <a:pPr>
              <a:buClr>
                <a:schemeClr val="dk1"/>
              </a:buClr>
              <a:buSzPts val="1100"/>
            </a:pPr>
            <a:r>
              <a:rPr lang="en-US" dirty="0"/>
              <a:t>RENDERDOC RGP INTEROP</a:t>
            </a:r>
            <a:endParaRPr lang="en-US" sz="2400" dirty="0">
              <a:latin typeface="+mn-lt"/>
            </a:endParaRPr>
          </a:p>
        </p:txBody>
      </p:sp>
      <p:pic>
        <p:nvPicPr>
          <p:cNvPr id="3" name="Picture 2">
            <a:extLst>
              <a:ext uri="{FF2B5EF4-FFF2-40B4-BE49-F238E27FC236}">
                <a16:creationId xmlns:a16="http://schemas.microsoft.com/office/drawing/2014/main" id="{1285894D-D70D-4681-9CB5-1C4AD5827009}"/>
              </a:ext>
            </a:extLst>
          </p:cNvPr>
          <p:cNvPicPr>
            <a:picLocks noChangeAspect="1"/>
          </p:cNvPicPr>
          <p:nvPr/>
        </p:nvPicPr>
        <p:blipFill>
          <a:blip r:embed="rId3"/>
          <a:stretch>
            <a:fillRect/>
          </a:stretch>
        </p:blipFill>
        <p:spPr>
          <a:xfrm>
            <a:off x="1530585" y="1174844"/>
            <a:ext cx="8339280" cy="5269040"/>
          </a:xfrm>
          <a:prstGeom prst="rect">
            <a:avLst/>
          </a:prstGeom>
        </p:spPr>
      </p:pic>
      <p:sp>
        <p:nvSpPr>
          <p:cNvPr id="5" name="TextBox 4">
            <a:extLst>
              <a:ext uri="{FF2B5EF4-FFF2-40B4-BE49-F238E27FC236}">
                <a16:creationId xmlns:a16="http://schemas.microsoft.com/office/drawing/2014/main" id="{AD5ECA1C-5246-4228-9E36-B84A7B7C90F6}"/>
              </a:ext>
            </a:extLst>
          </p:cNvPr>
          <p:cNvSpPr txBox="1"/>
          <p:nvPr/>
        </p:nvSpPr>
        <p:spPr>
          <a:xfrm>
            <a:off x="3187440" y="4818317"/>
            <a:ext cx="2639442" cy="369332"/>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spcAft>
                <a:spcPts val="600"/>
              </a:spcAft>
              <a:buClr>
                <a:schemeClr val="bg2"/>
              </a:buClr>
            </a:pPr>
            <a:r>
              <a:rPr lang="en-US" b="1" dirty="0">
                <a:solidFill>
                  <a:schemeClr val="bg1"/>
                </a:solidFill>
              </a:rPr>
              <a:t>Event is selected in RGP</a:t>
            </a:r>
          </a:p>
        </p:txBody>
      </p:sp>
    </p:spTree>
    <p:extLst>
      <p:ext uri="{BB962C8B-B14F-4D97-AF65-F5344CB8AC3E}">
        <p14:creationId xmlns:p14="http://schemas.microsoft.com/office/powerpoint/2010/main" val="100702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884F4A-14EB-4224-A1C5-8820E106A427}"/>
              </a:ext>
            </a:extLst>
          </p:cNvPr>
          <p:cNvSpPr>
            <a:spLocks noGrp="1"/>
          </p:cNvSpPr>
          <p:nvPr>
            <p:ph idx="1"/>
          </p:nvPr>
        </p:nvSpPr>
        <p:spPr/>
        <p:txBody>
          <a:bodyPr/>
          <a:lstStyle/>
          <a:p>
            <a:r>
              <a:rPr lang="en-US" sz="2600" b="1" dirty="0">
                <a:solidFill>
                  <a:srgbClr val="00AAB5"/>
                </a:solidFill>
              </a:rPr>
              <a:t>Release</a:t>
            </a:r>
          </a:p>
          <a:p>
            <a:pPr lvl="1"/>
            <a:r>
              <a:rPr lang="en-US" sz="2400" b="1" dirty="0">
                <a:solidFill>
                  <a:schemeClr val="bg1"/>
                </a:solidFill>
              </a:rPr>
              <a:t>Will be released with RGP 1.2 </a:t>
            </a:r>
          </a:p>
          <a:p>
            <a:r>
              <a:rPr lang="en-US" sz="2800" b="1" dirty="0">
                <a:solidFill>
                  <a:srgbClr val="00AAB5"/>
                </a:solidFill>
              </a:rPr>
              <a:t>Information</a:t>
            </a:r>
          </a:p>
          <a:p>
            <a:pPr lvl="1"/>
            <a:r>
              <a:rPr lang="en-US" sz="2400" b="1" dirty="0">
                <a:solidFill>
                  <a:schemeClr val="bg1"/>
                </a:solidFill>
              </a:rPr>
              <a:t>https://github.com/baldurk/renderdoc</a:t>
            </a:r>
          </a:p>
          <a:p>
            <a:pPr lvl="1"/>
            <a:r>
              <a:rPr lang="en-US" sz="2400" b="1" dirty="0">
                <a:solidFill>
                  <a:schemeClr val="bg1"/>
                </a:solidFill>
              </a:rPr>
              <a:t>https://gpuopen.com/gaming-product/radeon-gpu-profiler-rgp/</a:t>
            </a:r>
          </a:p>
          <a:p>
            <a:r>
              <a:rPr lang="en-US" sz="2600" b="1" dirty="0">
                <a:solidFill>
                  <a:srgbClr val="00AAB5"/>
                </a:solidFill>
              </a:rPr>
              <a:t>Download RGP</a:t>
            </a:r>
          </a:p>
          <a:p>
            <a:pPr lvl="1"/>
            <a:r>
              <a:rPr lang="en-US" sz="2400" b="1" dirty="0">
                <a:solidFill>
                  <a:schemeClr val="bg1"/>
                </a:solidFill>
              </a:rPr>
              <a:t>Download: https://github.com/GPUOpen-Tools/Radeon-GPUProfiler/releases</a:t>
            </a:r>
          </a:p>
        </p:txBody>
      </p:sp>
      <p:sp>
        <p:nvSpPr>
          <p:cNvPr id="3" name="Text Placeholder 2">
            <a:extLst>
              <a:ext uri="{FF2B5EF4-FFF2-40B4-BE49-F238E27FC236}">
                <a16:creationId xmlns:a16="http://schemas.microsoft.com/office/drawing/2014/main" id="{A725F412-4F7B-4BED-A467-147512BA5BEF}"/>
              </a:ext>
            </a:extLst>
          </p:cNvPr>
          <p:cNvSpPr>
            <a:spLocks noGrp="1"/>
          </p:cNvSpPr>
          <p:nvPr>
            <p:ph type="body" sz="quarter" idx="10"/>
          </p:nvPr>
        </p:nvSpPr>
        <p:spPr/>
        <p:txBody>
          <a:bodyPr/>
          <a:lstStyle/>
          <a:p>
            <a:endParaRPr lang="en-GB" b="1" dirty="0">
              <a:solidFill>
                <a:srgbClr val="FF0000"/>
              </a:solidFill>
            </a:endParaRPr>
          </a:p>
        </p:txBody>
      </p:sp>
      <p:sp>
        <p:nvSpPr>
          <p:cNvPr id="4" name="Title 3">
            <a:extLst>
              <a:ext uri="{FF2B5EF4-FFF2-40B4-BE49-F238E27FC236}">
                <a16:creationId xmlns:a16="http://schemas.microsoft.com/office/drawing/2014/main" id="{6E07C634-BEF8-4535-8E55-1190E566480C}"/>
              </a:ext>
            </a:extLst>
          </p:cNvPr>
          <p:cNvSpPr>
            <a:spLocks noGrp="1"/>
          </p:cNvSpPr>
          <p:nvPr>
            <p:ph type="title"/>
          </p:nvPr>
        </p:nvSpPr>
        <p:spPr/>
        <p:txBody>
          <a:bodyPr/>
          <a:lstStyle/>
          <a:p>
            <a:r>
              <a:rPr lang="en-US" dirty="0"/>
              <a:t>RENDERDOC RGP INTEROP</a:t>
            </a:r>
            <a:endParaRPr lang="en-GB" dirty="0"/>
          </a:p>
        </p:txBody>
      </p:sp>
    </p:spTree>
    <p:extLst>
      <p:ext uri="{BB962C8B-B14F-4D97-AF65-F5344CB8AC3E}">
        <p14:creationId xmlns:p14="http://schemas.microsoft.com/office/powerpoint/2010/main" val="422662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b="1" dirty="0" err="1"/>
              <a:t>Compressonator</a:t>
            </a:r>
            <a:endParaRPr lang="en-US" b="1" dirty="0"/>
          </a:p>
        </p:txBody>
      </p:sp>
      <p:sp>
        <p:nvSpPr>
          <p:cNvPr id="11" name="Text Placeholder 10"/>
          <p:cNvSpPr>
            <a:spLocks noGrp="1"/>
          </p:cNvSpPr>
          <p:nvPr>
            <p:ph type="body" sz="quarter" idx="10"/>
          </p:nvPr>
        </p:nvSpPr>
        <p:spPr/>
        <p:txBody>
          <a:bodyPr/>
          <a:lstStyle/>
          <a:p>
            <a:r>
              <a:rPr lang="en-US" b="1" dirty="0">
                <a:solidFill>
                  <a:srgbClr val="00AAB5"/>
                </a:solidFill>
              </a:rPr>
              <a:t>Navin Patel</a:t>
            </a:r>
          </a:p>
        </p:txBody>
      </p:sp>
      <p:grpSp>
        <p:nvGrpSpPr>
          <p:cNvPr id="7" name="Group 6"/>
          <p:cNvGrpSpPr/>
          <p:nvPr/>
        </p:nvGrpSpPr>
        <p:grpSpPr>
          <a:xfrm>
            <a:off x="474132" y="2692414"/>
            <a:ext cx="6896824"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5737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E099CD3-42E3-4C03-8BBD-3D8909DC9480}"/>
              </a:ext>
            </a:extLst>
          </p:cNvPr>
          <p:cNvPicPr>
            <a:picLocks noChangeAspect="1"/>
          </p:cNvPicPr>
          <p:nvPr/>
        </p:nvPicPr>
        <p:blipFill>
          <a:blip r:embed="rId3"/>
          <a:stretch>
            <a:fillRect/>
          </a:stretch>
        </p:blipFill>
        <p:spPr>
          <a:xfrm>
            <a:off x="8548212" y="2402097"/>
            <a:ext cx="2854751" cy="2194248"/>
          </a:xfrm>
          <a:prstGeom prst="rect">
            <a:avLst/>
          </a:prstGeom>
          <a:effectLst>
            <a:softEdge rad="50800"/>
          </a:effectLst>
        </p:spPr>
      </p:pic>
      <p:sp>
        <p:nvSpPr>
          <p:cNvPr id="4" name="Title 3">
            <a:extLst>
              <a:ext uri="{FF2B5EF4-FFF2-40B4-BE49-F238E27FC236}">
                <a16:creationId xmlns:a16="http://schemas.microsoft.com/office/drawing/2014/main" id="{6E07C634-BEF8-4535-8E55-1190E566480C}"/>
              </a:ext>
            </a:extLst>
          </p:cNvPr>
          <p:cNvSpPr>
            <a:spLocks noGrp="1"/>
          </p:cNvSpPr>
          <p:nvPr>
            <p:ph type="title"/>
          </p:nvPr>
        </p:nvSpPr>
        <p:spPr>
          <a:xfrm>
            <a:off x="365760" y="245565"/>
            <a:ext cx="9991212" cy="474345"/>
          </a:xfrm>
        </p:spPr>
        <p:txBody>
          <a:bodyPr/>
          <a:lstStyle/>
          <a:p>
            <a:r>
              <a:rPr lang="en-GB" dirty="0"/>
              <a:t>COMPRESSONATOR V3.0</a:t>
            </a:r>
          </a:p>
        </p:txBody>
      </p:sp>
      <p:sp>
        <p:nvSpPr>
          <p:cNvPr id="3" name="Rectangle 2">
            <a:extLst>
              <a:ext uri="{FF2B5EF4-FFF2-40B4-BE49-F238E27FC236}">
                <a16:creationId xmlns:a16="http://schemas.microsoft.com/office/drawing/2014/main" id="{5C8D4557-8F8C-4D4D-AC4E-821355255B53}"/>
              </a:ext>
            </a:extLst>
          </p:cNvPr>
          <p:cNvSpPr/>
          <p:nvPr/>
        </p:nvSpPr>
        <p:spPr>
          <a:xfrm>
            <a:off x="299085" y="719910"/>
            <a:ext cx="9402128" cy="369332"/>
          </a:xfrm>
          <a:prstGeom prst="rect">
            <a:avLst/>
          </a:prstGeom>
        </p:spPr>
        <p:txBody>
          <a:bodyPr wrap="square">
            <a:spAutoFit/>
          </a:bodyPr>
          <a:lstStyle/>
          <a:p>
            <a:r>
              <a:rPr lang="en-US" dirty="0">
                <a:solidFill>
                  <a:schemeClr val="bg1"/>
                </a:solidFill>
              </a:rPr>
              <a:t>Comprehensive tool for generating compressed 2D Textures and 3D Models</a:t>
            </a:r>
          </a:p>
        </p:txBody>
      </p:sp>
      <p:sp>
        <p:nvSpPr>
          <p:cNvPr id="2" name="Rectangle 1">
            <a:extLst>
              <a:ext uri="{FF2B5EF4-FFF2-40B4-BE49-F238E27FC236}">
                <a16:creationId xmlns:a16="http://schemas.microsoft.com/office/drawing/2014/main" id="{8FEF2A1E-DB4B-4658-A17B-BEA1E7980B8D}"/>
              </a:ext>
            </a:extLst>
          </p:cNvPr>
          <p:cNvSpPr/>
          <p:nvPr/>
        </p:nvSpPr>
        <p:spPr>
          <a:xfrm>
            <a:off x="365760" y="1381193"/>
            <a:ext cx="2839729" cy="981423"/>
          </a:xfrm>
          <a:prstGeom prst="rect">
            <a:avLst/>
          </a:prstGeom>
        </p:spPr>
        <p:txBody>
          <a:bodyPr wrap="square">
            <a:spAutoFit/>
          </a:bodyPr>
          <a:lstStyle/>
          <a:p>
            <a:pPr>
              <a:lnSpc>
                <a:spcPct val="107000"/>
              </a:lnSpc>
              <a:spcBef>
                <a:spcPts val="200"/>
              </a:spcBef>
            </a:pPr>
            <a:r>
              <a:rPr lang="en-US" b="1" dirty="0">
                <a:solidFill>
                  <a:schemeClr val="bg1"/>
                </a:solidFill>
              </a:rPr>
              <a:t>Leader in number of supported Codecs for 2D and 3D Assets</a:t>
            </a:r>
          </a:p>
        </p:txBody>
      </p:sp>
      <p:sp>
        <p:nvSpPr>
          <p:cNvPr id="6" name="Rectangle 5">
            <a:extLst>
              <a:ext uri="{FF2B5EF4-FFF2-40B4-BE49-F238E27FC236}">
                <a16:creationId xmlns:a16="http://schemas.microsoft.com/office/drawing/2014/main" id="{4773D321-7B87-4330-A1A1-83F82ED86E67}"/>
              </a:ext>
            </a:extLst>
          </p:cNvPr>
          <p:cNvSpPr/>
          <p:nvPr/>
        </p:nvSpPr>
        <p:spPr>
          <a:xfrm>
            <a:off x="8393674" y="1404152"/>
            <a:ext cx="3163824" cy="646331"/>
          </a:xfrm>
          <a:prstGeom prst="rect">
            <a:avLst/>
          </a:prstGeom>
        </p:spPr>
        <p:txBody>
          <a:bodyPr wrap="square">
            <a:spAutoFit/>
          </a:bodyPr>
          <a:lstStyle/>
          <a:p>
            <a:pPr lvl="0"/>
            <a:r>
              <a:rPr lang="en-US" b="1" dirty="0">
                <a:solidFill>
                  <a:schemeClr val="tx2"/>
                </a:solidFill>
              </a:rPr>
              <a:t>Realtime 3D Model and 2D Image Analysis Features</a:t>
            </a:r>
          </a:p>
        </p:txBody>
      </p:sp>
      <p:sp>
        <p:nvSpPr>
          <p:cNvPr id="9" name="Rectangle 8">
            <a:extLst>
              <a:ext uri="{FF2B5EF4-FFF2-40B4-BE49-F238E27FC236}">
                <a16:creationId xmlns:a16="http://schemas.microsoft.com/office/drawing/2014/main" id="{D86A542D-59A6-4407-996E-B88434FB5A8D}"/>
              </a:ext>
            </a:extLst>
          </p:cNvPr>
          <p:cNvSpPr/>
          <p:nvPr/>
        </p:nvSpPr>
        <p:spPr>
          <a:xfrm>
            <a:off x="4182295" y="1356951"/>
            <a:ext cx="3204914" cy="981423"/>
          </a:xfrm>
          <a:prstGeom prst="rect">
            <a:avLst/>
          </a:prstGeom>
        </p:spPr>
        <p:txBody>
          <a:bodyPr wrap="square">
            <a:spAutoFit/>
          </a:bodyPr>
          <a:lstStyle/>
          <a:p>
            <a:pPr>
              <a:lnSpc>
                <a:spcPct val="107000"/>
              </a:lnSpc>
              <a:spcBef>
                <a:spcPts val="200"/>
              </a:spcBef>
            </a:pPr>
            <a:r>
              <a:rPr lang="en-US" b="1" dirty="0">
                <a:solidFill>
                  <a:schemeClr val="bg1"/>
                </a:solidFill>
              </a:rPr>
              <a:t>Considerable quality &amp; performance advantages over other compression tools</a:t>
            </a:r>
          </a:p>
        </p:txBody>
      </p:sp>
      <p:pic>
        <p:nvPicPr>
          <p:cNvPr id="8" name="Picture 7">
            <a:extLst>
              <a:ext uri="{FF2B5EF4-FFF2-40B4-BE49-F238E27FC236}">
                <a16:creationId xmlns:a16="http://schemas.microsoft.com/office/drawing/2014/main" id="{F7A19D28-A7D5-416D-8DEF-EB603112AB18}"/>
              </a:ext>
            </a:extLst>
          </p:cNvPr>
          <p:cNvPicPr>
            <a:picLocks noChangeAspect="1"/>
          </p:cNvPicPr>
          <p:nvPr/>
        </p:nvPicPr>
        <p:blipFill>
          <a:blip r:embed="rId4"/>
          <a:stretch>
            <a:fillRect/>
          </a:stretch>
        </p:blipFill>
        <p:spPr>
          <a:xfrm>
            <a:off x="8761531" y="3521614"/>
            <a:ext cx="2428111" cy="1667530"/>
          </a:xfrm>
          <a:prstGeom prst="rect">
            <a:avLst/>
          </a:prstGeom>
          <a:effectLst>
            <a:softEdge rad="228600"/>
          </a:effectLst>
        </p:spPr>
      </p:pic>
      <p:pic>
        <p:nvPicPr>
          <p:cNvPr id="13" name="Picture 12">
            <a:extLst>
              <a:ext uri="{FF2B5EF4-FFF2-40B4-BE49-F238E27FC236}">
                <a16:creationId xmlns:a16="http://schemas.microsoft.com/office/drawing/2014/main" id="{DA0F3D90-CDD5-48C8-AF17-C2F7B199A263}"/>
              </a:ext>
            </a:extLst>
          </p:cNvPr>
          <p:cNvPicPr>
            <a:picLocks noChangeAspect="1"/>
          </p:cNvPicPr>
          <p:nvPr/>
        </p:nvPicPr>
        <p:blipFill>
          <a:blip r:embed="rId5"/>
          <a:stretch>
            <a:fillRect/>
          </a:stretch>
        </p:blipFill>
        <p:spPr>
          <a:xfrm>
            <a:off x="9586422" y="4073963"/>
            <a:ext cx="2240300" cy="1789960"/>
          </a:xfrm>
          <a:prstGeom prst="rect">
            <a:avLst/>
          </a:prstGeom>
          <a:effectLst>
            <a:softEdge rad="304800"/>
          </a:effectLst>
        </p:spPr>
      </p:pic>
      <p:sp>
        <p:nvSpPr>
          <p:cNvPr id="15" name="TextBox 14">
            <a:extLst>
              <a:ext uri="{FF2B5EF4-FFF2-40B4-BE49-F238E27FC236}">
                <a16:creationId xmlns:a16="http://schemas.microsoft.com/office/drawing/2014/main" id="{82D71CD6-3CFB-48B4-AC11-2A808094F49B}"/>
              </a:ext>
            </a:extLst>
          </p:cNvPr>
          <p:cNvSpPr txBox="1"/>
          <p:nvPr/>
        </p:nvSpPr>
        <p:spPr>
          <a:xfrm>
            <a:off x="422964" y="2642802"/>
            <a:ext cx="554254" cy="1077218"/>
          </a:xfrm>
          <a:prstGeom prst="rect">
            <a:avLst/>
          </a:prstGeom>
          <a:noFill/>
        </p:spPr>
        <p:txBody>
          <a:bodyPr wrap="none" rtlCol="0">
            <a:spAutoFit/>
          </a:bodyPr>
          <a:lstStyle/>
          <a:p>
            <a:pPr algn="ctr">
              <a:spcAft>
                <a:spcPts val="600"/>
              </a:spcAft>
              <a:buClr>
                <a:schemeClr val="bg2"/>
              </a:buClr>
            </a:pPr>
            <a:r>
              <a:rPr lang="en-US" dirty="0">
                <a:solidFill>
                  <a:schemeClr val="tx2"/>
                </a:solidFill>
              </a:rPr>
              <a:t>.</a:t>
            </a:r>
            <a:r>
              <a:rPr lang="en-US" dirty="0" err="1">
                <a:solidFill>
                  <a:schemeClr val="tx2"/>
                </a:solidFill>
              </a:rPr>
              <a:t>obj</a:t>
            </a:r>
            <a:endParaRPr lang="en-US" dirty="0">
              <a:solidFill>
                <a:schemeClr val="tx2"/>
              </a:solidFill>
            </a:endParaRPr>
          </a:p>
          <a:p>
            <a:pPr algn="ctr">
              <a:spcAft>
                <a:spcPts val="600"/>
              </a:spcAft>
              <a:buClr>
                <a:schemeClr val="bg2"/>
              </a:buClr>
            </a:pPr>
            <a:r>
              <a:rPr lang="en-US" dirty="0">
                <a:solidFill>
                  <a:schemeClr val="tx2"/>
                </a:solidFill>
              </a:rPr>
              <a:t>.</a:t>
            </a:r>
            <a:r>
              <a:rPr lang="en-US" dirty="0" err="1">
                <a:solidFill>
                  <a:schemeClr val="tx2"/>
                </a:solidFill>
              </a:rPr>
              <a:t>gltf</a:t>
            </a:r>
            <a:endParaRPr lang="en-US" dirty="0">
              <a:solidFill>
                <a:schemeClr val="tx2"/>
              </a:solidFill>
            </a:endParaRPr>
          </a:p>
          <a:p>
            <a:pPr algn="ctr">
              <a:spcAft>
                <a:spcPts val="600"/>
              </a:spcAft>
              <a:buClr>
                <a:schemeClr val="bg2"/>
              </a:buClr>
            </a:pPr>
            <a:r>
              <a:rPr lang="en-US" dirty="0">
                <a:solidFill>
                  <a:schemeClr val="tx2"/>
                </a:solidFill>
              </a:rPr>
              <a:t>.</a:t>
            </a:r>
            <a:r>
              <a:rPr lang="en-US" dirty="0" err="1">
                <a:solidFill>
                  <a:schemeClr val="tx2"/>
                </a:solidFill>
              </a:rPr>
              <a:t>drc</a:t>
            </a:r>
            <a:endParaRPr lang="en-US" dirty="0">
              <a:solidFill>
                <a:schemeClr val="tx2"/>
              </a:solidFill>
            </a:endParaRPr>
          </a:p>
        </p:txBody>
      </p:sp>
      <p:sp>
        <p:nvSpPr>
          <p:cNvPr id="19" name="TextBox 18">
            <a:extLst>
              <a:ext uri="{FF2B5EF4-FFF2-40B4-BE49-F238E27FC236}">
                <a16:creationId xmlns:a16="http://schemas.microsoft.com/office/drawing/2014/main" id="{06599133-ED43-4D07-B221-EEED14BC2A1F}"/>
              </a:ext>
            </a:extLst>
          </p:cNvPr>
          <p:cNvSpPr txBox="1"/>
          <p:nvPr/>
        </p:nvSpPr>
        <p:spPr>
          <a:xfrm>
            <a:off x="2269126" y="2676089"/>
            <a:ext cx="1171491" cy="1431161"/>
          </a:xfrm>
          <a:prstGeom prst="rect">
            <a:avLst/>
          </a:prstGeom>
          <a:noFill/>
        </p:spPr>
        <p:txBody>
          <a:bodyPr wrap="square" rtlCol="0">
            <a:spAutoFit/>
          </a:bodyPr>
          <a:lstStyle/>
          <a:p>
            <a:pPr algn="ctr">
              <a:spcAft>
                <a:spcPts val="600"/>
              </a:spcAft>
              <a:buClr>
                <a:schemeClr val="bg2"/>
              </a:buClr>
            </a:pPr>
            <a:r>
              <a:rPr lang="en-US" dirty="0">
                <a:solidFill>
                  <a:schemeClr val="tx2"/>
                </a:solidFill>
              </a:rPr>
              <a:t>BC1- BC7</a:t>
            </a:r>
          </a:p>
          <a:p>
            <a:pPr algn="ctr">
              <a:spcAft>
                <a:spcPts val="600"/>
              </a:spcAft>
              <a:buClr>
                <a:schemeClr val="bg2"/>
              </a:buClr>
            </a:pPr>
            <a:r>
              <a:rPr lang="en-US" dirty="0">
                <a:solidFill>
                  <a:schemeClr val="tx2"/>
                </a:solidFill>
              </a:rPr>
              <a:t>ETC - ETC2</a:t>
            </a:r>
          </a:p>
          <a:p>
            <a:pPr algn="ctr">
              <a:spcAft>
                <a:spcPts val="600"/>
              </a:spcAft>
              <a:buClr>
                <a:schemeClr val="bg2"/>
              </a:buClr>
            </a:pPr>
            <a:r>
              <a:rPr lang="en-US" dirty="0">
                <a:solidFill>
                  <a:schemeClr val="tx2"/>
                </a:solidFill>
              </a:rPr>
              <a:t>ASTC</a:t>
            </a:r>
          </a:p>
          <a:p>
            <a:pPr algn="ctr">
              <a:spcAft>
                <a:spcPts val="600"/>
              </a:spcAft>
              <a:buClr>
                <a:schemeClr val="bg2"/>
              </a:buClr>
            </a:pPr>
            <a:r>
              <a:rPr lang="en-US" dirty="0">
                <a:solidFill>
                  <a:schemeClr val="tx2"/>
                </a:solidFill>
              </a:rPr>
              <a:t>ATC</a:t>
            </a:r>
          </a:p>
        </p:txBody>
      </p:sp>
      <p:sp>
        <p:nvSpPr>
          <p:cNvPr id="16" name="TextBox 15">
            <a:extLst>
              <a:ext uri="{FF2B5EF4-FFF2-40B4-BE49-F238E27FC236}">
                <a16:creationId xmlns:a16="http://schemas.microsoft.com/office/drawing/2014/main" id="{17DD134F-4E9A-409C-B7F6-B9AA810C7AE9}"/>
              </a:ext>
            </a:extLst>
          </p:cNvPr>
          <p:cNvSpPr txBox="1"/>
          <p:nvPr/>
        </p:nvSpPr>
        <p:spPr>
          <a:xfrm>
            <a:off x="1023378" y="2642802"/>
            <a:ext cx="670376" cy="2492990"/>
          </a:xfrm>
          <a:prstGeom prst="rect">
            <a:avLst/>
          </a:prstGeom>
          <a:noFill/>
        </p:spPr>
        <p:txBody>
          <a:bodyPr wrap="square" rtlCol="0">
            <a:spAutoFit/>
          </a:bodyPr>
          <a:lstStyle/>
          <a:p>
            <a:pPr algn="ctr">
              <a:spcAft>
                <a:spcPts val="600"/>
              </a:spcAft>
              <a:buClr>
                <a:schemeClr val="bg2"/>
              </a:buClr>
            </a:pPr>
            <a:r>
              <a:rPr lang="en-US" dirty="0">
                <a:solidFill>
                  <a:schemeClr val="tx2"/>
                </a:solidFill>
              </a:rPr>
              <a:t>.bmp</a:t>
            </a:r>
          </a:p>
          <a:p>
            <a:pPr algn="ctr">
              <a:spcAft>
                <a:spcPts val="600"/>
              </a:spcAft>
              <a:buClr>
                <a:schemeClr val="bg2"/>
              </a:buClr>
            </a:pPr>
            <a:r>
              <a:rPr lang="en-US" dirty="0">
                <a:solidFill>
                  <a:schemeClr val="tx2"/>
                </a:solidFill>
              </a:rPr>
              <a:t>.</a:t>
            </a:r>
            <a:r>
              <a:rPr lang="en-US" dirty="0" err="1">
                <a:solidFill>
                  <a:schemeClr val="tx2"/>
                </a:solidFill>
              </a:rPr>
              <a:t>png</a:t>
            </a:r>
            <a:endParaRPr lang="en-US" dirty="0">
              <a:solidFill>
                <a:schemeClr val="tx2"/>
              </a:solidFill>
            </a:endParaRPr>
          </a:p>
          <a:p>
            <a:pPr algn="ctr">
              <a:spcAft>
                <a:spcPts val="600"/>
              </a:spcAft>
              <a:buClr>
                <a:schemeClr val="bg2"/>
              </a:buClr>
            </a:pPr>
            <a:r>
              <a:rPr lang="en-US" dirty="0">
                <a:solidFill>
                  <a:schemeClr val="tx2"/>
                </a:solidFill>
              </a:rPr>
              <a:t>.</a:t>
            </a:r>
            <a:r>
              <a:rPr lang="en-US" dirty="0" err="1">
                <a:solidFill>
                  <a:schemeClr val="tx2"/>
                </a:solidFill>
              </a:rPr>
              <a:t>dds</a:t>
            </a:r>
            <a:endParaRPr lang="en-US" dirty="0">
              <a:solidFill>
                <a:schemeClr val="tx2"/>
              </a:solidFill>
            </a:endParaRPr>
          </a:p>
          <a:p>
            <a:pPr algn="ctr">
              <a:spcAft>
                <a:spcPts val="600"/>
              </a:spcAft>
              <a:buClr>
                <a:schemeClr val="bg2"/>
              </a:buClr>
            </a:pPr>
            <a:r>
              <a:rPr lang="en-US" dirty="0">
                <a:solidFill>
                  <a:schemeClr val="tx2"/>
                </a:solidFill>
              </a:rPr>
              <a:t>.</a:t>
            </a:r>
            <a:r>
              <a:rPr lang="en-US" dirty="0" err="1">
                <a:solidFill>
                  <a:schemeClr val="tx2"/>
                </a:solidFill>
              </a:rPr>
              <a:t>tga</a:t>
            </a:r>
            <a:endParaRPr lang="en-US" dirty="0">
              <a:solidFill>
                <a:schemeClr val="tx2"/>
              </a:solidFill>
            </a:endParaRPr>
          </a:p>
          <a:p>
            <a:pPr algn="ctr">
              <a:spcAft>
                <a:spcPts val="600"/>
              </a:spcAft>
              <a:buClr>
                <a:schemeClr val="bg2"/>
              </a:buClr>
            </a:pPr>
            <a:r>
              <a:rPr lang="en-US" dirty="0">
                <a:solidFill>
                  <a:schemeClr val="tx2"/>
                </a:solidFill>
              </a:rPr>
              <a:t>.</a:t>
            </a:r>
            <a:r>
              <a:rPr lang="en-US" dirty="0" err="1">
                <a:solidFill>
                  <a:schemeClr val="tx2"/>
                </a:solidFill>
              </a:rPr>
              <a:t>hdr</a:t>
            </a:r>
            <a:endParaRPr lang="en-US" dirty="0">
              <a:solidFill>
                <a:schemeClr val="tx2"/>
              </a:solidFill>
            </a:endParaRPr>
          </a:p>
          <a:p>
            <a:pPr algn="ctr">
              <a:spcAft>
                <a:spcPts val="600"/>
              </a:spcAft>
              <a:buClr>
                <a:schemeClr val="bg2"/>
              </a:buClr>
            </a:pPr>
            <a:r>
              <a:rPr lang="en-US" dirty="0">
                <a:solidFill>
                  <a:schemeClr val="tx2"/>
                </a:solidFill>
              </a:rPr>
              <a:t>.ppm</a:t>
            </a:r>
          </a:p>
          <a:p>
            <a:pPr algn="ctr">
              <a:spcAft>
                <a:spcPts val="600"/>
              </a:spcAft>
              <a:buClr>
                <a:schemeClr val="bg2"/>
              </a:buClr>
            </a:pPr>
            <a:r>
              <a:rPr lang="en-US" dirty="0">
                <a:solidFill>
                  <a:schemeClr val="tx2"/>
                </a:solidFill>
              </a:rPr>
              <a:t>.</a:t>
            </a:r>
            <a:r>
              <a:rPr lang="en-US" dirty="0" err="1">
                <a:solidFill>
                  <a:schemeClr val="tx2"/>
                </a:solidFill>
              </a:rPr>
              <a:t>crn</a:t>
            </a:r>
            <a:endParaRPr lang="en-US" dirty="0">
              <a:solidFill>
                <a:schemeClr val="tx2"/>
              </a:solidFill>
            </a:endParaRPr>
          </a:p>
        </p:txBody>
      </p:sp>
      <p:sp>
        <p:nvSpPr>
          <p:cNvPr id="17" name="TextBox 16">
            <a:extLst>
              <a:ext uri="{FF2B5EF4-FFF2-40B4-BE49-F238E27FC236}">
                <a16:creationId xmlns:a16="http://schemas.microsoft.com/office/drawing/2014/main" id="{0BDCA96C-6449-4D3C-9190-92F8B8B68ABD}"/>
              </a:ext>
            </a:extLst>
          </p:cNvPr>
          <p:cNvSpPr txBox="1"/>
          <p:nvPr/>
        </p:nvSpPr>
        <p:spPr>
          <a:xfrm>
            <a:off x="1600805" y="2654567"/>
            <a:ext cx="657552" cy="2492990"/>
          </a:xfrm>
          <a:prstGeom prst="rect">
            <a:avLst/>
          </a:prstGeom>
          <a:noFill/>
        </p:spPr>
        <p:txBody>
          <a:bodyPr wrap="none" rtlCol="0">
            <a:spAutoFit/>
          </a:bodyPr>
          <a:lstStyle/>
          <a:p>
            <a:pPr algn="ctr">
              <a:spcAft>
                <a:spcPts val="600"/>
              </a:spcAft>
              <a:buClr>
                <a:schemeClr val="bg2"/>
              </a:buClr>
            </a:pPr>
            <a:r>
              <a:rPr lang="en-US" dirty="0">
                <a:solidFill>
                  <a:schemeClr val="tx2"/>
                </a:solidFill>
              </a:rPr>
              <a:t>.</a:t>
            </a:r>
            <a:r>
              <a:rPr lang="en-US" dirty="0" err="1">
                <a:solidFill>
                  <a:schemeClr val="tx2"/>
                </a:solidFill>
              </a:rPr>
              <a:t>tif</a:t>
            </a:r>
            <a:endParaRPr lang="en-US" dirty="0">
              <a:solidFill>
                <a:schemeClr val="tx2"/>
              </a:solidFill>
            </a:endParaRPr>
          </a:p>
          <a:p>
            <a:pPr algn="ctr">
              <a:spcAft>
                <a:spcPts val="600"/>
              </a:spcAft>
              <a:buClr>
                <a:schemeClr val="bg2"/>
              </a:buClr>
            </a:pPr>
            <a:r>
              <a:rPr lang="en-US" dirty="0">
                <a:solidFill>
                  <a:schemeClr val="tx2"/>
                </a:solidFill>
              </a:rPr>
              <a:t>.jpg</a:t>
            </a:r>
          </a:p>
          <a:p>
            <a:pPr algn="ctr">
              <a:spcAft>
                <a:spcPts val="600"/>
              </a:spcAft>
              <a:buClr>
                <a:schemeClr val="bg2"/>
              </a:buClr>
            </a:pPr>
            <a:r>
              <a:rPr lang="en-US" dirty="0">
                <a:solidFill>
                  <a:schemeClr val="tx2"/>
                </a:solidFill>
              </a:rPr>
              <a:t>.</a:t>
            </a:r>
            <a:r>
              <a:rPr lang="en-US" dirty="0" err="1">
                <a:solidFill>
                  <a:schemeClr val="tx2"/>
                </a:solidFill>
              </a:rPr>
              <a:t>ktx</a:t>
            </a:r>
            <a:endParaRPr lang="en-US" dirty="0">
              <a:solidFill>
                <a:schemeClr val="tx2"/>
              </a:solidFill>
            </a:endParaRPr>
          </a:p>
          <a:p>
            <a:pPr algn="ctr">
              <a:spcAft>
                <a:spcPts val="600"/>
              </a:spcAft>
              <a:buClr>
                <a:schemeClr val="bg2"/>
              </a:buClr>
            </a:pPr>
            <a:r>
              <a:rPr lang="en-US" dirty="0">
                <a:solidFill>
                  <a:schemeClr val="tx2"/>
                </a:solidFill>
              </a:rPr>
              <a:t>.</a:t>
            </a:r>
            <a:r>
              <a:rPr lang="en-US" dirty="0" err="1">
                <a:solidFill>
                  <a:schemeClr val="tx2"/>
                </a:solidFill>
              </a:rPr>
              <a:t>exr</a:t>
            </a:r>
            <a:endParaRPr lang="en-US" dirty="0">
              <a:solidFill>
                <a:schemeClr val="tx2"/>
              </a:solidFill>
            </a:endParaRPr>
          </a:p>
          <a:p>
            <a:pPr algn="ctr">
              <a:spcAft>
                <a:spcPts val="600"/>
              </a:spcAft>
              <a:buClr>
                <a:schemeClr val="bg2"/>
              </a:buClr>
            </a:pPr>
            <a:r>
              <a:rPr lang="en-US" dirty="0">
                <a:solidFill>
                  <a:schemeClr val="tx2"/>
                </a:solidFill>
              </a:rPr>
              <a:t>.</a:t>
            </a:r>
            <a:r>
              <a:rPr lang="en-US" dirty="0" err="1">
                <a:solidFill>
                  <a:schemeClr val="tx2"/>
                </a:solidFill>
              </a:rPr>
              <a:t>pgm</a:t>
            </a:r>
            <a:endParaRPr lang="en-US" dirty="0">
              <a:solidFill>
                <a:schemeClr val="tx2"/>
              </a:solidFill>
            </a:endParaRPr>
          </a:p>
          <a:p>
            <a:pPr algn="ctr">
              <a:spcAft>
                <a:spcPts val="600"/>
              </a:spcAft>
              <a:buClr>
                <a:schemeClr val="bg2"/>
              </a:buClr>
            </a:pPr>
            <a:r>
              <a:rPr lang="en-US" dirty="0">
                <a:solidFill>
                  <a:schemeClr val="tx2"/>
                </a:solidFill>
              </a:rPr>
              <a:t>.</a:t>
            </a:r>
            <a:r>
              <a:rPr lang="en-US" dirty="0" err="1">
                <a:solidFill>
                  <a:schemeClr val="tx2"/>
                </a:solidFill>
              </a:rPr>
              <a:t>astc</a:t>
            </a:r>
            <a:endParaRPr lang="en-US" dirty="0">
              <a:solidFill>
                <a:schemeClr val="tx2"/>
              </a:solidFill>
            </a:endParaRPr>
          </a:p>
          <a:p>
            <a:pPr algn="ctr">
              <a:spcAft>
                <a:spcPts val="600"/>
              </a:spcAft>
              <a:buClr>
                <a:schemeClr val="bg2"/>
              </a:buClr>
            </a:pPr>
            <a:r>
              <a:rPr lang="en-US" dirty="0">
                <a:solidFill>
                  <a:schemeClr val="tx2"/>
                </a:solidFill>
              </a:rPr>
              <a:t>…</a:t>
            </a:r>
          </a:p>
        </p:txBody>
      </p:sp>
      <p:pic>
        <p:nvPicPr>
          <p:cNvPr id="25" name="Picture 2" descr="Image result for gpuopen logo">
            <a:extLst>
              <a:ext uri="{FF2B5EF4-FFF2-40B4-BE49-F238E27FC236}">
                <a16:creationId xmlns:a16="http://schemas.microsoft.com/office/drawing/2014/main" id="{99F4906F-647E-4E4D-BC77-83AA9BF01F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4078" y="5624379"/>
            <a:ext cx="621227" cy="62122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304DFFEF-345E-4F71-8B9C-53224E8BFED3}"/>
              </a:ext>
            </a:extLst>
          </p:cNvPr>
          <p:cNvSpPr/>
          <p:nvPr/>
        </p:nvSpPr>
        <p:spPr>
          <a:xfrm>
            <a:off x="4865305" y="5934992"/>
            <a:ext cx="2565719" cy="276999"/>
          </a:xfrm>
          <a:prstGeom prst="rect">
            <a:avLst/>
          </a:prstGeom>
        </p:spPr>
        <p:txBody>
          <a:bodyPr wrap="square">
            <a:spAutoFit/>
          </a:bodyPr>
          <a:lstStyle/>
          <a:p>
            <a:r>
              <a:rPr lang="en-US" sz="1200" dirty="0">
                <a:solidFill>
                  <a:schemeClr val="bg1"/>
                </a:solidFill>
              </a:rPr>
              <a:t>Compressonator SDK is open sourced</a:t>
            </a:r>
          </a:p>
        </p:txBody>
      </p:sp>
      <p:pic>
        <p:nvPicPr>
          <p:cNvPr id="5" name="Picture 4">
            <a:extLst>
              <a:ext uri="{FF2B5EF4-FFF2-40B4-BE49-F238E27FC236}">
                <a16:creationId xmlns:a16="http://schemas.microsoft.com/office/drawing/2014/main" id="{E89767D9-EF75-4E64-A326-C3286EE8C849}"/>
              </a:ext>
            </a:extLst>
          </p:cNvPr>
          <p:cNvPicPr>
            <a:picLocks noChangeAspect="1"/>
          </p:cNvPicPr>
          <p:nvPr/>
        </p:nvPicPr>
        <p:blipFill>
          <a:blip r:embed="rId7"/>
          <a:stretch>
            <a:fillRect/>
          </a:stretch>
        </p:blipFill>
        <p:spPr>
          <a:xfrm>
            <a:off x="4328246" y="2362616"/>
            <a:ext cx="2697223" cy="2258872"/>
          </a:xfrm>
          <a:prstGeom prst="rect">
            <a:avLst/>
          </a:prstGeom>
          <a:effectLst>
            <a:softEdge rad="50800"/>
          </a:effectLst>
        </p:spPr>
      </p:pic>
      <p:pic>
        <p:nvPicPr>
          <p:cNvPr id="7" name="Picture 6">
            <a:extLst>
              <a:ext uri="{FF2B5EF4-FFF2-40B4-BE49-F238E27FC236}">
                <a16:creationId xmlns:a16="http://schemas.microsoft.com/office/drawing/2014/main" id="{1E102DDD-5DF1-41F9-9253-B17291500430}"/>
              </a:ext>
            </a:extLst>
          </p:cNvPr>
          <p:cNvPicPr>
            <a:picLocks noChangeAspect="1"/>
          </p:cNvPicPr>
          <p:nvPr/>
        </p:nvPicPr>
        <p:blipFill>
          <a:blip r:embed="rId8"/>
          <a:stretch>
            <a:fillRect/>
          </a:stretch>
        </p:blipFill>
        <p:spPr>
          <a:xfrm>
            <a:off x="4860394" y="4005915"/>
            <a:ext cx="2654520" cy="764737"/>
          </a:xfrm>
          <a:prstGeom prst="rect">
            <a:avLst/>
          </a:prstGeom>
          <a:effectLst>
            <a:softEdge rad="12700"/>
          </a:effectLst>
        </p:spPr>
      </p:pic>
    </p:spTree>
    <p:extLst>
      <p:ext uri="{BB962C8B-B14F-4D97-AF65-F5344CB8AC3E}">
        <p14:creationId xmlns:p14="http://schemas.microsoft.com/office/powerpoint/2010/main" val="6175026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D770F301-6384-48C3-AAD9-61F60A76EAB7}"/>
              </a:ext>
            </a:extLst>
          </p:cNvPr>
          <p:cNvGraphicFramePr/>
          <p:nvPr>
            <p:extLst/>
          </p:nvPr>
        </p:nvGraphicFramePr>
        <p:xfrm>
          <a:off x="440902" y="2266950"/>
          <a:ext cx="4168397" cy="3390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6E07C634-BEF8-4535-8E55-1190E566480C}"/>
              </a:ext>
            </a:extLst>
          </p:cNvPr>
          <p:cNvSpPr>
            <a:spLocks noGrp="1"/>
          </p:cNvSpPr>
          <p:nvPr>
            <p:ph type="title"/>
          </p:nvPr>
        </p:nvSpPr>
        <p:spPr>
          <a:xfrm>
            <a:off x="365760" y="245565"/>
            <a:ext cx="9991212" cy="474345"/>
          </a:xfrm>
        </p:spPr>
        <p:txBody>
          <a:bodyPr/>
          <a:lstStyle/>
          <a:p>
            <a:r>
              <a:rPr lang="en-GB" dirty="0"/>
              <a:t>COMPRESSONATOR V3.0</a:t>
            </a:r>
          </a:p>
        </p:txBody>
      </p:sp>
      <p:sp>
        <p:nvSpPr>
          <p:cNvPr id="3" name="Rectangle 2">
            <a:extLst>
              <a:ext uri="{FF2B5EF4-FFF2-40B4-BE49-F238E27FC236}">
                <a16:creationId xmlns:a16="http://schemas.microsoft.com/office/drawing/2014/main" id="{5C8D4557-8F8C-4D4D-AC4E-821355255B53}"/>
              </a:ext>
            </a:extLst>
          </p:cNvPr>
          <p:cNvSpPr/>
          <p:nvPr/>
        </p:nvSpPr>
        <p:spPr>
          <a:xfrm>
            <a:off x="299085" y="719910"/>
            <a:ext cx="9402128" cy="369332"/>
          </a:xfrm>
          <a:prstGeom prst="rect">
            <a:avLst/>
          </a:prstGeom>
        </p:spPr>
        <p:txBody>
          <a:bodyPr wrap="square">
            <a:spAutoFit/>
          </a:bodyPr>
          <a:lstStyle/>
          <a:p>
            <a:r>
              <a:rPr lang="en-US" dirty="0">
                <a:solidFill>
                  <a:schemeClr val="bg1"/>
                </a:solidFill>
              </a:rPr>
              <a:t>The Compressonator Process</a:t>
            </a:r>
          </a:p>
        </p:txBody>
      </p:sp>
      <p:grpSp>
        <p:nvGrpSpPr>
          <p:cNvPr id="15" name="Group 14">
            <a:extLst>
              <a:ext uri="{FF2B5EF4-FFF2-40B4-BE49-F238E27FC236}">
                <a16:creationId xmlns:a16="http://schemas.microsoft.com/office/drawing/2014/main" id="{3DA6DC9C-F2FE-40C6-92B4-4018D69FFE44}"/>
              </a:ext>
            </a:extLst>
          </p:cNvPr>
          <p:cNvGrpSpPr/>
          <p:nvPr/>
        </p:nvGrpSpPr>
        <p:grpSpPr>
          <a:xfrm rot="1399239">
            <a:off x="2104812" y="4344656"/>
            <a:ext cx="987404" cy="448331"/>
            <a:chOff x="1887926" y="1331433"/>
            <a:chExt cx="591555" cy="691518"/>
          </a:xfrm>
        </p:grpSpPr>
        <p:sp>
          <p:nvSpPr>
            <p:cNvPr id="16" name="Arrow: Right 15">
              <a:extLst>
                <a:ext uri="{FF2B5EF4-FFF2-40B4-BE49-F238E27FC236}">
                  <a16:creationId xmlns:a16="http://schemas.microsoft.com/office/drawing/2014/main" id="{CC416DF6-DB8B-46D0-B484-932A9F340E06}"/>
                </a:ext>
              </a:extLst>
            </p:cNvPr>
            <p:cNvSpPr/>
            <p:nvPr/>
          </p:nvSpPr>
          <p:spPr>
            <a:xfrm rot="50067">
              <a:off x="1887926" y="1331433"/>
              <a:ext cx="591555" cy="691518"/>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17" name="Arrow: Right 4">
              <a:extLst>
                <a:ext uri="{FF2B5EF4-FFF2-40B4-BE49-F238E27FC236}">
                  <a16:creationId xmlns:a16="http://schemas.microsoft.com/office/drawing/2014/main" id="{85745306-B1CC-4A30-9648-0581E10CDE35}"/>
                </a:ext>
              </a:extLst>
            </p:cNvPr>
            <p:cNvSpPr txBox="1"/>
            <p:nvPr/>
          </p:nvSpPr>
          <p:spPr>
            <a:xfrm rot="50067">
              <a:off x="1887935" y="1468445"/>
              <a:ext cx="414089" cy="414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p:txBody>
        </p:sp>
      </p:grpSp>
      <p:grpSp>
        <p:nvGrpSpPr>
          <p:cNvPr id="21" name="Group 20">
            <a:extLst>
              <a:ext uri="{FF2B5EF4-FFF2-40B4-BE49-F238E27FC236}">
                <a16:creationId xmlns:a16="http://schemas.microsoft.com/office/drawing/2014/main" id="{B1A5A64D-AB5D-48B9-B287-6F8C1FA5D9AA}"/>
              </a:ext>
            </a:extLst>
          </p:cNvPr>
          <p:cNvGrpSpPr/>
          <p:nvPr/>
        </p:nvGrpSpPr>
        <p:grpSpPr>
          <a:xfrm>
            <a:off x="3181730" y="4497629"/>
            <a:ext cx="1447138" cy="567842"/>
            <a:chOff x="2724975" y="1411528"/>
            <a:chExt cx="1424500" cy="567842"/>
          </a:xfrm>
          <a:solidFill>
            <a:schemeClr val="accent4">
              <a:lumMod val="20000"/>
              <a:lumOff val="80000"/>
            </a:schemeClr>
          </a:solidFill>
        </p:grpSpPr>
        <p:sp>
          <p:nvSpPr>
            <p:cNvPr id="22" name="Rectangle: Rounded Corners 21">
              <a:extLst>
                <a:ext uri="{FF2B5EF4-FFF2-40B4-BE49-F238E27FC236}">
                  <a16:creationId xmlns:a16="http://schemas.microsoft.com/office/drawing/2014/main" id="{7A854B60-4715-4C9B-94DD-6C6F8C7523FF}"/>
                </a:ext>
              </a:extLst>
            </p:cNvPr>
            <p:cNvSpPr/>
            <p:nvPr/>
          </p:nvSpPr>
          <p:spPr>
            <a:xfrm>
              <a:off x="2724975" y="1411528"/>
              <a:ext cx="1424500" cy="567842"/>
            </a:xfrm>
            <a:prstGeom prst="roundRect">
              <a:avLst>
                <a:gd name="adj" fmla="val 10000"/>
              </a:avLst>
            </a:prstGeom>
            <a:grp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Rectangle: Rounded Corners 4">
              <a:extLst>
                <a:ext uri="{FF2B5EF4-FFF2-40B4-BE49-F238E27FC236}">
                  <a16:creationId xmlns:a16="http://schemas.microsoft.com/office/drawing/2014/main" id="{92CCF9D4-C2F3-4055-8A39-80CBDD93E46E}"/>
                </a:ext>
              </a:extLst>
            </p:cNvPr>
            <p:cNvSpPr txBox="1"/>
            <p:nvPr/>
          </p:nvSpPr>
          <p:spPr>
            <a:xfrm>
              <a:off x="2741607" y="1428160"/>
              <a:ext cx="1391236" cy="53457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3. Compression</a:t>
              </a:r>
            </a:p>
          </p:txBody>
        </p:sp>
      </p:grpSp>
      <p:sp>
        <p:nvSpPr>
          <p:cNvPr id="10" name="Right Bracket 9">
            <a:extLst>
              <a:ext uri="{FF2B5EF4-FFF2-40B4-BE49-F238E27FC236}">
                <a16:creationId xmlns:a16="http://schemas.microsoft.com/office/drawing/2014/main" id="{6FB0CEED-26B3-49FC-BA83-C314F8F8CE64}"/>
              </a:ext>
            </a:extLst>
          </p:cNvPr>
          <p:cNvSpPr/>
          <p:nvPr/>
        </p:nvSpPr>
        <p:spPr>
          <a:xfrm>
            <a:off x="4637917" y="2463655"/>
            <a:ext cx="390290" cy="2743200"/>
          </a:xfrm>
          <a:prstGeom prst="rightBracket">
            <a:avLst/>
          </a:prstGeom>
          <a:ln>
            <a:solidFill>
              <a:schemeClr val="bg1">
                <a:lumMod val="65000"/>
              </a:schemeClr>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C8E061A8-E4A6-4CAA-9F5C-763ED533F779}"/>
              </a:ext>
            </a:extLst>
          </p:cNvPr>
          <p:cNvCxnSpPr/>
          <p:nvPr/>
        </p:nvCxnSpPr>
        <p:spPr>
          <a:xfrm>
            <a:off x="2600325" y="3076575"/>
            <a:ext cx="0"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B74AFB1-6B67-41E9-93E4-0FC9E85D8EB2}"/>
              </a:ext>
            </a:extLst>
          </p:cNvPr>
          <p:cNvGrpSpPr/>
          <p:nvPr/>
        </p:nvGrpSpPr>
        <p:grpSpPr>
          <a:xfrm>
            <a:off x="5052095" y="3525585"/>
            <a:ext cx="555941" cy="440706"/>
            <a:chOff x="1787309" y="1456670"/>
            <a:chExt cx="833129" cy="440706"/>
          </a:xfrm>
        </p:grpSpPr>
        <p:sp>
          <p:nvSpPr>
            <p:cNvPr id="27" name="Arrow: Right 26">
              <a:extLst>
                <a:ext uri="{FF2B5EF4-FFF2-40B4-BE49-F238E27FC236}">
                  <a16:creationId xmlns:a16="http://schemas.microsoft.com/office/drawing/2014/main" id="{729116E2-B85F-45F1-B98D-5EB8213FCD03}"/>
                </a:ext>
              </a:extLst>
            </p:cNvPr>
            <p:cNvSpPr/>
            <p:nvPr/>
          </p:nvSpPr>
          <p:spPr>
            <a:xfrm rot="50067">
              <a:off x="1787309" y="1456670"/>
              <a:ext cx="833129" cy="440706"/>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8" name="Arrow: Right 4">
              <a:extLst>
                <a:ext uri="{FF2B5EF4-FFF2-40B4-BE49-F238E27FC236}">
                  <a16:creationId xmlns:a16="http://schemas.microsoft.com/office/drawing/2014/main" id="{C99759AA-D79F-4B21-8E8B-B711C218B209}"/>
                </a:ext>
              </a:extLst>
            </p:cNvPr>
            <p:cNvSpPr txBox="1"/>
            <p:nvPr/>
          </p:nvSpPr>
          <p:spPr>
            <a:xfrm rot="50067">
              <a:off x="1787316" y="1543848"/>
              <a:ext cx="700917" cy="2644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p:txBody>
        </p:sp>
      </p:grpSp>
      <p:grpSp>
        <p:nvGrpSpPr>
          <p:cNvPr id="29" name="Group 28">
            <a:extLst>
              <a:ext uri="{FF2B5EF4-FFF2-40B4-BE49-F238E27FC236}">
                <a16:creationId xmlns:a16="http://schemas.microsoft.com/office/drawing/2014/main" id="{B1B70692-7422-4403-9B93-84D6B666EBAA}"/>
              </a:ext>
            </a:extLst>
          </p:cNvPr>
          <p:cNvGrpSpPr/>
          <p:nvPr/>
        </p:nvGrpSpPr>
        <p:grpSpPr>
          <a:xfrm>
            <a:off x="5634931" y="3442940"/>
            <a:ext cx="1223069" cy="605996"/>
            <a:chOff x="0" y="1353751"/>
            <a:chExt cx="1623812" cy="605996"/>
          </a:xfrm>
        </p:grpSpPr>
        <p:sp>
          <p:nvSpPr>
            <p:cNvPr id="30" name="Rectangle: Rounded Corners 29">
              <a:extLst>
                <a:ext uri="{FF2B5EF4-FFF2-40B4-BE49-F238E27FC236}">
                  <a16:creationId xmlns:a16="http://schemas.microsoft.com/office/drawing/2014/main" id="{7CA53FB7-4454-4231-A9EE-8BC5C2C0FDD8}"/>
                </a:ext>
              </a:extLst>
            </p:cNvPr>
            <p:cNvSpPr/>
            <p:nvPr/>
          </p:nvSpPr>
          <p:spPr>
            <a:xfrm>
              <a:off x="0" y="1353751"/>
              <a:ext cx="1623812" cy="605996"/>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1" name="Rectangle: Rounded Corners 4">
              <a:extLst>
                <a:ext uri="{FF2B5EF4-FFF2-40B4-BE49-F238E27FC236}">
                  <a16:creationId xmlns:a16="http://schemas.microsoft.com/office/drawing/2014/main" id="{E3AF3169-FBAE-4C97-99A0-AB58258B1E69}"/>
                </a:ext>
              </a:extLst>
            </p:cNvPr>
            <p:cNvSpPr txBox="1"/>
            <p:nvPr/>
          </p:nvSpPr>
          <p:spPr>
            <a:xfrm>
              <a:off x="17749" y="1371500"/>
              <a:ext cx="1588314" cy="5704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Storage</a:t>
              </a:r>
            </a:p>
          </p:txBody>
        </p:sp>
      </p:grpSp>
      <p:grpSp>
        <p:nvGrpSpPr>
          <p:cNvPr id="32" name="Group 31">
            <a:extLst>
              <a:ext uri="{FF2B5EF4-FFF2-40B4-BE49-F238E27FC236}">
                <a16:creationId xmlns:a16="http://schemas.microsoft.com/office/drawing/2014/main" id="{0A60EA78-9763-4D8B-922E-80E362FAF8AE}"/>
              </a:ext>
            </a:extLst>
          </p:cNvPr>
          <p:cNvGrpSpPr/>
          <p:nvPr/>
        </p:nvGrpSpPr>
        <p:grpSpPr>
          <a:xfrm>
            <a:off x="4936360" y="5532093"/>
            <a:ext cx="1223069" cy="611253"/>
            <a:chOff x="0" y="1353751"/>
            <a:chExt cx="1623812" cy="605996"/>
          </a:xfrm>
        </p:grpSpPr>
        <p:sp>
          <p:nvSpPr>
            <p:cNvPr id="33" name="Rectangle: Rounded Corners 32">
              <a:extLst>
                <a:ext uri="{FF2B5EF4-FFF2-40B4-BE49-F238E27FC236}">
                  <a16:creationId xmlns:a16="http://schemas.microsoft.com/office/drawing/2014/main" id="{7B431EDA-7263-4FD9-A439-6BBF3415B95C}"/>
                </a:ext>
              </a:extLst>
            </p:cNvPr>
            <p:cNvSpPr/>
            <p:nvPr/>
          </p:nvSpPr>
          <p:spPr>
            <a:xfrm>
              <a:off x="0" y="1353751"/>
              <a:ext cx="1623812" cy="605996"/>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4" name="Rectangle: Rounded Corners 4">
              <a:extLst>
                <a:ext uri="{FF2B5EF4-FFF2-40B4-BE49-F238E27FC236}">
                  <a16:creationId xmlns:a16="http://schemas.microsoft.com/office/drawing/2014/main" id="{976F40BB-2EFD-4D55-A32A-4AF535BFD96E}"/>
                </a:ext>
              </a:extLst>
            </p:cNvPr>
            <p:cNvSpPr txBox="1"/>
            <p:nvPr/>
          </p:nvSpPr>
          <p:spPr>
            <a:xfrm>
              <a:off x="17749" y="1371500"/>
              <a:ext cx="1588314" cy="5704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Hard Drive</a:t>
              </a:r>
            </a:p>
          </p:txBody>
        </p:sp>
      </p:grpSp>
      <p:grpSp>
        <p:nvGrpSpPr>
          <p:cNvPr id="35" name="Group 34">
            <a:extLst>
              <a:ext uri="{FF2B5EF4-FFF2-40B4-BE49-F238E27FC236}">
                <a16:creationId xmlns:a16="http://schemas.microsoft.com/office/drawing/2014/main" id="{55BB53FC-CCFE-4837-BAAC-4DFE10D6089B}"/>
              </a:ext>
            </a:extLst>
          </p:cNvPr>
          <p:cNvGrpSpPr/>
          <p:nvPr/>
        </p:nvGrpSpPr>
        <p:grpSpPr>
          <a:xfrm>
            <a:off x="6292158" y="5537350"/>
            <a:ext cx="1223069" cy="611253"/>
            <a:chOff x="0" y="1353751"/>
            <a:chExt cx="1623812" cy="605996"/>
          </a:xfrm>
        </p:grpSpPr>
        <p:sp>
          <p:nvSpPr>
            <p:cNvPr id="36" name="Rectangle: Rounded Corners 35">
              <a:extLst>
                <a:ext uri="{FF2B5EF4-FFF2-40B4-BE49-F238E27FC236}">
                  <a16:creationId xmlns:a16="http://schemas.microsoft.com/office/drawing/2014/main" id="{A75D4827-92BB-4A0D-95E9-E90938E40893}"/>
                </a:ext>
              </a:extLst>
            </p:cNvPr>
            <p:cNvSpPr/>
            <p:nvPr/>
          </p:nvSpPr>
          <p:spPr>
            <a:xfrm>
              <a:off x="0" y="1353751"/>
              <a:ext cx="1623812" cy="605996"/>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7" name="Rectangle: Rounded Corners 4">
              <a:extLst>
                <a:ext uri="{FF2B5EF4-FFF2-40B4-BE49-F238E27FC236}">
                  <a16:creationId xmlns:a16="http://schemas.microsoft.com/office/drawing/2014/main" id="{12956273-46AD-471B-B24F-0E3EA935F7E2}"/>
                </a:ext>
              </a:extLst>
            </p:cNvPr>
            <p:cNvSpPr txBox="1"/>
            <p:nvPr/>
          </p:nvSpPr>
          <p:spPr>
            <a:xfrm>
              <a:off x="17749" y="1371500"/>
              <a:ext cx="1588314" cy="5704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Cloud</a:t>
              </a:r>
            </a:p>
          </p:txBody>
        </p:sp>
      </p:grpSp>
      <p:grpSp>
        <p:nvGrpSpPr>
          <p:cNvPr id="38" name="Group 37">
            <a:extLst>
              <a:ext uri="{FF2B5EF4-FFF2-40B4-BE49-F238E27FC236}">
                <a16:creationId xmlns:a16="http://schemas.microsoft.com/office/drawing/2014/main" id="{E96A4412-D471-41B3-8470-A7CE1288C8C4}"/>
              </a:ext>
            </a:extLst>
          </p:cNvPr>
          <p:cNvGrpSpPr/>
          <p:nvPr/>
        </p:nvGrpSpPr>
        <p:grpSpPr>
          <a:xfrm rot="4254740">
            <a:off x="6160405" y="4583521"/>
            <a:ext cx="1174839" cy="332959"/>
            <a:chOff x="1887926" y="1331433"/>
            <a:chExt cx="591555" cy="691518"/>
          </a:xfrm>
        </p:grpSpPr>
        <p:sp>
          <p:nvSpPr>
            <p:cNvPr id="39" name="Arrow: Right 38">
              <a:extLst>
                <a:ext uri="{FF2B5EF4-FFF2-40B4-BE49-F238E27FC236}">
                  <a16:creationId xmlns:a16="http://schemas.microsoft.com/office/drawing/2014/main" id="{0D9691E7-C597-4862-962B-4D181B95192F}"/>
                </a:ext>
              </a:extLst>
            </p:cNvPr>
            <p:cNvSpPr/>
            <p:nvPr/>
          </p:nvSpPr>
          <p:spPr>
            <a:xfrm rot="50067">
              <a:off x="1887926" y="1331433"/>
              <a:ext cx="591555" cy="691518"/>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40" name="Arrow: Right 4">
              <a:extLst>
                <a:ext uri="{FF2B5EF4-FFF2-40B4-BE49-F238E27FC236}">
                  <a16:creationId xmlns:a16="http://schemas.microsoft.com/office/drawing/2014/main" id="{20D8891D-7EF5-41B7-B239-398A5C0B3D48}"/>
                </a:ext>
              </a:extLst>
            </p:cNvPr>
            <p:cNvSpPr txBox="1"/>
            <p:nvPr/>
          </p:nvSpPr>
          <p:spPr>
            <a:xfrm rot="50067">
              <a:off x="1887935" y="1468445"/>
              <a:ext cx="414089" cy="414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p:txBody>
        </p:sp>
      </p:grpSp>
      <p:grpSp>
        <p:nvGrpSpPr>
          <p:cNvPr id="41" name="Group 40">
            <a:extLst>
              <a:ext uri="{FF2B5EF4-FFF2-40B4-BE49-F238E27FC236}">
                <a16:creationId xmlns:a16="http://schemas.microsoft.com/office/drawing/2014/main" id="{EEE2A029-42F1-4786-ABCC-B21869EFBD39}"/>
              </a:ext>
            </a:extLst>
          </p:cNvPr>
          <p:cNvGrpSpPr/>
          <p:nvPr/>
        </p:nvGrpSpPr>
        <p:grpSpPr>
          <a:xfrm rot="6316606">
            <a:off x="5192112" y="4583946"/>
            <a:ext cx="1174839" cy="319826"/>
            <a:chOff x="1887926" y="1331433"/>
            <a:chExt cx="591555" cy="691518"/>
          </a:xfrm>
        </p:grpSpPr>
        <p:sp>
          <p:nvSpPr>
            <p:cNvPr id="42" name="Arrow: Right 41">
              <a:extLst>
                <a:ext uri="{FF2B5EF4-FFF2-40B4-BE49-F238E27FC236}">
                  <a16:creationId xmlns:a16="http://schemas.microsoft.com/office/drawing/2014/main" id="{56D55DF2-7D81-4B67-9D45-399D3D8B8B96}"/>
                </a:ext>
              </a:extLst>
            </p:cNvPr>
            <p:cNvSpPr/>
            <p:nvPr/>
          </p:nvSpPr>
          <p:spPr>
            <a:xfrm rot="50067">
              <a:off x="1887926" y="1331433"/>
              <a:ext cx="591555" cy="691518"/>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43" name="Arrow: Right 4">
              <a:extLst>
                <a:ext uri="{FF2B5EF4-FFF2-40B4-BE49-F238E27FC236}">
                  <a16:creationId xmlns:a16="http://schemas.microsoft.com/office/drawing/2014/main" id="{390EE462-200B-4EFE-BABC-FF32B0148C3D}"/>
                </a:ext>
              </a:extLst>
            </p:cNvPr>
            <p:cNvSpPr txBox="1"/>
            <p:nvPr/>
          </p:nvSpPr>
          <p:spPr>
            <a:xfrm rot="50067">
              <a:off x="1887935" y="1468445"/>
              <a:ext cx="414089" cy="414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p:txBody>
        </p:sp>
      </p:grpSp>
      <p:grpSp>
        <p:nvGrpSpPr>
          <p:cNvPr id="44" name="Group 43">
            <a:extLst>
              <a:ext uri="{FF2B5EF4-FFF2-40B4-BE49-F238E27FC236}">
                <a16:creationId xmlns:a16="http://schemas.microsoft.com/office/drawing/2014/main" id="{515F0526-DCB7-4B9F-B7E6-0F966C0BBDD6}"/>
              </a:ext>
            </a:extLst>
          </p:cNvPr>
          <p:cNvGrpSpPr/>
          <p:nvPr/>
        </p:nvGrpSpPr>
        <p:grpSpPr>
          <a:xfrm>
            <a:off x="7079179" y="3465070"/>
            <a:ext cx="833129" cy="440706"/>
            <a:chOff x="1787309" y="1456670"/>
            <a:chExt cx="833129" cy="440706"/>
          </a:xfrm>
        </p:grpSpPr>
        <p:sp>
          <p:nvSpPr>
            <p:cNvPr id="45" name="Arrow: Right 44">
              <a:extLst>
                <a:ext uri="{FF2B5EF4-FFF2-40B4-BE49-F238E27FC236}">
                  <a16:creationId xmlns:a16="http://schemas.microsoft.com/office/drawing/2014/main" id="{C5616DFE-C0FC-4B95-B125-369BC0A80106}"/>
                </a:ext>
              </a:extLst>
            </p:cNvPr>
            <p:cNvSpPr/>
            <p:nvPr/>
          </p:nvSpPr>
          <p:spPr>
            <a:xfrm rot="50067">
              <a:off x="1787309" y="1456670"/>
              <a:ext cx="833129" cy="440706"/>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46" name="Arrow: Right 4">
              <a:extLst>
                <a:ext uri="{FF2B5EF4-FFF2-40B4-BE49-F238E27FC236}">
                  <a16:creationId xmlns:a16="http://schemas.microsoft.com/office/drawing/2014/main" id="{D32B1521-12D0-482A-B8D0-71BD4A6A0538}"/>
                </a:ext>
              </a:extLst>
            </p:cNvPr>
            <p:cNvSpPr txBox="1"/>
            <p:nvPr/>
          </p:nvSpPr>
          <p:spPr>
            <a:xfrm rot="50067">
              <a:off x="1787316" y="1581948"/>
              <a:ext cx="700917" cy="2644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p:txBody>
        </p:sp>
      </p:grpSp>
      <p:grpSp>
        <p:nvGrpSpPr>
          <p:cNvPr id="48" name="Group 47">
            <a:extLst>
              <a:ext uri="{FF2B5EF4-FFF2-40B4-BE49-F238E27FC236}">
                <a16:creationId xmlns:a16="http://schemas.microsoft.com/office/drawing/2014/main" id="{AC7266D9-7610-47CF-A7E0-F54BA8F8B733}"/>
              </a:ext>
            </a:extLst>
          </p:cNvPr>
          <p:cNvGrpSpPr/>
          <p:nvPr/>
        </p:nvGrpSpPr>
        <p:grpSpPr>
          <a:xfrm>
            <a:off x="7969459" y="3467100"/>
            <a:ext cx="1223069" cy="526112"/>
            <a:chOff x="0" y="1353751"/>
            <a:chExt cx="1623812" cy="605996"/>
          </a:xfrm>
          <a:solidFill>
            <a:schemeClr val="accent4">
              <a:lumMod val="40000"/>
              <a:lumOff val="60000"/>
            </a:schemeClr>
          </a:solidFill>
        </p:grpSpPr>
        <p:sp>
          <p:nvSpPr>
            <p:cNvPr id="49" name="Rectangle: Rounded Corners 48">
              <a:extLst>
                <a:ext uri="{FF2B5EF4-FFF2-40B4-BE49-F238E27FC236}">
                  <a16:creationId xmlns:a16="http://schemas.microsoft.com/office/drawing/2014/main" id="{13DF3CDB-E097-423F-A3AB-F2CECFE3EFC0}"/>
                </a:ext>
              </a:extLst>
            </p:cNvPr>
            <p:cNvSpPr/>
            <p:nvPr/>
          </p:nvSpPr>
          <p:spPr>
            <a:xfrm>
              <a:off x="0" y="1353751"/>
              <a:ext cx="1623812" cy="605996"/>
            </a:xfrm>
            <a:prstGeom prst="roundRect">
              <a:avLst>
                <a:gd name="adj" fmla="val 10000"/>
              </a:avLst>
            </a:prstGeom>
            <a:grp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0" name="Rectangle: Rounded Corners 4">
              <a:extLst>
                <a:ext uri="{FF2B5EF4-FFF2-40B4-BE49-F238E27FC236}">
                  <a16:creationId xmlns:a16="http://schemas.microsoft.com/office/drawing/2014/main" id="{3F409724-1BF8-48CF-941D-95BD4C28C50C}"/>
                </a:ext>
              </a:extLst>
            </p:cNvPr>
            <p:cNvSpPr txBox="1"/>
            <p:nvPr/>
          </p:nvSpPr>
          <p:spPr>
            <a:xfrm>
              <a:off x="17749" y="1371500"/>
              <a:ext cx="1588314" cy="57049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dirty="0"/>
                <a:t>Application</a:t>
              </a:r>
              <a:endParaRPr lang="en-US" sz="1600" kern="1200" dirty="0"/>
            </a:p>
          </p:txBody>
        </p:sp>
      </p:grpSp>
      <p:pic>
        <p:nvPicPr>
          <p:cNvPr id="1026" name="Picture 2" descr="Image result for htc vive">
            <a:extLst>
              <a:ext uri="{FF2B5EF4-FFF2-40B4-BE49-F238E27FC236}">
                <a16:creationId xmlns:a16="http://schemas.microsoft.com/office/drawing/2014/main" id="{DB1CEDC7-88D6-4518-A323-DB14E70F9D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57193" y="695941"/>
            <a:ext cx="2024063" cy="20240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Image result for CAD application on laptop">
            <a:extLst>
              <a:ext uri="{FF2B5EF4-FFF2-40B4-BE49-F238E27FC236}">
                <a16:creationId xmlns:a16="http://schemas.microsoft.com/office/drawing/2014/main" id="{E3EB89BF-4688-46E9-84DA-CBE81B333A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17231" y="4784967"/>
            <a:ext cx="2679481" cy="27597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gaming monitor">
            <a:extLst>
              <a:ext uri="{FF2B5EF4-FFF2-40B4-BE49-F238E27FC236}">
                <a16:creationId xmlns:a16="http://schemas.microsoft.com/office/drawing/2014/main" id="{E79A2A38-8EB3-4CDC-85E8-F18588BB1B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84956" y="2233253"/>
            <a:ext cx="2507233" cy="2507233"/>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228A86AD-4D9E-43B3-BFC0-657AAE824BF9}"/>
              </a:ext>
            </a:extLst>
          </p:cNvPr>
          <p:cNvGrpSpPr/>
          <p:nvPr/>
        </p:nvGrpSpPr>
        <p:grpSpPr>
          <a:xfrm rot="4254740">
            <a:off x="8703914" y="4723232"/>
            <a:ext cx="1419670" cy="342858"/>
            <a:chOff x="1887926" y="1331433"/>
            <a:chExt cx="591555" cy="691518"/>
          </a:xfrm>
        </p:grpSpPr>
        <p:sp>
          <p:nvSpPr>
            <p:cNvPr id="56" name="Arrow: Right 55">
              <a:extLst>
                <a:ext uri="{FF2B5EF4-FFF2-40B4-BE49-F238E27FC236}">
                  <a16:creationId xmlns:a16="http://schemas.microsoft.com/office/drawing/2014/main" id="{C95FDC62-497E-4822-B9D0-A9C3553988F1}"/>
                </a:ext>
              </a:extLst>
            </p:cNvPr>
            <p:cNvSpPr/>
            <p:nvPr/>
          </p:nvSpPr>
          <p:spPr>
            <a:xfrm rot="50067">
              <a:off x="1887926" y="1331433"/>
              <a:ext cx="591555" cy="691518"/>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57" name="Arrow: Right 4">
              <a:extLst>
                <a:ext uri="{FF2B5EF4-FFF2-40B4-BE49-F238E27FC236}">
                  <a16:creationId xmlns:a16="http://schemas.microsoft.com/office/drawing/2014/main" id="{9C96810B-0D85-404B-969D-F9C96095C559}"/>
                </a:ext>
              </a:extLst>
            </p:cNvPr>
            <p:cNvSpPr txBox="1"/>
            <p:nvPr/>
          </p:nvSpPr>
          <p:spPr>
            <a:xfrm rot="50067">
              <a:off x="1887935" y="1468445"/>
              <a:ext cx="414089" cy="414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p:txBody>
        </p:sp>
      </p:grpSp>
      <p:grpSp>
        <p:nvGrpSpPr>
          <p:cNvPr id="58" name="Group 57">
            <a:extLst>
              <a:ext uri="{FF2B5EF4-FFF2-40B4-BE49-F238E27FC236}">
                <a16:creationId xmlns:a16="http://schemas.microsoft.com/office/drawing/2014/main" id="{D9377E11-C8D1-4B93-9084-F78B7A658C8E}"/>
              </a:ext>
            </a:extLst>
          </p:cNvPr>
          <p:cNvGrpSpPr/>
          <p:nvPr/>
        </p:nvGrpSpPr>
        <p:grpSpPr>
          <a:xfrm rot="18414526">
            <a:off x="8957075" y="2801445"/>
            <a:ext cx="1072225" cy="237265"/>
            <a:chOff x="1887926" y="1331433"/>
            <a:chExt cx="591555" cy="691518"/>
          </a:xfrm>
        </p:grpSpPr>
        <p:sp>
          <p:nvSpPr>
            <p:cNvPr id="59" name="Arrow: Right 58">
              <a:extLst>
                <a:ext uri="{FF2B5EF4-FFF2-40B4-BE49-F238E27FC236}">
                  <a16:creationId xmlns:a16="http://schemas.microsoft.com/office/drawing/2014/main" id="{3D6ABA35-133B-4A0A-8FB4-CEB6A38815E4}"/>
                </a:ext>
              </a:extLst>
            </p:cNvPr>
            <p:cNvSpPr/>
            <p:nvPr/>
          </p:nvSpPr>
          <p:spPr>
            <a:xfrm rot="50067">
              <a:off x="1887926" y="1331433"/>
              <a:ext cx="591555" cy="691518"/>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60" name="Arrow: Right 4">
              <a:extLst>
                <a:ext uri="{FF2B5EF4-FFF2-40B4-BE49-F238E27FC236}">
                  <a16:creationId xmlns:a16="http://schemas.microsoft.com/office/drawing/2014/main" id="{5D078150-6EDE-426C-B4B5-68C6AEA555A1}"/>
                </a:ext>
              </a:extLst>
            </p:cNvPr>
            <p:cNvSpPr txBox="1"/>
            <p:nvPr/>
          </p:nvSpPr>
          <p:spPr>
            <a:xfrm rot="50067">
              <a:off x="1887935" y="1468445"/>
              <a:ext cx="414089" cy="414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p:txBody>
        </p:sp>
      </p:grpSp>
      <p:grpSp>
        <p:nvGrpSpPr>
          <p:cNvPr id="61" name="Group 60">
            <a:extLst>
              <a:ext uri="{FF2B5EF4-FFF2-40B4-BE49-F238E27FC236}">
                <a16:creationId xmlns:a16="http://schemas.microsoft.com/office/drawing/2014/main" id="{849628F2-0B88-43EB-AD2B-77D9EFBF79D5}"/>
              </a:ext>
            </a:extLst>
          </p:cNvPr>
          <p:cNvGrpSpPr/>
          <p:nvPr/>
        </p:nvGrpSpPr>
        <p:grpSpPr>
          <a:xfrm>
            <a:off x="9342546" y="3585258"/>
            <a:ext cx="837073" cy="292036"/>
            <a:chOff x="1887926" y="1331433"/>
            <a:chExt cx="591555" cy="691518"/>
          </a:xfrm>
        </p:grpSpPr>
        <p:sp>
          <p:nvSpPr>
            <p:cNvPr id="62" name="Arrow: Right 61">
              <a:extLst>
                <a:ext uri="{FF2B5EF4-FFF2-40B4-BE49-F238E27FC236}">
                  <a16:creationId xmlns:a16="http://schemas.microsoft.com/office/drawing/2014/main" id="{2A2A35E8-8D71-4503-8839-0BACB42DCCB3}"/>
                </a:ext>
              </a:extLst>
            </p:cNvPr>
            <p:cNvSpPr/>
            <p:nvPr/>
          </p:nvSpPr>
          <p:spPr>
            <a:xfrm rot="50067">
              <a:off x="1887926" y="1331433"/>
              <a:ext cx="591555" cy="691518"/>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63" name="Arrow: Right 4">
              <a:extLst>
                <a:ext uri="{FF2B5EF4-FFF2-40B4-BE49-F238E27FC236}">
                  <a16:creationId xmlns:a16="http://schemas.microsoft.com/office/drawing/2014/main" id="{2C0BAC71-77D7-464A-8434-B10C071A14A1}"/>
                </a:ext>
              </a:extLst>
            </p:cNvPr>
            <p:cNvSpPr txBox="1"/>
            <p:nvPr/>
          </p:nvSpPr>
          <p:spPr>
            <a:xfrm rot="50067">
              <a:off x="1901397" y="1481780"/>
              <a:ext cx="414089" cy="414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p:txBody>
        </p:sp>
      </p:grpSp>
      <p:sp>
        <p:nvSpPr>
          <p:cNvPr id="5" name="Freeform: Shape 4">
            <a:extLst>
              <a:ext uri="{FF2B5EF4-FFF2-40B4-BE49-F238E27FC236}">
                <a16:creationId xmlns:a16="http://schemas.microsoft.com/office/drawing/2014/main" id="{9D878D26-B307-45BA-82D2-BFAB0A177A62}"/>
              </a:ext>
            </a:extLst>
          </p:cNvPr>
          <p:cNvSpPr/>
          <p:nvPr/>
        </p:nvSpPr>
        <p:spPr>
          <a:xfrm>
            <a:off x="459953" y="2828460"/>
            <a:ext cx="1586469" cy="592059"/>
          </a:xfrm>
          <a:custGeom>
            <a:avLst/>
            <a:gdLst>
              <a:gd name="connsiteX0" fmla="*/ 0 w 1586469"/>
              <a:gd name="connsiteY0" fmla="*/ 59206 h 592059"/>
              <a:gd name="connsiteX1" fmla="*/ 59206 w 1586469"/>
              <a:gd name="connsiteY1" fmla="*/ 0 h 592059"/>
              <a:gd name="connsiteX2" fmla="*/ 1527263 w 1586469"/>
              <a:gd name="connsiteY2" fmla="*/ 0 h 592059"/>
              <a:gd name="connsiteX3" fmla="*/ 1586469 w 1586469"/>
              <a:gd name="connsiteY3" fmla="*/ 59206 h 592059"/>
              <a:gd name="connsiteX4" fmla="*/ 1586469 w 1586469"/>
              <a:gd name="connsiteY4" fmla="*/ 532853 h 592059"/>
              <a:gd name="connsiteX5" fmla="*/ 1527263 w 1586469"/>
              <a:gd name="connsiteY5" fmla="*/ 592059 h 592059"/>
              <a:gd name="connsiteX6" fmla="*/ 59206 w 1586469"/>
              <a:gd name="connsiteY6" fmla="*/ 592059 h 592059"/>
              <a:gd name="connsiteX7" fmla="*/ 0 w 1586469"/>
              <a:gd name="connsiteY7" fmla="*/ 532853 h 592059"/>
              <a:gd name="connsiteX8" fmla="*/ 0 w 1586469"/>
              <a:gd name="connsiteY8" fmla="*/ 59206 h 5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469" h="592059">
                <a:moveTo>
                  <a:pt x="0" y="59206"/>
                </a:moveTo>
                <a:cubicBezTo>
                  <a:pt x="0" y="26507"/>
                  <a:pt x="26507" y="0"/>
                  <a:pt x="59206" y="0"/>
                </a:cubicBezTo>
                <a:lnTo>
                  <a:pt x="1527263" y="0"/>
                </a:lnTo>
                <a:cubicBezTo>
                  <a:pt x="1559962" y="0"/>
                  <a:pt x="1586469" y="26507"/>
                  <a:pt x="1586469" y="59206"/>
                </a:cubicBezTo>
                <a:lnTo>
                  <a:pt x="1586469" y="532853"/>
                </a:lnTo>
                <a:cubicBezTo>
                  <a:pt x="1586469" y="565552"/>
                  <a:pt x="1559962" y="592059"/>
                  <a:pt x="1527263" y="592059"/>
                </a:cubicBezTo>
                <a:lnTo>
                  <a:pt x="59206" y="592059"/>
                </a:lnTo>
                <a:cubicBezTo>
                  <a:pt x="26507" y="592059"/>
                  <a:pt x="0" y="565552"/>
                  <a:pt x="0" y="532853"/>
                </a:cubicBezTo>
                <a:lnTo>
                  <a:pt x="0" y="59206"/>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4491" tIns="74491" rIns="74491" bIns="74491" numCol="1" spcCol="1270" anchor="ctr" anchorCtr="0">
            <a:noAutofit/>
          </a:bodyPr>
          <a:lstStyle/>
          <a:p>
            <a:pPr marL="0" lvl="0" indent="0" algn="ctr" defTabSz="666750">
              <a:lnSpc>
                <a:spcPct val="90000"/>
              </a:lnSpc>
              <a:spcBef>
                <a:spcPct val="0"/>
              </a:spcBef>
              <a:spcAft>
                <a:spcPct val="35000"/>
              </a:spcAft>
              <a:buNone/>
            </a:pPr>
            <a:r>
              <a:rPr lang="en-US" sz="1500" kern="1200" dirty="0"/>
              <a:t>Textures</a:t>
            </a:r>
          </a:p>
        </p:txBody>
      </p:sp>
      <p:sp>
        <p:nvSpPr>
          <p:cNvPr id="7" name="Freeform: Shape 6">
            <a:extLst>
              <a:ext uri="{FF2B5EF4-FFF2-40B4-BE49-F238E27FC236}">
                <a16:creationId xmlns:a16="http://schemas.microsoft.com/office/drawing/2014/main" id="{33D7D96F-2E68-4A39-9071-6E04DCB7FD59}"/>
              </a:ext>
            </a:extLst>
          </p:cNvPr>
          <p:cNvSpPr/>
          <p:nvPr/>
        </p:nvSpPr>
        <p:spPr>
          <a:xfrm>
            <a:off x="2206658" y="2929030"/>
            <a:ext cx="816032" cy="361981"/>
          </a:xfrm>
          <a:custGeom>
            <a:avLst/>
            <a:gdLst>
              <a:gd name="connsiteX0" fmla="*/ 0 w 813969"/>
              <a:gd name="connsiteY0" fmla="*/ 86114 h 430571"/>
              <a:gd name="connsiteX1" fmla="*/ 598684 w 813969"/>
              <a:gd name="connsiteY1" fmla="*/ 86114 h 430571"/>
              <a:gd name="connsiteX2" fmla="*/ 598684 w 813969"/>
              <a:gd name="connsiteY2" fmla="*/ 0 h 430571"/>
              <a:gd name="connsiteX3" fmla="*/ 813969 w 813969"/>
              <a:gd name="connsiteY3" fmla="*/ 215286 h 430571"/>
              <a:gd name="connsiteX4" fmla="*/ 598684 w 813969"/>
              <a:gd name="connsiteY4" fmla="*/ 430571 h 430571"/>
              <a:gd name="connsiteX5" fmla="*/ 598684 w 813969"/>
              <a:gd name="connsiteY5" fmla="*/ 344457 h 430571"/>
              <a:gd name="connsiteX6" fmla="*/ 0 w 813969"/>
              <a:gd name="connsiteY6" fmla="*/ 344457 h 430571"/>
              <a:gd name="connsiteX7" fmla="*/ 0 w 813969"/>
              <a:gd name="connsiteY7" fmla="*/ 86114 h 43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969" h="430571">
                <a:moveTo>
                  <a:pt x="0" y="86114"/>
                </a:moveTo>
                <a:lnTo>
                  <a:pt x="598684" y="86114"/>
                </a:lnTo>
                <a:lnTo>
                  <a:pt x="598684" y="0"/>
                </a:lnTo>
                <a:lnTo>
                  <a:pt x="813969" y="215286"/>
                </a:lnTo>
                <a:lnTo>
                  <a:pt x="598684" y="430571"/>
                </a:lnTo>
                <a:lnTo>
                  <a:pt x="598684" y="344457"/>
                </a:lnTo>
                <a:lnTo>
                  <a:pt x="0" y="344457"/>
                </a:lnTo>
                <a:lnTo>
                  <a:pt x="0" y="86114"/>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0" tIns="86113" rIns="129170" bIns="8611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8" name="Freeform: Shape 7">
            <a:extLst>
              <a:ext uri="{FF2B5EF4-FFF2-40B4-BE49-F238E27FC236}">
                <a16:creationId xmlns:a16="http://schemas.microsoft.com/office/drawing/2014/main" id="{3209136A-AA4E-4206-AE96-09E7EB528068}"/>
              </a:ext>
            </a:extLst>
          </p:cNvPr>
          <p:cNvSpPr/>
          <p:nvPr/>
        </p:nvSpPr>
        <p:spPr>
          <a:xfrm>
            <a:off x="3168511" y="2805579"/>
            <a:ext cx="1404595" cy="559908"/>
          </a:xfrm>
          <a:custGeom>
            <a:avLst/>
            <a:gdLst>
              <a:gd name="connsiteX0" fmla="*/ 0 w 1404595"/>
              <a:gd name="connsiteY0" fmla="*/ 55991 h 559908"/>
              <a:gd name="connsiteX1" fmla="*/ 55991 w 1404595"/>
              <a:gd name="connsiteY1" fmla="*/ 0 h 559908"/>
              <a:gd name="connsiteX2" fmla="*/ 1348604 w 1404595"/>
              <a:gd name="connsiteY2" fmla="*/ 0 h 559908"/>
              <a:gd name="connsiteX3" fmla="*/ 1404595 w 1404595"/>
              <a:gd name="connsiteY3" fmla="*/ 55991 h 559908"/>
              <a:gd name="connsiteX4" fmla="*/ 1404595 w 1404595"/>
              <a:gd name="connsiteY4" fmla="*/ 503917 h 559908"/>
              <a:gd name="connsiteX5" fmla="*/ 1348604 w 1404595"/>
              <a:gd name="connsiteY5" fmla="*/ 559908 h 559908"/>
              <a:gd name="connsiteX6" fmla="*/ 55991 w 1404595"/>
              <a:gd name="connsiteY6" fmla="*/ 559908 h 559908"/>
              <a:gd name="connsiteX7" fmla="*/ 0 w 1404595"/>
              <a:gd name="connsiteY7" fmla="*/ 503917 h 559908"/>
              <a:gd name="connsiteX8" fmla="*/ 0 w 1404595"/>
              <a:gd name="connsiteY8" fmla="*/ 55991 h 55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595" h="559908">
                <a:moveTo>
                  <a:pt x="0" y="55991"/>
                </a:moveTo>
                <a:cubicBezTo>
                  <a:pt x="0" y="25068"/>
                  <a:pt x="25068" y="0"/>
                  <a:pt x="55991" y="0"/>
                </a:cubicBezTo>
                <a:lnTo>
                  <a:pt x="1348604" y="0"/>
                </a:lnTo>
                <a:cubicBezTo>
                  <a:pt x="1379527" y="0"/>
                  <a:pt x="1404595" y="25068"/>
                  <a:pt x="1404595" y="55991"/>
                </a:cubicBezTo>
                <a:lnTo>
                  <a:pt x="1404595" y="503917"/>
                </a:lnTo>
                <a:cubicBezTo>
                  <a:pt x="1404595" y="534840"/>
                  <a:pt x="1379527" y="559908"/>
                  <a:pt x="1348604" y="559908"/>
                </a:cubicBezTo>
                <a:lnTo>
                  <a:pt x="55991" y="559908"/>
                </a:lnTo>
                <a:cubicBezTo>
                  <a:pt x="25068" y="559908"/>
                  <a:pt x="0" y="534840"/>
                  <a:pt x="0" y="503917"/>
                </a:cubicBezTo>
                <a:lnTo>
                  <a:pt x="0" y="55991"/>
                </a:lnTo>
                <a:close/>
              </a:path>
            </a:pathLst>
          </a:custGeom>
          <a:solidFill>
            <a:schemeClr val="accent4">
              <a:lumMod val="20000"/>
              <a:lumOff val="80000"/>
            </a:schemeClr>
          </a:solid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3549" tIns="73549" rIns="73549" bIns="73549" numCol="1" spcCol="1270" anchor="ctr" anchorCtr="0">
            <a:noAutofit/>
          </a:bodyPr>
          <a:lstStyle/>
          <a:p>
            <a:pPr marL="0" lvl="0" indent="0" algn="ctr" defTabSz="666750">
              <a:lnSpc>
                <a:spcPct val="90000"/>
              </a:lnSpc>
              <a:spcBef>
                <a:spcPct val="0"/>
              </a:spcBef>
              <a:spcAft>
                <a:spcPct val="35000"/>
              </a:spcAft>
              <a:buNone/>
            </a:pPr>
            <a:r>
              <a:rPr lang="en-US" sz="1500" kern="1200" dirty="0"/>
              <a:t>1. Compression</a:t>
            </a:r>
          </a:p>
        </p:txBody>
      </p:sp>
      <p:sp>
        <p:nvSpPr>
          <p:cNvPr id="111" name="Rectangle 110">
            <a:extLst>
              <a:ext uri="{FF2B5EF4-FFF2-40B4-BE49-F238E27FC236}">
                <a16:creationId xmlns:a16="http://schemas.microsoft.com/office/drawing/2014/main" id="{927A9EFC-0472-4B03-8CEE-367EC8CEBB31}"/>
              </a:ext>
            </a:extLst>
          </p:cNvPr>
          <p:cNvSpPr/>
          <p:nvPr/>
        </p:nvSpPr>
        <p:spPr>
          <a:xfrm>
            <a:off x="7130029" y="2157736"/>
            <a:ext cx="2242150" cy="923330"/>
          </a:xfrm>
          <a:prstGeom prst="rect">
            <a:avLst/>
          </a:prstGeom>
        </p:spPr>
        <p:txBody>
          <a:bodyPr wrap="square">
            <a:spAutoFit/>
          </a:bodyPr>
          <a:lstStyle/>
          <a:p>
            <a:r>
              <a:rPr lang="en-US" dirty="0">
                <a:solidFill>
                  <a:schemeClr val="bg1"/>
                </a:solidFill>
              </a:rPr>
              <a:t>Compressonator mesh decoder is used in Application</a:t>
            </a:r>
            <a:endParaRPr lang="en-US" dirty="0"/>
          </a:p>
        </p:txBody>
      </p:sp>
      <p:sp>
        <p:nvSpPr>
          <p:cNvPr id="113" name="TextBox 112">
            <a:extLst>
              <a:ext uri="{FF2B5EF4-FFF2-40B4-BE49-F238E27FC236}">
                <a16:creationId xmlns:a16="http://schemas.microsoft.com/office/drawing/2014/main" id="{4DAF33A6-3B6D-49F8-96CD-430EA158C855}"/>
              </a:ext>
            </a:extLst>
          </p:cNvPr>
          <p:cNvSpPr txBox="1"/>
          <p:nvPr/>
        </p:nvSpPr>
        <p:spPr>
          <a:xfrm>
            <a:off x="184785" y="1596524"/>
            <a:ext cx="4199041" cy="646331"/>
          </a:xfrm>
          <a:prstGeom prst="rect">
            <a:avLst/>
          </a:prstGeom>
          <a:noFill/>
        </p:spPr>
        <p:txBody>
          <a:bodyPr wrap="square" rtlCol="0">
            <a:spAutoFit/>
          </a:bodyPr>
          <a:lstStyle/>
          <a:p>
            <a:pPr marL="174625" indent="-174625">
              <a:spcAft>
                <a:spcPts val="600"/>
              </a:spcAft>
              <a:buClr>
                <a:schemeClr val="bg2"/>
              </a:buClr>
              <a:buFont typeface="Wingdings 3" pitchFamily="18" charset="2"/>
              <a:buChar char="}"/>
            </a:pPr>
            <a:r>
              <a:rPr lang="en-US" dirty="0">
                <a:solidFill>
                  <a:schemeClr val="bg1"/>
                </a:solidFill>
              </a:rPr>
              <a:t>Compressonator apps and SDK Libs can be used for (1) (2) and (3)</a:t>
            </a:r>
          </a:p>
        </p:txBody>
      </p:sp>
    </p:spTree>
    <p:extLst>
      <p:ext uri="{BB962C8B-B14F-4D97-AF65-F5344CB8AC3E}">
        <p14:creationId xmlns:p14="http://schemas.microsoft.com/office/powerpoint/2010/main" val="37737653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7C8261-B1D1-4B82-9B72-91095FF0367A}"/>
              </a:ext>
            </a:extLst>
          </p:cNvPr>
          <p:cNvSpPr>
            <a:spLocks noGrp="1"/>
          </p:cNvSpPr>
          <p:nvPr>
            <p:ph type="title"/>
          </p:nvPr>
        </p:nvSpPr>
        <p:spPr>
          <a:xfrm>
            <a:off x="352424" y="266701"/>
            <a:ext cx="9953185" cy="496978"/>
          </a:xfrm>
        </p:spPr>
        <p:txBody>
          <a:bodyPr/>
          <a:lstStyle/>
          <a:p>
            <a:r>
              <a:rPr lang="en-US" dirty="0">
                <a:solidFill>
                  <a:schemeClr val="bg1"/>
                </a:solidFill>
              </a:rPr>
              <a:t>SAMPLE BENEFITS OF Compressonator  gltf model</a:t>
            </a:r>
          </a:p>
        </p:txBody>
      </p:sp>
      <p:sp>
        <p:nvSpPr>
          <p:cNvPr id="21" name="Rectangle 20">
            <a:extLst>
              <a:ext uri="{FF2B5EF4-FFF2-40B4-BE49-F238E27FC236}">
                <a16:creationId xmlns:a16="http://schemas.microsoft.com/office/drawing/2014/main" id="{7FD50AC9-9A4F-4A4E-9BCC-832CD45CC933}"/>
              </a:ext>
            </a:extLst>
          </p:cNvPr>
          <p:cNvSpPr/>
          <p:nvPr/>
        </p:nvSpPr>
        <p:spPr>
          <a:xfrm>
            <a:off x="517923" y="4741538"/>
            <a:ext cx="1790937" cy="338554"/>
          </a:xfrm>
          <a:prstGeom prst="rect">
            <a:avLst/>
          </a:prstGeom>
        </p:spPr>
        <p:txBody>
          <a:bodyPr wrap="square">
            <a:spAutoFit/>
          </a:bodyPr>
          <a:lstStyle/>
          <a:p>
            <a:pPr algn="ctr">
              <a:spcAft>
                <a:spcPts val="600"/>
              </a:spcAft>
              <a:buClr>
                <a:schemeClr val="bg2"/>
              </a:buClr>
            </a:pPr>
            <a:r>
              <a:rPr lang="en-US" sz="1600" b="1" dirty="0">
                <a:solidFill>
                  <a:schemeClr val="bg1"/>
                </a:solidFill>
              </a:rPr>
              <a:t>ORIGINAL MODEL </a:t>
            </a:r>
          </a:p>
        </p:txBody>
      </p:sp>
      <p:cxnSp>
        <p:nvCxnSpPr>
          <p:cNvPr id="26" name="Straight Arrow Connector 25">
            <a:extLst>
              <a:ext uri="{FF2B5EF4-FFF2-40B4-BE49-F238E27FC236}">
                <a16:creationId xmlns:a16="http://schemas.microsoft.com/office/drawing/2014/main" id="{DC6169CA-4C87-4908-B34B-19FC8F74060A}"/>
              </a:ext>
            </a:extLst>
          </p:cNvPr>
          <p:cNvCxnSpPr>
            <a:cxnSpLocks/>
          </p:cNvCxnSpPr>
          <p:nvPr/>
        </p:nvCxnSpPr>
        <p:spPr>
          <a:xfrm flipV="1">
            <a:off x="2990574" y="2974364"/>
            <a:ext cx="332007" cy="212859"/>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
        <p:nvSpPr>
          <p:cNvPr id="36" name="Rectangle 35">
            <a:extLst>
              <a:ext uri="{FF2B5EF4-FFF2-40B4-BE49-F238E27FC236}">
                <a16:creationId xmlns:a16="http://schemas.microsoft.com/office/drawing/2014/main" id="{68EE0F0A-A0FD-4C1C-9C0C-47C8C854B661}"/>
              </a:ext>
            </a:extLst>
          </p:cNvPr>
          <p:cNvSpPr/>
          <p:nvPr/>
        </p:nvSpPr>
        <p:spPr>
          <a:xfrm>
            <a:off x="3324005" y="2704778"/>
            <a:ext cx="867916" cy="307777"/>
          </a:xfrm>
          <a:prstGeom prst="rect">
            <a:avLst/>
          </a:prstGeom>
        </p:spPr>
        <p:txBody>
          <a:bodyPr wrap="square">
            <a:spAutoFit/>
          </a:bodyPr>
          <a:lstStyle/>
          <a:p>
            <a:pPr>
              <a:spcAft>
                <a:spcPts val="600"/>
              </a:spcAft>
              <a:buClr>
                <a:schemeClr val="bg2"/>
              </a:buClr>
            </a:pPr>
            <a:r>
              <a:rPr lang="en-US" sz="1400" dirty="0">
                <a:solidFill>
                  <a:schemeClr val="bg1"/>
                </a:solidFill>
              </a:rPr>
              <a:t>Textures</a:t>
            </a:r>
          </a:p>
        </p:txBody>
      </p:sp>
      <p:sp>
        <p:nvSpPr>
          <p:cNvPr id="37" name="Rectangle 36">
            <a:extLst>
              <a:ext uri="{FF2B5EF4-FFF2-40B4-BE49-F238E27FC236}">
                <a16:creationId xmlns:a16="http://schemas.microsoft.com/office/drawing/2014/main" id="{1A265D03-8A12-4099-A940-679C81F4CF9B}"/>
              </a:ext>
            </a:extLst>
          </p:cNvPr>
          <p:cNvSpPr/>
          <p:nvPr/>
        </p:nvSpPr>
        <p:spPr>
          <a:xfrm>
            <a:off x="3098154" y="4412432"/>
            <a:ext cx="1586730" cy="307777"/>
          </a:xfrm>
          <a:prstGeom prst="rect">
            <a:avLst/>
          </a:prstGeom>
        </p:spPr>
        <p:txBody>
          <a:bodyPr wrap="square">
            <a:spAutoFit/>
          </a:bodyPr>
          <a:lstStyle/>
          <a:p>
            <a:pPr marL="174625" indent="-174625">
              <a:spcAft>
                <a:spcPts val="600"/>
              </a:spcAft>
              <a:buClr>
                <a:schemeClr val="bg2"/>
              </a:buClr>
              <a:buFont typeface="Wingdings 3" pitchFamily="18" charset="2"/>
              <a:buChar char="}"/>
            </a:pPr>
            <a:r>
              <a:rPr lang="en-US" sz="1400" dirty="0">
                <a:solidFill>
                  <a:schemeClr val="bg1"/>
                </a:solidFill>
              </a:rPr>
              <a:t>Mesh Primitives</a:t>
            </a:r>
          </a:p>
        </p:txBody>
      </p:sp>
      <p:sp>
        <p:nvSpPr>
          <p:cNvPr id="40" name="Right Brace 39">
            <a:extLst>
              <a:ext uri="{FF2B5EF4-FFF2-40B4-BE49-F238E27FC236}">
                <a16:creationId xmlns:a16="http://schemas.microsoft.com/office/drawing/2014/main" id="{53569389-1D84-4550-82A8-C08A94ABF0DA}"/>
              </a:ext>
            </a:extLst>
          </p:cNvPr>
          <p:cNvSpPr/>
          <p:nvPr/>
        </p:nvSpPr>
        <p:spPr>
          <a:xfrm rot="5400000">
            <a:off x="5621738" y="533177"/>
            <a:ext cx="282347" cy="3429574"/>
          </a:xfrm>
          <a:prstGeom prst="rightBrace">
            <a:avLst>
              <a:gd name="adj1" fmla="val 0"/>
              <a:gd name="adj2" fmla="val 50000"/>
            </a:avLst>
          </a:prstGeom>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1" name="Rectangle 40">
            <a:extLst>
              <a:ext uri="{FF2B5EF4-FFF2-40B4-BE49-F238E27FC236}">
                <a16:creationId xmlns:a16="http://schemas.microsoft.com/office/drawing/2014/main" id="{CC25E3FB-C9BE-4C5B-9092-99199C665127}"/>
              </a:ext>
            </a:extLst>
          </p:cNvPr>
          <p:cNvSpPr/>
          <p:nvPr/>
        </p:nvSpPr>
        <p:spPr>
          <a:xfrm>
            <a:off x="4364386" y="2387004"/>
            <a:ext cx="3531970" cy="892552"/>
          </a:xfrm>
          <a:prstGeom prst="rect">
            <a:avLst/>
          </a:prstGeom>
        </p:spPr>
        <p:txBody>
          <a:bodyPr wrap="square">
            <a:spAutoFit/>
          </a:bodyPr>
          <a:lstStyle/>
          <a:p>
            <a:r>
              <a:rPr lang="en-US" b="1" dirty="0">
                <a:solidFill>
                  <a:srgbClr val="00B050"/>
                </a:solidFill>
              </a:rPr>
              <a:t>TEXTURE COMPRESSION</a:t>
            </a:r>
          </a:p>
          <a:p>
            <a:r>
              <a:rPr lang="en-US" sz="2000" b="1" dirty="0">
                <a:solidFill>
                  <a:srgbClr val="FFFF00"/>
                </a:solidFill>
              </a:rPr>
              <a:t>4x file size reduction using BC7</a:t>
            </a:r>
          </a:p>
          <a:p>
            <a:r>
              <a:rPr lang="en-US" sz="1400" dirty="0">
                <a:solidFill>
                  <a:schemeClr val="bg1"/>
                </a:solidFill>
              </a:rPr>
              <a:t>High Quality, 99% similar to original</a:t>
            </a:r>
          </a:p>
        </p:txBody>
      </p:sp>
      <p:sp>
        <p:nvSpPr>
          <p:cNvPr id="42" name="Rectangle 41">
            <a:extLst>
              <a:ext uri="{FF2B5EF4-FFF2-40B4-BE49-F238E27FC236}">
                <a16:creationId xmlns:a16="http://schemas.microsoft.com/office/drawing/2014/main" id="{1B5F64AD-CF38-48A7-B21D-46E8E2DD662A}"/>
              </a:ext>
            </a:extLst>
          </p:cNvPr>
          <p:cNvSpPr/>
          <p:nvPr/>
        </p:nvSpPr>
        <p:spPr>
          <a:xfrm>
            <a:off x="4708127" y="4682424"/>
            <a:ext cx="4182334" cy="584775"/>
          </a:xfrm>
          <a:prstGeom prst="rect">
            <a:avLst/>
          </a:prstGeom>
        </p:spPr>
        <p:txBody>
          <a:bodyPr wrap="square">
            <a:spAutoFit/>
          </a:bodyPr>
          <a:lstStyle/>
          <a:p>
            <a:r>
              <a:rPr lang="en-US" b="1" dirty="0">
                <a:solidFill>
                  <a:srgbClr val="00B050"/>
                </a:solidFill>
              </a:rPr>
              <a:t>MESH OPTIMIZATION</a:t>
            </a:r>
          </a:p>
          <a:p>
            <a:r>
              <a:rPr lang="en-US" sz="1400" dirty="0">
                <a:solidFill>
                  <a:schemeClr val="bg1"/>
                </a:solidFill>
              </a:rPr>
              <a:t>Triangles reordering</a:t>
            </a:r>
            <a:endParaRPr lang="en-US" sz="1400" dirty="0">
              <a:solidFill>
                <a:srgbClr val="FF0000"/>
              </a:solidFill>
            </a:endParaRPr>
          </a:p>
        </p:txBody>
      </p:sp>
      <p:sp>
        <p:nvSpPr>
          <p:cNvPr id="43" name="Rectangle 42">
            <a:extLst>
              <a:ext uri="{FF2B5EF4-FFF2-40B4-BE49-F238E27FC236}">
                <a16:creationId xmlns:a16="http://schemas.microsoft.com/office/drawing/2014/main" id="{00AF3F4D-61FE-4F6C-9D6E-CA75B76F95EB}"/>
              </a:ext>
            </a:extLst>
          </p:cNvPr>
          <p:cNvSpPr/>
          <p:nvPr/>
        </p:nvSpPr>
        <p:spPr>
          <a:xfrm>
            <a:off x="5192429" y="5453694"/>
            <a:ext cx="4056345" cy="677108"/>
          </a:xfrm>
          <a:prstGeom prst="rect">
            <a:avLst/>
          </a:prstGeom>
        </p:spPr>
        <p:txBody>
          <a:bodyPr wrap="square">
            <a:spAutoFit/>
          </a:bodyPr>
          <a:lstStyle/>
          <a:p>
            <a:r>
              <a:rPr lang="en-US" b="1" dirty="0">
                <a:solidFill>
                  <a:srgbClr val="00B050"/>
                </a:solidFill>
              </a:rPr>
              <a:t>MESH COMPRESSION</a:t>
            </a:r>
          </a:p>
          <a:p>
            <a:r>
              <a:rPr lang="en-US" sz="2000" b="1" dirty="0">
                <a:solidFill>
                  <a:srgbClr val="FFFF00"/>
                </a:solidFill>
              </a:rPr>
              <a:t>5.7x file size reduction using Draco</a:t>
            </a:r>
          </a:p>
        </p:txBody>
      </p:sp>
      <p:sp>
        <p:nvSpPr>
          <p:cNvPr id="55" name="Rectangle 54">
            <a:extLst>
              <a:ext uri="{FF2B5EF4-FFF2-40B4-BE49-F238E27FC236}">
                <a16:creationId xmlns:a16="http://schemas.microsoft.com/office/drawing/2014/main" id="{69533735-EC3D-4102-B595-3DDFDE68BB00}"/>
              </a:ext>
            </a:extLst>
          </p:cNvPr>
          <p:cNvSpPr/>
          <p:nvPr/>
        </p:nvSpPr>
        <p:spPr>
          <a:xfrm>
            <a:off x="9327617" y="4873435"/>
            <a:ext cx="1993477" cy="338554"/>
          </a:xfrm>
          <a:prstGeom prst="rect">
            <a:avLst/>
          </a:prstGeom>
        </p:spPr>
        <p:txBody>
          <a:bodyPr wrap="square">
            <a:spAutoFit/>
          </a:bodyPr>
          <a:lstStyle/>
          <a:p>
            <a:pPr algn="ctr">
              <a:spcAft>
                <a:spcPts val="600"/>
              </a:spcAft>
              <a:buClr>
                <a:schemeClr val="bg2"/>
              </a:buClr>
            </a:pPr>
            <a:r>
              <a:rPr lang="en-US" sz="1600" b="1" dirty="0">
                <a:solidFill>
                  <a:schemeClr val="bg1"/>
                </a:solidFill>
              </a:rPr>
              <a:t>FINAL MODEL</a:t>
            </a:r>
          </a:p>
        </p:txBody>
      </p:sp>
      <p:cxnSp>
        <p:nvCxnSpPr>
          <p:cNvPr id="28" name="Straight Arrow Connector 27">
            <a:extLst>
              <a:ext uri="{FF2B5EF4-FFF2-40B4-BE49-F238E27FC236}">
                <a16:creationId xmlns:a16="http://schemas.microsoft.com/office/drawing/2014/main" id="{CF5F62A0-D096-4AAE-8473-C01B4999CF4E}"/>
              </a:ext>
            </a:extLst>
          </p:cNvPr>
          <p:cNvCxnSpPr>
            <a:cxnSpLocks/>
          </p:cNvCxnSpPr>
          <p:nvPr/>
        </p:nvCxnSpPr>
        <p:spPr>
          <a:xfrm>
            <a:off x="8240525" y="2910169"/>
            <a:ext cx="471562" cy="22854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cxnSp>
        <p:nvCxnSpPr>
          <p:cNvPr id="31" name="Straight Arrow Connector 30">
            <a:extLst>
              <a:ext uri="{FF2B5EF4-FFF2-40B4-BE49-F238E27FC236}">
                <a16:creationId xmlns:a16="http://schemas.microsoft.com/office/drawing/2014/main" id="{165F597C-FEC6-4F51-829F-55BFC53B2E88}"/>
              </a:ext>
            </a:extLst>
          </p:cNvPr>
          <p:cNvCxnSpPr>
            <a:cxnSpLocks/>
          </p:cNvCxnSpPr>
          <p:nvPr/>
        </p:nvCxnSpPr>
        <p:spPr>
          <a:xfrm>
            <a:off x="2990574" y="4208651"/>
            <a:ext cx="335241" cy="248001"/>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cxnSp>
        <p:nvCxnSpPr>
          <p:cNvPr id="33" name="Straight Arrow Connector 32">
            <a:extLst>
              <a:ext uri="{FF2B5EF4-FFF2-40B4-BE49-F238E27FC236}">
                <a16:creationId xmlns:a16="http://schemas.microsoft.com/office/drawing/2014/main" id="{8225110A-1103-48BD-948A-CE29B13462C1}"/>
              </a:ext>
            </a:extLst>
          </p:cNvPr>
          <p:cNvCxnSpPr>
            <a:cxnSpLocks/>
          </p:cNvCxnSpPr>
          <p:nvPr/>
        </p:nvCxnSpPr>
        <p:spPr>
          <a:xfrm flipV="1">
            <a:off x="8240525" y="4255076"/>
            <a:ext cx="471562" cy="283085"/>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
        <p:nvSpPr>
          <p:cNvPr id="38" name="Rectangle 37">
            <a:extLst>
              <a:ext uri="{FF2B5EF4-FFF2-40B4-BE49-F238E27FC236}">
                <a16:creationId xmlns:a16="http://schemas.microsoft.com/office/drawing/2014/main" id="{BE830736-3ECB-43D7-BC7F-0E46103E1E4D}"/>
              </a:ext>
            </a:extLst>
          </p:cNvPr>
          <p:cNvSpPr/>
          <p:nvPr/>
        </p:nvSpPr>
        <p:spPr>
          <a:xfrm>
            <a:off x="2574044" y="3104196"/>
            <a:ext cx="464689" cy="369332"/>
          </a:xfrm>
          <a:prstGeom prst="rect">
            <a:avLst/>
          </a:prstGeom>
        </p:spPr>
        <p:txBody>
          <a:bodyPr wrap="square">
            <a:spAutoFit/>
          </a:bodyPr>
          <a:lstStyle/>
          <a:p>
            <a:r>
              <a:rPr lang="en-US" b="1" dirty="0">
                <a:solidFill>
                  <a:schemeClr val="tx2">
                    <a:lumMod val="65000"/>
                  </a:schemeClr>
                </a:solidFill>
              </a:rPr>
              <a:t>2D</a:t>
            </a:r>
          </a:p>
        </p:txBody>
      </p:sp>
      <p:sp>
        <p:nvSpPr>
          <p:cNvPr id="45" name="Rectangle 44">
            <a:extLst>
              <a:ext uri="{FF2B5EF4-FFF2-40B4-BE49-F238E27FC236}">
                <a16:creationId xmlns:a16="http://schemas.microsoft.com/office/drawing/2014/main" id="{6F82269A-CA35-4C92-9FFE-F19EF3A04649}"/>
              </a:ext>
            </a:extLst>
          </p:cNvPr>
          <p:cNvSpPr/>
          <p:nvPr/>
        </p:nvSpPr>
        <p:spPr>
          <a:xfrm>
            <a:off x="2586815" y="3888551"/>
            <a:ext cx="446042" cy="369332"/>
          </a:xfrm>
          <a:prstGeom prst="rect">
            <a:avLst/>
          </a:prstGeom>
        </p:spPr>
        <p:txBody>
          <a:bodyPr wrap="square">
            <a:spAutoFit/>
          </a:bodyPr>
          <a:lstStyle/>
          <a:p>
            <a:r>
              <a:rPr lang="en-US" b="1" dirty="0">
                <a:solidFill>
                  <a:schemeClr val="tx2">
                    <a:lumMod val="65000"/>
                  </a:schemeClr>
                </a:solidFill>
              </a:rPr>
              <a:t>3D</a:t>
            </a:r>
          </a:p>
        </p:txBody>
      </p:sp>
      <p:pic>
        <p:nvPicPr>
          <p:cNvPr id="2" name="Picture 1">
            <a:extLst>
              <a:ext uri="{FF2B5EF4-FFF2-40B4-BE49-F238E27FC236}">
                <a16:creationId xmlns:a16="http://schemas.microsoft.com/office/drawing/2014/main" id="{6FAC6A31-87FB-4744-B221-C4218108154F}"/>
              </a:ext>
            </a:extLst>
          </p:cNvPr>
          <p:cNvPicPr>
            <a:picLocks noChangeAspect="1"/>
          </p:cNvPicPr>
          <p:nvPr/>
        </p:nvPicPr>
        <p:blipFill>
          <a:blip r:embed="rId2"/>
          <a:stretch>
            <a:fillRect/>
          </a:stretch>
        </p:blipFill>
        <p:spPr>
          <a:xfrm>
            <a:off x="283537" y="2697617"/>
            <a:ext cx="2279038" cy="1953940"/>
          </a:xfrm>
          <a:prstGeom prst="rect">
            <a:avLst/>
          </a:prstGeom>
        </p:spPr>
      </p:pic>
      <p:pic>
        <p:nvPicPr>
          <p:cNvPr id="3" name="Picture 2">
            <a:extLst>
              <a:ext uri="{FF2B5EF4-FFF2-40B4-BE49-F238E27FC236}">
                <a16:creationId xmlns:a16="http://schemas.microsoft.com/office/drawing/2014/main" id="{1D461C77-3AC4-4A37-861B-3F64CE70A461}"/>
              </a:ext>
            </a:extLst>
          </p:cNvPr>
          <p:cNvPicPr>
            <a:picLocks noChangeAspect="1"/>
          </p:cNvPicPr>
          <p:nvPr/>
        </p:nvPicPr>
        <p:blipFill>
          <a:blip r:embed="rId3"/>
          <a:stretch>
            <a:fillRect/>
          </a:stretch>
        </p:blipFill>
        <p:spPr>
          <a:xfrm>
            <a:off x="9056256" y="2704778"/>
            <a:ext cx="2535388" cy="2129726"/>
          </a:xfrm>
          <a:prstGeom prst="rect">
            <a:avLst/>
          </a:prstGeom>
        </p:spPr>
      </p:pic>
      <p:pic>
        <p:nvPicPr>
          <p:cNvPr id="6" name="Picture 5">
            <a:extLst>
              <a:ext uri="{FF2B5EF4-FFF2-40B4-BE49-F238E27FC236}">
                <a16:creationId xmlns:a16="http://schemas.microsoft.com/office/drawing/2014/main" id="{173DB85A-3F1C-4B5B-8C6A-C91BE323D257}"/>
              </a:ext>
            </a:extLst>
          </p:cNvPr>
          <p:cNvPicPr>
            <a:picLocks noChangeAspect="1"/>
          </p:cNvPicPr>
          <p:nvPr/>
        </p:nvPicPr>
        <p:blipFill>
          <a:blip r:embed="rId4"/>
          <a:stretch>
            <a:fillRect/>
          </a:stretch>
        </p:blipFill>
        <p:spPr>
          <a:xfrm>
            <a:off x="4152724" y="1059539"/>
            <a:ext cx="3200400" cy="981075"/>
          </a:xfrm>
          <a:prstGeom prst="rect">
            <a:avLst/>
          </a:prstGeom>
        </p:spPr>
      </p:pic>
      <p:pic>
        <p:nvPicPr>
          <p:cNvPr id="5" name="Picture 4">
            <a:extLst>
              <a:ext uri="{FF2B5EF4-FFF2-40B4-BE49-F238E27FC236}">
                <a16:creationId xmlns:a16="http://schemas.microsoft.com/office/drawing/2014/main" id="{E918FFE0-E98D-4B37-902D-494D64664330}"/>
              </a:ext>
            </a:extLst>
          </p:cNvPr>
          <p:cNvPicPr>
            <a:picLocks noChangeAspect="1"/>
          </p:cNvPicPr>
          <p:nvPr/>
        </p:nvPicPr>
        <p:blipFill>
          <a:blip r:embed="rId5"/>
          <a:stretch>
            <a:fillRect/>
          </a:stretch>
        </p:blipFill>
        <p:spPr>
          <a:xfrm>
            <a:off x="2945863" y="4701711"/>
            <a:ext cx="1867629" cy="1548968"/>
          </a:xfrm>
          <a:prstGeom prst="rect">
            <a:avLst/>
          </a:prstGeom>
        </p:spPr>
      </p:pic>
      <p:sp>
        <p:nvSpPr>
          <p:cNvPr id="22" name="Rectangle 21">
            <a:extLst>
              <a:ext uri="{FF2B5EF4-FFF2-40B4-BE49-F238E27FC236}">
                <a16:creationId xmlns:a16="http://schemas.microsoft.com/office/drawing/2014/main" id="{EA46C20B-1A88-4884-AD5C-BB056FBB444E}"/>
              </a:ext>
            </a:extLst>
          </p:cNvPr>
          <p:cNvSpPr/>
          <p:nvPr/>
        </p:nvSpPr>
        <p:spPr>
          <a:xfrm>
            <a:off x="89005" y="3101314"/>
            <a:ext cx="2318776" cy="800219"/>
          </a:xfrm>
          <a:prstGeom prst="rect">
            <a:avLst/>
          </a:prstGeom>
          <a:ln>
            <a:noFill/>
          </a:ln>
        </p:spPr>
        <p:txBody>
          <a:bodyPr wrap="none">
            <a:spAutoFit/>
          </a:bodyPr>
          <a:lstStyle/>
          <a:p>
            <a:pPr marL="161925" indent="0" algn="ctr" fontAlgn="auto">
              <a:buNone/>
            </a:pPr>
            <a:r>
              <a:rPr lang="en-US" b="1" dirty="0">
                <a:solidFill>
                  <a:schemeClr val="tx2"/>
                </a:solidFill>
              </a:rPr>
              <a:t>Original bin file size  </a:t>
            </a:r>
          </a:p>
          <a:p>
            <a:pPr marL="161925" indent="0" algn="ctr" fontAlgn="auto">
              <a:buNone/>
            </a:pPr>
            <a:r>
              <a:rPr lang="en-US" sz="2800" b="1" dirty="0">
                <a:highlight>
                  <a:srgbClr val="FFFF00"/>
                </a:highlight>
              </a:rPr>
              <a:t>125 KB</a:t>
            </a:r>
          </a:p>
        </p:txBody>
      </p:sp>
      <p:sp>
        <p:nvSpPr>
          <p:cNvPr id="23" name="Rectangle 22">
            <a:extLst>
              <a:ext uri="{FF2B5EF4-FFF2-40B4-BE49-F238E27FC236}">
                <a16:creationId xmlns:a16="http://schemas.microsoft.com/office/drawing/2014/main" id="{40A13E77-0099-4E6C-9BB3-92683BF2A516}"/>
              </a:ext>
            </a:extLst>
          </p:cNvPr>
          <p:cNvSpPr/>
          <p:nvPr/>
        </p:nvSpPr>
        <p:spPr>
          <a:xfrm>
            <a:off x="9062132" y="3111790"/>
            <a:ext cx="2535388" cy="800219"/>
          </a:xfrm>
          <a:prstGeom prst="rect">
            <a:avLst/>
          </a:prstGeom>
        </p:spPr>
        <p:txBody>
          <a:bodyPr wrap="square">
            <a:spAutoFit/>
          </a:bodyPr>
          <a:lstStyle/>
          <a:p>
            <a:pPr algn="ctr"/>
            <a:r>
              <a:rPr lang="en-US" b="1" dirty="0">
                <a:solidFill>
                  <a:schemeClr val="tx2"/>
                </a:solidFill>
              </a:rPr>
              <a:t>Compressed bin file size  </a:t>
            </a:r>
          </a:p>
          <a:p>
            <a:pPr algn="ctr"/>
            <a:r>
              <a:rPr lang="en-US" sz="2800" b="1" dirty="0">
                <a:highlight>
                  <a:srgbClr val="FFFF00"/>
                </a:highlight>
              </a:rPr>
              <a:t>21.8 KB</a:t>
            </a:r>
          </a:p>
        </p:txBody>
      </p:sp>
    </p:spTree>
    <p:extLst>
      <p:ext uri="{BB962C8B-B14F-4D97-AF65-F5344CB8AC3E}">
        <p14:creationId xmlns:p14="http://schemas.microsoft.com/office/powerpoint/2010/main" val="20913225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4CE370FB-5939-47DD-81CD-891513E0A046}"/>
              </a:ext>
            </a:extLst>
          </p:cNvPr>
          <p:cNvSpPr txBox="1">
            <a:spLocks/>
          </p:cNvSpPr>
          <p:nvPr/>
        </p:nvSpPr>
        <p:spPr>
          <a:xfrm>
            <a:off x="4240693" y="2029278"/>
            <a:ext cx="3175670" cy="2095047"/>
          </a:xfrm>
          <a:prstGeom prst="rect">
            <a:avLst/>
          </a:prstGeom>
        </p:spPr>
        <p:txBody>
          <a:bodyPr vert="horz" lIns="0" tIns="45720" rIns="0" bIns="45720" rtlCol="0">
            <a:noAutofit/>
          </a:bodyPr>
          <a:lstStyle>
            <a:lvl1pPr marL="342900" indent="-342900" algn="l" defTabSz="914400" rtl="0" eaLnBrk="1" latinLnBrk="0" hangingPunct="1">
              <a:spcBef>
                <a:spcPts val="800"/>
              </a:spcBef>
              <a:spcAft>
                <a:spcPts val="0"/>
              </a:spcAft>
              <a:buClr>
                <a:schemeClr val="tx1">
                  <a:lumMod val="50000"/>
                  <a:lumOff val="50000"/>
                </a:schemeClr>
              </a:buClr>
              <a:buSzPct val="90000"/>
              <a:buFont typeface="Wingdings 3" pitchFamily="18" charset="2"/>
              <a:buChar char=""/>
              <a:defRPr sz="2000" kern="1200">
                <a:solidFill>
                  <a:srgbClr val="FFFFFF"/>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800" kern="1200">
                <a:solidFill>
                  <a:srgbClr val="FFFFFF"/>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600" kern="1200">
                <a:solidFill>
                  <a:srgbClr val="FFFFFF"/>
                </a:solidFill>
                <a:latin typeface="Calibri" pitchFamily="34" charset="0"/>
                <a:ea typeface="+mn-ea"/>
                <a:cs typeface="+mn-cs"/>
              </a:defRPr>
            </a:lvl3pPr>
            <a:lvl4pPr marL="1371600" indent="-182880"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4pPr>
            <a:lvl5pPr marL="1645920" indent="-164592"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fontAlgn="auto"/>
            <a:endParaRPr lang="en-US" sz="800" dirty="0">
              <a:solidFill>
                <a:schemeClr val="bg1"/>
              </a:solidFill>
            </a:endParaRPr>
          </a:p>
          <a:p>
            <a:pPr fontAlgn="auto"/>
            <a:r>
              <a:rPr lang="en-US" b="1" dirty="0"/>
              <a:t>MESH OPTIMIZATION</a:t>
            </a:r>
          </a:p>
          <a:p>
            <a:pPr marL="367665" lvl="1" indent="0" fontAlgn="auto">
              <a:buNone/>
            </a:pPr>
            <a:r>
              <a:rPr lang="en-US" sz="2000" b="1" dirty="0">
                <a:solidFill>
                  <a:srgbClr val="FFFF00"/>
                </a:solidFill>
              </a:rPr>
              <a:t>15% improvement</a:t>
            </a:r>
          </a:p>
          <a:p>
            <a:pPr lvl="1" fontAlgn="auto"/>
            <a:endParaRPr lang="en-US" sz="800" dirty="0"/>
          </a:p>
          <a:p>
            <a:pPr fontAlgn="auto"/>
            <a:r>
              <a:rPr lang="en-US" b="1" dirty="0"/>
              <a:t>MESH COMPRESSION</a:t>
            </a:r>
          </a:p>
          <a:p>
            <a:pPr marL="367665" lvl="1" indent="0">
              <a:buNone/>
            </a:pPr>
            <a:r>
              <a:rPr lang="en-US" sz="2000" b="1" dirty="0">
                <a:solidFill>
                  <a:srgbClr val="FFFF00"/>
                </a:solidFill>
              </a:rPr>
              <a:t>42x file size reduction</a:t>
            </a:r>
          </a:p>
        </p:txBody>
      </p:sp>
      <p:pic>
        <p:nvPicPr>
          <p:cNvPr id="12" name="Picture 11">
            <a:extLst>
              <a:ext uri="{FF2B5EF4-FFF2-40B4-BE49-F238E27FC236}">
                <a16:creationId xmlns:a16="http://schemas.microsoft.com/office/drawing/2014/main" id="{73513DAC-CE3B-4CDD-8DF7-2653CAFB08E3}"/>
              </a:ext>
            </a:extLst>
          </p:cNvPr>
          <p:cNvPicPr>
            <a:picLocks noChangeAspect="1"/>
          </p:cNvPicPr>
          <p:nvPr/>
        </p:nvPicPr>
        <p:blipFill>
          <a:blip r:embed="rId3"/>
          <a:stretch>
            <a:fillRect/>
          </a:stretch>
        </p:blipFill>
        <p:spPr>
          <a:xfrm>
            <a:off x="502747" y="1442472"/>
            <a:ext cx="3303498" cy="3538173"/>
          </a:xfrm>
          <a:prstGeom prst="rect">
            <a:avLst/>
          </a:prstGeom>
          <a:effectLst>
            <a:softEdge rad="0"/>
          </a:effectLst>
        </p:spPr>
      </p:pic>
      <p:pic>
        <p:nvPicPr>
          <p:cNvPr id="13" name="Picture 12">
            <a:extLst>
              <a:ext uri="{FF2B5EF4-FFF2-40B4-BE49-F238E27FC236}">
                <a16:creationId xmlns:a16="http://schemas.microsoft.com/office/drawing/2014/main" id="{AE90F32A-B708-40CF-8D3E-D9AA0E978F4D}"/>
              </a:ext>
            </a:extLst>
          </p:cNvPr>
          <p:cNvPicPr>
            <a:picLocks noChangeAspect="1"/>
          </p:cNvPicPr>
          <p:nvPr/>
        </p:nvPicPr>
        <p:blipFill>
          <a:blip r:embed="rId4"/>
          <a:stretch>
            <a:fillRect/>
          </a:stretch>
        </p:blipFill>
        <p:spPr>
          <a:xfrm>
            <a:off x="8264769" y="1563956"/>
            <a:ext cx="3200984" cy="3482889"/>
          </a:xfrm>
          <a:prstGeom prst="rect">
            <a:avLst/>
          </a:prstGeom>
        </p:spPr>
      </p:pic>
      <p:sp>
        <p:nvSpPr>
          <p:cNvPr id="19" name="Rectangle 18">
            <a:extLst>
              <a:ext uri="{FF2B5EF4-FFF2-40B4-BE49-F238E27FC236}">
                <a16:creationId xmlns:a16="http://schemas.microsoft.com/office/drawing/2014/main" id="{E87D8616-4362-483E-88CA-F573A56EEEE9}"/>
              </a:ext>
            </a:extLst>
          </p:cNvPr>
          <p:cNvSpPr/>
          <p:nvPr/>
        </p:nvSpPr>
        <p:spPr>
          <a:xfrm>
            <a:off x="9031605" y="5167892"/>
            <a:ext cx="1800663" cy="338554"/>
          </a:xfrm>
          <a:prstGeom prst="rect">
            <a:avLst/>
          </a:prstGeom>
        </p:spPr>
        <p:txBody>
          <a:bodyPr wrap="square">
            <a:spAutoFit/>
          </a:bodyPr>
          <a:lstStyle/>
          <a:p>
            <a:pPr algn="ctr">
              <a:spcAft>
                <a:spcPts val="600"/>
              </a:spcAft>
              <a:buClr>
                <a:schemeClr val="bg2"/>
              </a:buClr>
            </a:pPr>
            <a:r>
              <a:rPr lang="en-US" sz="1600" b="1" dirty="0">
                <a:solidFill>
                  <a:schemeClr val="bg1"/>
                </a:solidFill>
              </a:rPr>
              <a:t>FINAL MODEL</a:t>
            </a:r>
          </a:p>
        </p:txBody>
      </p:sp>
      <p:sp>
        <p:nvSpPr>
          <p:cNvPr id="20" name="Rectangle 19">
            <a:extLst>
              <a:ext uri="{FF2B5EF4-FFF2-40B4-BE49-F238E27FC236}">
                <a16:creationId xmlns:a16="http://schemas.microsoft.com/office/drawing/2014/main" id="{C33CFC9F-30A2-4F08-975C-F845D1A97333}"/>
              </a:ext>
            </a:extLst>
          </p:cNvPr>
          <p:cNvSpPr/>
          <p:nvPr/>
        </p:nvSpPr>
        <p:spPr>
          <a:xfrm>
            <a:off x="945053" y="5128854"/>
            <a:ext cx="1992264" cy="338554"/>
          </a:xfrm>
          <a:prstGeom prst="rect">
            <a:avLst/>
          </a:prstGeom>
        </p:spPr>
        <p:txBody>
          <a:bodyPr wrap="square">
            <a:spAutoFit/>
          </a:bodyPr>
          <a:lstStyle/>
          <a:p>
            <a:pPr marL="174625" indent="-174625" algn="ctr">
              <a:spcAft>
                <a:spcPts val="600"/>
              </a:spcAft>
              <a:buClr>
                <a:schemeClr val="bg2"/>
              </a:buClr>
              <a:buFont typeface="Wingdings 3" pitchFamily="18" charset="2"/>
              <a:buChar char="}"/>
            </a:pPr>
            <a:r>
              <a:rPr lang="en-US" sz="1600" b="1" dirty="0">
                <a:solidFill>
                  <a:schemeClr val="bg1"/>
                </a:solidFill>
              </a:rPr>
              <a:t>ORIGINAL MODEL </a:t>
            </a:r>
          </a:p>
        </p:txBody>
      </p:sp>
      <p:sp>
        <p:nvSpPr>
          <p:cNvPr id="14" name="Content Placeholder 5">
            <a:extLst>
              <a:ext uri="{FF2B5EF4-FFF2-40B4-BE49-F238E27FC236}">
                <a16:creationId xmlns:a16="http://schemas.microsoft.com/office/drawing/2014/main" id="{1C8C3A06-DB90-4A64-A996-9E1BA3FF8F15}"/>
              </a:ext>
            </a:extLst>
          </p:cNvPr>
          <p:cNvSpPr txBox="1">
            <a:spLocks/>
          </p:cNvSpPr>
          <p:nvPr/>
        </p:nvSpPr>
        <p:spPr>
          <a:xfrm>
            <a:off x="3742411" y="1294263"/>
            <a:ext cx="3849014" cy="342760"/>
          </a:xfrm>
          <a:prstGeom prst="rect">
            <a:avLst/>
          </a:prstGeom>
        </p:spPr>
        <p:txBody>
          <a:bodyPr vert="horz" lIns="0" tIns="45720" rIns="0" bIns="45720" rtlCol="0">
            <a:noAutofit/>
          </a:bodyPr>
          <a:lstStyle>
            <a:lvl1pPr marL="342900" indent="-342900" algn="l" defTabSz="914400" rtl="0" eaLnBrk="1" latinLnBrk="0" hangingPunct="1">
              <a:spcBef>
                <a:spcPts val="800"/>
              </a:spcBef>
              <a:spcAft>
                <a:spcPts val="0"/>
              </a:spcAft>
              <a:buClr>
                <a:schemeClr val="tx1">
                  <a:lumMod val="50000"/>
                  <a:lumOff val="50000"/>
                </a:schemeClr>
              </a:buClr>
              <a:buSzPct val="90000"/>
              <a:buFont typeface="Wingdings 3" pitchFamily="18" charset="2"/>
              <a:buChar char=""/>
              <a:defRPr sz="2000" kern="1200">
                <a:solidFill>
                  <a:srgbClr val="FFFFFF"/>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800" kern="1200">
                <a:solidFill>
                  <a:srgbClr val="FFFFFF"/>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600" kern="1200">
                <a:solidFill>
                  <a:srgbClr val="FFFFFF"/>
                </a:solidFill>
                <a:latin typeface="Calibri" pitchFamily="34" charset="0"/>
                <a:ea typeface="+mn-ea"/>
                <a:cs typeface="+mn-cs"/>
              </a:defRPr>
            </a:lvl3pPr>
            <a:lvl4pPr marL="1371600" indent="-182880"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4pPr>
            <a:lvl5pPr marL="1645920" indent="-164592"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1925" indent="0" algn="ctr" fontAlgn="auto">
              <a:buNone/>
            </a:pPr>
            <a:r>
              <a:rPr lang="en-US" sz="2400" b="1" dirty="0">
                <a:solidFill>
                  <a:schemeClr val="bg1"/>
                </a:solidFill>
              </a:rPr>
              <a:t>Bunny.obj (208890 indices)</a:t>
            </a:r>
          </a:p>
        </p:txBody>
      </p:sp>
      <p:sp>
        <p:nvSpPr>
          <p:cNvPr id="15" name="Title 3">
            <a:extLst>
              <a:ext uri="{FF2B5EF4-FFF2-40B4-BE49-F238E27FC236}">
                <a16:creationId xmlns:a16="http://schemas.microsoft.com/office/drawing/2014/main" id="{F821FB09-61C3-4098-BB3B-A9255E007EF8}"/>
              </a:ext>
            </a:extLst>
          </p:cNvPr>
          <p:cNvSpPr>
            <a:spLocks noGrp="1"/>
          </p:cNvSpPr>
          <p:nvPr>
            <p:ph type="title"/>
          </p:nvPr>
        </p:nvSpPr>
        <p:spPr>
          <a:xfrm>
            <a:off x="352424" y="266701"/>
            <a:ext cx="9953185" cy="496978"/>
          </a:xfrm>
        </p:spPr>
        <p:txBody>
          <a:bodyPr/>
          <a:lstStyle/>
          <a:p>
            <a:r>
              <a:rPr lang="en-US" dirty="0">
                <a:solidFill>
                  <a:schemeClr val="bg1"/>
                </a:solidFill>
              </a:rPr>
              <a:t>SAMPLE BENEFITS OF Compressonator  - OBJ model</a:t>
            </a:r>
          </a:p>
        </p:txBody>
      </p:sp>
      <p:sp>
        <p:nvSpPr>
          <p:cNvPr id="2" name="Rectangle 1">
            <a:extLst>
              <a:ext uri="{FF2B5EF4-FFF2-40B4-BE49-F238E27FC236}">
                <a16:creationId xmlns:a16="http://schemas.microsoft.com/office/drawing/2014/main" id="{07A8012E-75AC-4825-ACAD-9BA710F4992A}"/>
              </a:ext>
            </a:extLst>
          </p:cNvPr>
          <p:cNvSpPr/>
          <p:nvPr/>
        </p:nvSpPr>
        <p:spPr>
          <a:xfrm>
            <a:off x="8722261" y="3425708"/>
            <a:ext cx="2701183" cy="800219"/>
          </a:xfrm>
          <a:prstGeom prst="rect">
            <a:avLst/>
          </a:prstGeom>
        </p:spPr>
        <p:txBody>
          <a:bodyPr wrap="square">
            <a:spAutoFit/>
          </a:bodyPr>
          <a:lstStyle/>
          <a:p>
            <a:pPr algn="ctr"/>
            <a:r>
              <a:rPr lang="en-US" b="1" dirty="0"/>
              <a:t>Compressed file size  </a:t>
            </a:r>
          </a:p>
          <a:p>
            <a:pPr algn="ctr"/>
            <a:r>
              <a:rPr lang="en-US" sz="2800" b="1" dirty="0">
                <a:highlight>
                  <a:srgbClr val="FFFF00"/>
                </a:highlight>
              </a:rPr>
              <a:t>114 KB</a:t>
            </a:r>
          </a:p>
        </p:txBody>
      </p:sp>
      <p:sp>
        <p:nvSpPr>
          <p:cNvPr id="3" name="Rectangle 2">
            <a:extLst>
              <a:ext uri="{FF2B5EF4-FFF2-40B4-BE49-F238E27FC236}">
                <a16:creationId xmlns:a16="http://schemas.microsoft.com/office/drawing/2014/main" id="{536241CF-9907-4FBD-9A9E-266670BD1328}"/>
              </a:ext>
            </a:extLst>
          </p:cNvPr>
          <p:cNvSpPr/>
          <p:nvPr/>
        </p:nvSpPr>
        <p:spPr>
          <a:xfrm>
            <a:off x="1363816" y="3414550"/>
            <a:ext cx="2015808" cy="800219"/>
          </a:xfrm>
          <a:prstGeom prst="rect">
            <a:avLst/>
          </a:prstGeom>
          <a:ln>
            <a:noFill/>
          </a:ln>
        </p:spPr>
        <p:txBody>
          <a:bodyPr wrap="none">
            <a:spAutoFit/>
          </a:bodyPr>
          <a:lstStyle/>
          <a:p>
            <a:pPr marL="161925" indent="0" algn="ctr" fontAlgn="auto">
              <a:buNone/>
            </a:pPr>
            <a:r>
              <a:rPr lang="en-US" b="1" dirty="0"/>
              <a:t>Original  file size  </a:t>
            </a:r>
          </a:p>
          <a:p>
            <a:pPr marL="161925" indent="0" algn="ctr" fontAlgn="auto">
              <a:buNone/>
            </a:pPr>
            <a:r>
              <a:rPr lang="en-US" sz="2800" b="1" dirty="0">
                <a:highlight>
                  <a:srgbClr val="FFFF00"/>
                </a:highlight>
              </a:rPr>
              <a:t>4745 KB </a:t>
            </a:r>
          </a:p>
        </p:txBody>
      </p:sp>
      <p:sp>
        <p:nvSpPr>
          <p:cNvPr id="4" name="Rectangle 3">
            <a:extLst>
              <a:ext uri="{FF2B5EF4-FFF2-40B4-BE49-F238E27FC236}">
                <a16:creationId xmlns:a16="http://schemas.microsoft.com/office/drawing/2014/main" id="{8E0DAC22-A79A-48AE-85D9-54C1F923BE28}"/>
              </a:ext>
            </a:extLst>
          </p:cNvPr>
          <p:cNvSpPr/>
          <p:nvPr/>
        </p:nvSpPr>
        <p:spPr>
          <a:xfrm>
            <a:off x="502747" y="5506446"/>
            <a:ext cx="2876877" cy="369332"/>
          </a:xfrm>
          <a:prstGeom prst="rect">
            <a:avLst/>
          </a:prstGeom>
        </p:spPr>
        <p:txBody>
          <a:bodyPr wrap="none">
            <a:spAutoFit/>
          </a:bodyPr>
          <a:lstStyle/>
          <a:p>
            <a:pPr marL="161925" indent="0" algn="ctr" fontAlgn="auto">
              <a:buNone/>
            </a:pPr>
            <a:r>
              <a:rPr lang="en-US" dirty="0">
                <a:solidFill>
                  <a:schemeClr val="bg1"/>
                </a:solidFill>
              </a:rPr>
              <a:t>GPU Render time 0.376 </a:t>
            </a:r>
            <a:r>
              <a:rPr lang="en-US" dirty="0" err="1">
                <a:solidFill>
                  <a:schemeClr val="bg1"/>
                </a:solidFill>
              </a:rPr>
              <a:t>ms</a:t>
            </a:r>
            <a:endParaRPr lang="en-US" dirty="0">
              <a:solidFill>
                <a:schemeClr val="bg1"/>
              </a:solidFill>
            </a:endParaRPr>
          </a:p>
        </p:txBody>
      </p:sp>
      <p:sp>
        <p:nvSpPr>
          <p:cNvPr id="5" name="Rectangle 4">
            <a:extLst>
              <a:ext uri="{FF2B5EF4-FFF2-40B4-BE49-F238E27FC236}">
                <a16:creationId xmlns:a16="http://schemas.microsoft.com/office/drawing/2014/main" id="{D0CACD8D-9802-4208-A430-0CC68934AAF1}"/>
              </a:ext>
            </a:extLst>
          </p:cNvPr>
          <p:cNvSpPr/>
          <p:nvPr/>
        </p:nvSpPr>
        <p:spPr>
          <a:xfrm>
            <a:off x="8277743" y="5506446"/>
            <a:ext cx="3175036" cy="369332"/>
          </a:xfrm>
          <a:prstGeom prst="rect">
            <a:avLst/>
          </a:prstGeom>
        </p:spPr>
        <p:txBody>
          <a:bodyPr wrap="none">
            <a:spAutoFit/>
          </a:bodyPr>
          <a:lstStyle/>
          <a:p>
            <a:pPr lvl="1" fontAlgn="auto"/>
            <a:r>
              <a:rPr lang="en-US" dirty="0">
                <a:solidFill>
                  <a:schemeClr val="bg1"/>
                </a:solidFill>
              </a:rPr>
              <a:t>GPU Render time 0.327 </a:t>
            </a:r>
            <a:r>
              <a:rPr lang="en-US" dirty="0" err="1">
                <a:solidFill>
                  <a:schemeClr val="bg1"/>
                </a:solidFill>
              </a:rPr>
              <a:t>ms</a:t>
            </a:r>
            <a:endParaRPr lang="en-US" dirty="0">
              <a:solidFill>
                <a:schemeClr val="bg1"/>
              </a:solidFill>
            </a:endParaRPr>
          </a:p>
        </p:txBody>
      </p:sp>
      <p:sp>
        <p:nvSpPr>
          <p:cNvPr id="16" name="Rectangle 15">
            <a:extLst>
              <a:ext uri="{FF2B5EF4-FFF2-40B4-BE49-F238E27FC236}">
                <a16:creationId xmlns:a16="http://schemas.microsoft.com/office/drawing/2014/main" id="{D4CE11E7-D4D5-4943-9291-46E9C2CC44C3}"/>
              </a:ext>
            </a:extLst>
          </p:cNvPr>
          <p:cNvSpPr/>
          <p:nvPr/>
        </p:nvSpPr>
        <p:spPr>
          <a:xfrm>
            <a:off x="6799231" y="6002368"/>
            <a:ext cx="4794388" cy="260349"/>
          </a:xfrm>
          <a:prstGeom prst="rect">
            <a:avLst/>
          </a:prstGeom>
        </p:spPr>
        <p:txBody>
          <a:bodyPr wrap="square">
            <a:spAutoFit/>
          </a:bodyPr>
          <a:lstStyle/>
          <a:p>
            <a:pPr>
              <a:spcAft>
                <a:spcPts val="600"/>
              </a:spcAft>
              <a:buClr>
                <a:schemeClr val="bg2"/>
              </a:buClr>
            </a:pPr>
            <a:r>
              <a:rPr lang="en-US" sz="1050" b="1" dirty="0">
                <a:solidFill>
                  <a:schemeClr val="bg1"/>
                </a:solidFill>
              </a:rPr>
              <a:t>Rendering time is based on AMD Radeon R9 290X &amp; AMD FX-8350 8-core Processor</a:t>
            </a:r>
            <a:endParaRPr lang="en-US" sz="1100" b="1" dirty="0">
              <a:solidFill>
                <a:schemeClr val="bg1"/>
              </a:solidFill>
            </a:endParaRPr>
          </a:p>
        </p:txBody>
      </p:sp>
    </p:spTree>
    <p:extLst>
      <p:ext uri="{BB962C8B-B14F-4D97-AF65-F5344CB8AC3E}">
        <p14:creationId xmlns:p14="http://schemas.microsoft.com/office/powerpoint/2010/main" val="18062735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D3F6E-A680-4D57-AEF8-E5CCECC68941}"/>
              </a:ext>
            </a:extLst>
          </p:cNvPr>
          <p:cNvPicPr>
            <a:picLocks noChangeAspect="1"/>
          </p:cNvPicPr>
          <p:nvPr/>
        </p:nvPicPr>
        <p:blipFill>
          <a:blip r:embed="rId3"/>
          <a:stretch>
            <a:fillRect/>
          </a:stretch>
        </p:blipFill>
        <p:spPr>
          <a:xfrm>
            <a:off x="8010273" y="1742894"/>
            <a:ext cx="1551560" cy="1207219"/>
          </a:xfrm>
          <a:prstGeom prst="rect">
            <a:avLst/>
          </a:prstGeom>
          <a:effectLst>
            <a:softEdge rad="76200"/>
          </a:effectLst>
        </p:spPr>
      </p:pic>
      <p:sp>
        <p:nvSpPr>
          <p:cNvPr id="4" name="Title 3">
            <a:extLst>
              <a:ext uri="{FF2B5EF4-FFF2-40B4-BE49-F238E27FC236}">
                <a16:creationId xmlns:a16="http://schemas.microsoft.com/office/drawing/2014/main" id="{6E07C634-BEF8-4535-8E55-1190E566480C}"/>
              </a:ext>
            </a:extLst>
          </p:cNvPr>
          <p:cNvSpPr>
            <a:spLocks noGrp="1"/>
          </p:cNvSpPr>
          <p:nvPr>
            <p:ph type="title"/>
          </p:nvPr>
        </p:nvSpPr>
        <p:spPr>
          <a:xfrm>
            <a:off x="354430" y="237797"/>
            <a:ext cx="3261360" cy="421304"/>
          </a:xfrm>
        </p:spPr>
        <p:txBody>
          <a:bodyPr/>
          <a:lstStyle/>
          <a:p>
            <a:r>
              <a:rPr lang="en-US" b="1" dirty="0">
                <a:solidFill>
                  <a:schemeClr val="bg1"/>
                </a:solidFill>
              </a:rPr>
              <a:t>COMPRESSONATOR V3.0</a:t>
            </a:r>
            <a:endParaRPr lang="en-GB" b="1" dirty="0"/>
          </a:p>
        </p:txBody>
      </p:sp>
      <p:sp>
        <p:nvSpPr>
          <p:cNvPr id="6" name="Content Placeholder 5">
            <a:extLst>
              <a:ext uri="{FF2B5EF4-FFF2-40B4-BE49-F238E27FC236}">
                <a16:creationId xmlns:a16="http://schemas.microsoft.com/office/drawing/2014/main" id="{C7B4C7E4-408D-499B-AAF2-F02A53E7EEB2}"/>
              </a:ext>
            </a:extLst>
          </p:cNvPr>
          <p:cNvSpPr>
            <a:spLocks noGrp="1"/>
          </p:cNvSpPr>
          <p:nvPr>
            <p:ph idx="1"/>
          </p:nvPr>
        </p:nvSpPr>
        <p:spPr>
          <a:xfrm>
            <a:off x="479952" y="5733962"/>
            <a:ext cx="6514235" cy="373901"/>
          </a:xfrm>
        </p:spPr>
        <p:txBody>
          <a:bodyPr/>
          <a:lstStyle/>
          <a:p>
            <a:pPr marL="0" lvl="0" indent="0">
              <a:buNone/>
            </a:pPr>
            <a:r>
              <a:rPr lang="en-US" dirty="0"/>
              <a:t>Code can be developed</a:t>
            </a:r>
            <a:r>
              <a:rPr lang="en-US" dirty="0">
                <a:solidFill>
                  <a:schemeClr val="tx2"/>
                </a:solidFill>
              </a:rPr>
              <a:t> quickly and shared via </a:t>
            </a:r>
            <a:r>
              <a:rPr lang="en-US" dirty="0" err="1">
                <a:solidFill>
                  <a:schemeClr val="tx2"/>
                </a:solidFill>
              </a:rPr>
              <a:t>json</a:t>
            </a:r>
            <a:r>
              <a:rPr lang="en-US" dirty="0">
                <a:solidFill>
                  <a:schemeClr val="tx2"/>
                </a:solidFill>
              </a:rPr>
              <a:t> project file</a:t>
            </a:r>
            <a:endParaRPr lang="en-US" dirty="0"/>
          </a:p>
          <a:p>
            <a:endParaRPr lang="en-US" dirty="0"/>
          </a:p>
          <a:p>
            <a:endParaRPr lang="en-US" dirty="0"/>
          </a:p>
        </p:txBody>
      </p:sp>
      <p:pic>
        <p:nvPicPr>
          <p:cNvPr id="5" name="Picture 4">
            <a:extLst>
              <a:ext uri="{FF2B5EF4-FFF2-40B4-BE49-F238E27FC236}">
                <a16:creationId xmlns:a16="http://schemas.microsoft.com/office/drawing/2014/main" id="{82CD0998-8D00-4234-A8E1-5F5EE4707AAF}"/>
              </a:ext>
            </a:extLst>
          </p:cNvPr>
          <p:cNvPicPr/>
          <p:nvPr/>
        </p:nvPicPr>
        <p:blipFill>
          <a:blip r:embed="rId4"/>
          <a:stretch>
            <a:fillRect/>
          </a:stretch>
        </p:blipFill>
        <p:spPr>
          <a:xfrm>
            <a:off x="365760" y="2669705"/>
            <a:ext cx="6864512" cy="2790624"/>
          </a:xfrm>
          <a:prstGeom prst="rect">
            <a:avLst/>
          </a:prstGeom>
        </p:spPr>
      </p:pic>
      <p:pic>
        <p:nvPicPr>
          <p:cNvPr id="7" name="Picture 6">
            <a:extLst>
              <a:ext uri="{FF2B5EF4-FFF2-40B4-BE49-F238E27FC236}">
                <a16:creationId xmlns:a16="http://schemas.microsoft.com/office/drawing/2014/main" id="{81AB3AC6-D5B7-4456-8003-A78FDBBE64DA}"/>
              </a:ext>
            </a:extLst>
          </p:cNvPr>
          <p:cNvPicPr>
            <a:picLocks noChangeAspect="1"/>
          </p:cNvPicPr>
          <p:nvPr/>
        </p:nvPicPr>
        <p:blipFill>
          <a:blip r:embed="rId5"/>
          <a:stretch>
            <a:fillRect/>
          </a:stretch>
        </p:blipFill>
        <p:spPr>
          <a:xfrm>
            <a:off x="8125002" y="3087105"/>
            <a:ext cx="962160" cy="1453100"/>
          </a:xfrm>
          <a:prstGeom prst="rect">
            <a:avLst/>
          </a:prstGeom>
          <a:effectLst>
            <a:softEdge rad="165100"/>
          </a:effectLst>
        </p:spPr>
      </p:pic>
      <p:pic>
        <p:nvPicPr>
          <p:cNvPr id="8" name="Picture 7">
            <a:extLst>
              <a:ext uri="{FF2B5EF4-FFF2-40B4-BE49-F238E27FC236}">
                <a16:creationId xmlns:a16="http://schemas.microsoft.com/office/drawing/2014/main" id="{AC23EF68-E7B6-4017-B65A-B9FA9A75A3B1}"/>
              </a:ext>
            </a:extLst>
          </p:cNvPr>
          <p:cNvPicPr>
            <a:picLocks noChangeAspect="1"/>
          </p:cNvPicPr>
          <p:nvPr/>
        </p:nvPicPr>
        <p:blipFill>
          <a:blip r:embed="rId6"/>
          <a:stretch>
            <a:fillRect/>
          </a:stretch>
        </p:blipFill>
        <p:spPr>
          <a:xfrm>
            <a:off x="8113298" y="4544414"/>
            <a:ext cx="857250" cy="714375"/>
          </a:xfrm>
          <a:prstGeom prst="rect">
            <a:avLst/>
          </a:prstGeom>
          <a:effectLst>
            <a:softEdge rad="152400"/>
          </a:effectLst>
        </p:spPr>
      </p:pic>
      <p:pic>
        <p:nvPicPr>
          <p:cNvPr id="9" name="Picture 8">
            <a:extLst>
              <a:ext uri="{FF2B5EF4-FFF2-40B4-BE49-F238E27FC236}">
                <a16:creationId xmlns:a16="http://schemas.microsoft.com/office/drawing/2014/main" id="{FEFE9BF8-D37B-4402-B6CB-B211AD86B62F}"/>
              </a:ext>
            </a:extLst>
          </p:cNvPr>
          <p:cNvPicPr>
            <a:picLocks noChangeAspect="1"/>
          </p:cNvPicPr>
          <p:nvPr/>
        </p:nvPicPr>
        <p:blipFill>
          <a:blip r:embed="rId7"/>
          <a:stretch>
            <a:fillRect/>
          </a:stretch>
        </p:blipFill>
        <p:spPr>
          <a:xfrm>
            <a:off x="8238945" y="5536363"/>
            <a:ext cx="790575" cy="571500"/>
          </a:xfrm>
          <a:prstGeom prst="rect">
            <a:avLst/>
          </a:prstGeom>
          <a:effectLst>
            <a:softEdge rad="0"/>
          </a:effectLst>
        </p:spPr>
      </p:pic>
      <p:sp>
        <p:nvSpPr>
          <p:cNvPr id="2" name="TextBox 1">
            <a:extLst>
              <a:ext uri="{FF2B5EF4-FFF2-40B4-BE49-F238E27FC236}">
                <a16:creationId xmlns:a16="http://schemas.microsoft.com/office/drawing/2014/main" id="{3BD92BA3-1B9C-455E-AE0E-29AC5E1E9842}"/>
              </a:ext>
            </a:extLst>
          </p:cNvPr>
          <p:cNvSpPr txBox="1"/>
          <p:nvPr/>
        </p:nvSpPr>
        <p:spPr>
          <a:xfrm>
            <a:off x="278873" y="614623"/>
            <a:ext cx="8164087" cy="369332"/>
          </a:xfrm>
          <a:prstGeom prst="rect">
            <a:avLst/>
          </a:prstGeom>
          <a:noFill/>
        </p:spPr>
        <p:txBody>
          <a:bodyPr wrap="square" rtlCol="0">
            <a:spAutoFit/>
          </a:bodyPr>
          <a:lstStyle/>
          <a:p>
            <a:pPr>
              <a:spcAft>
                <a:spcPts val="600"/>
              </a:spcAft>
              <a:buClr>
                <a:schemeClr val="bg2"/>
              </a:buClr>
            </a:pPr>
            <a:r>
              <a:rPr lang="en-US" dirty="0">
                <a:solidFill>
                  <a:schemeClr val="bg1"/>
                </a:solidFill>
              </a:rPr>
              <a:t>New programming application uses Compressonator codecs </a:t>
            </a:r>
            <a:r>
              <a:rPr lang="en-GB" dirty="0">
                <a:solidFill>
                  <a:schemeClr val="tx2"/>
                </a:solidFill>
              </a:rPr>
              <a:t>for modelling algorithms</a:t>
            </a:r>
            <a:endParaRPr lang="en-US" dirty="0">
              <a:solidFill>
                <a:schemeClr val="tx2"/>
              </a:solidFill>
            </a:endParaRPr>
          </a:p>
        </p:txBody>
      </p:sp>
      <p:sp>
        <p:nvSpPr>
          <p:cNvPr id="11" name="Rectangle 10">
            <a:extLst>
              <a:ext uri="{FF2B5EF4-FFF2-40B4-BE49-F238E27FC236}">
                <a16:creationId xmlns:a16="http://schemas.microsoft.com/office/drawing/2014/main" id="{2F627294-2482-4D37-A6D0-537DBB7FDEE8}"/>
              </a:ext>
            </a:extLst>
          </p:cNvPr>
          <p:cNvSpPr/>
          <p:nvPr/>
        </p:nvSpPr>
        <p:spPr>
          <a:xfrm>
            <a:off x="3432746" y="1436459"/>
            <a:ext cx="2412445" cy="923330"/>
          </a:xfrm>
          <a:prstGeom prst="rect">
            <a:avLst/>
          </a:prstGeom>
        </p:spPr>
        <p:txBody>
          <a:bodyPr wrap="square">
            <a:spAutoFit/>
          </a:bodyPr>
          <a:lstStyle/>
          <a:p>
            <a:r>
              <a:rPr lang="en-US" dirty="0">
                <a:solidFill>
                  <a:schemeClr val="tx2"/>
                </a:solidFill>
              </a:rPr>
              <a:t>Model nodes represent plugin dynamic libraries of specific functions</a:t>
            </a:r>
          </a:p>
        </p:txBody>
      </p:sp>
      <p:sp>
        <p:nvSpPr>
          <p:cNvPr id="12" name="Rectangle 11">
            <a:extLst>
              <a:ext uri="{FF2B5EF4-FFF2-40B4-BE49-F238E27FC236}">
                <a16:creationId xmlns:a16="http://schemas.microsoft.com/office/drawing/2014/main" id="{5D453E63-846E-407E-AAC7-EAFB99BD4DC5}"/>
              </a:ext>
            </a:extLst>
          </p:cNvPr>
          <p:cNvSpPr/>
          <p:nvPr/>
        </p:nvSpPr>
        <p:spPr>
          <a:xfrm>
            <a:off x="377151" y="1439825"/>
            <a:ext cx="2529840" cy="646331"/>
          </a:xfrm>
          <a:prstGeom prst="rect">
            <a:avLst/>
          </a:prstGeom>
        </p:spPr>
        <p:txBody>
          <a:bodyPr wrap="square">
            <a:spAutoFit/>
          </a:bodyPr>
          <a:lstStyle/>
          <a:p>
            <a:pPr lvl="0"/>
            <a:r>
              <a:rPr lang="en-US" dirty="0">
                <a:solidFill>
                  <a:schemeClr val="tx2"/>
                </a:solidFill>
              </a:rPr>
              <a:t>Links represent data flow between models</a:t>
            </a:r>
          </a:p>
        </p:txBody>
      </p:sp>
      <p:sp>
        <p:nvSpPr>
          <p:cNvPr id="13" name="Rectangle 12">
            <a:extLst>
              <a:ext uri="{FF2B5EF4-FFF2-40B4-BE49-F238E27FC236}">
                <a16:creationId xmlns:a16="http://schemas.microsoft.com/office/drawing/2014/main" id="{7152235E-7F8D-4647-88B8-1590586DDA26}"/>
              </a:ext>
            </a:extLst>
          </p:cNvPr>
          <p:cNvSpPr/>
          <p:nvPr/>
        </p:nvSpPr>
        <p:spPr>
          <a:xfrm>
            <a:off x="7902998" y="1210705"/>
            <a:ext cx="3381379" cy="369332"/>
          </a:xfrm>
          <a:prstGeom prst="rect">
            <a:avLst/>
          </a:prstGeom>
        </p:spPr>
        <p:txBody>
          <a:bodyPr wrap="square">
            <a:spAutoFit/>
          </a:bodyPr>
          <a:lstStyle/>
          <a:p>
            <a:pPr marL="0" indent="0">
              <a:buNone/>
            </a:pPr>
            <a:r>
              <a:rPr lang="en-US" dirty="0">
                <a:solidFill>
                  <a:schemeClr val="tx2"/>
                </a:solidFill>
              </a:rPr>
              <a:t>SDK contains ready to use models</a:t>
            </a:r>
          </a:p>
        </p:txBody>
      </p:sp>
      <p:grpSp>
        <p:nvGrpSpPr>
          <p:cNvPr id="14" name="Group 13">
            <a:extLst>
              <a:ext uri="{FF2B5EF4-FFF2-40B4-BE49-F238E27FC236}">
                <a16:creationId xmlns:a16="http://schemas.microsoft.com/office/drawing/2014/main" id="{2E36BB34-2114-49DC-AD98-702B89463D07}"/>
              </a:ext>
            </a:extLst>
          </p:cNvPr>
          <p:cNvGrpSpPr/>
          <p:nvPr/>
        </p:nvGrpSpPr>
        <p:grpSpPr>
          <a:xfrm rot="5400000">
            <a:off x="1175873" y="2617160"/>
            <a:ext cx="1254353" cy="192345"/>
            <a:chOff x="1887926" y="1331433"/>
            <a:chExt cx="591555" cy="691518"/>
          </a:xfrm>
        </p:grpSpPr>
        <p:sp>
          <p:nvSpPr>
            <p:cNvPr id="15" name="Arrow: Right 14">
              <a:extLst>
                <a:ext uri="{FF2B5EF4-FFF2-40B4-BE49-F238E27FC236}">
                  <a16:creationId xmlns:a16="http://schemas.microsoft.com/office/drawing/2014/main" id="{D70F26ED-D872-49CA-9E4B-1743C221F054}"/>
                </a:ext>
              </a:extLst>
            </p:cNvPr>
            <p:cNvSpPr/>
            <p:nvPr/>
          </p:nvSpPr>
          <p:spPr>
            <a:xfrm rot="50067">
              <a:off x="1887926" y="1331433"/>
              <a:ext cx="591555" cy="691518"/>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16" name="Arrow: Right 4">
              <a:extLst>
                <a:ext uri="{FF2B5EF4-FFF2-40B4-BE49-F238E27FC236}">
                  <a16:creationId xmlns:a16="http://schemas.microsoft.com/office/drawing/2014/main" id="{578EF13D-46C9-480E-A047-CE770437608A}"/>
                </a:ext>
              </a:extLst>
            </p:cNvPr>
            <p:cNvSpPr txBox="1"/>
            <p:nvPr/>
          </p:nvSpPr>
          <p:spPr>
            <a:xfrm rot="50067">
              <a:off x="1887935" y="1468445"/>
              <a:ext cx="414089" cy="414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p:txBody>
        </p:sp>
      </p:grpSp>
      <p:grpSp>
        <p:nvGrpSpPr>
          <p:cNvPr id="20" name="Group 19">
            <a:extLst>
              <a:ext uri="{FF2B5EF4-FFF2-40B4-BE49-F238E27FC236}">
                <a16:creationId xmlns:a16="http://schemas.microsoft.com/office/drawing/2014/main" id="{74DA0E7E-AC6A-4D60-B255-FC7C4A84B22C}"/>
              </a:ext>
            </a:extLst>
          </p:cNvPr>
          <p:cNvGrpSpPr/>
          <p:nvPr/>
        </p:nvGrpSpPr>
        <p:grpSpPr>
          <a:xfrm rot="5400000">
            <a:off x="3515794" y="2743222"/>
            <a:ext cx="979227" cy="212366"/>
            <a:chOff x="1887926" y="1331433"/>
            <a:chExt cx="591555" cy="691518"/>
          </a:xfrm>
        </p:grpSpPr>
        <p:sp>
          <p:nvSpPr>
            <p:cNvPr id="21" name="Arrow: Right 20">
              <a:extLst>
                <a:ext uri="{FF2B5EF4-FFF2-40B4-BE49-F238E27FC236}">
                  <a16:creationId xmlns:a16="http://schemas.microsoft.com/office/drawing/2014/main" id="{13F07E04-7AC7-4ABB-86A9-50F9B72A1C29}"/>
                </a:ext>
              </a:extLst>
            </p:cNvPr>
            <p:cNvSpPr/>
            <p:nvPr/>
          </p:nvSpPr>
          <p:spPr>
            <a:xfrm rot="50067">
              <a:off x="1887926" y="1331433"/>
              <a:ext cx="591555" cy="691518"/>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2" name="Arrow: Right 4">
              <a:extLst>
                <a:ext uri="{FF2B5EF4-FFF2-40B4-BE49-F238E27FC236}">
                  <a16:creationId xmlns:a16="http://schemas.microsoft.com/office/drawing/2014/main" id="{BB277BFF-63B9-472B-81A1-0ABB55A4395B}"/>
                </a:ext>
              </a:extLst>
            </p:cNvPr>
            <p:cNvSpPr txBox="1"/>
            <p:nvPr/>
          </p:nvSpPr>
          <p:spPr>
            <a:xfrm rot="50067">
              <a:off x="1887935" y="1468445"/>
              <a:ext cx="414089" cy="414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p:txBody>
        </p:sp>
      </p:grpSp>
      <p:sp>
        <p:nvSpPr>
          <p:cNvPr id="23" name="Rectangle 22">
            <a:extLst>
              <a:ext uri="{FF2B5EF4-FFF2-40B4-BE49-F238E27FC236}">
                <a16:creationId xmlns:a16="http://schemas.microsoft.com/office/drawing/2014/main" id="{C0001CED-B110-4E5A-BE69-3263430027DB}"/>
              </a:ext>
            </a:extLst>
          </p:cNvPr>
          <p:cNvSpPr/>
          <p:nvPr/>
        </p:nvSpPr>
        <p:spPr>
          <a:xfrm>
            <a:off x="9768608" y="2080962"/>
            <a:ext cx="951273" cy="369332"/>
          </a:xfrm>
          <a:prstGeom prst="rect">
            <a:avLst/>
          </a:prstGeom>
        </p:spPr>
        <p:txBody>
          <a:bodyPr wrap="square">
            <a:spAutoFit/>
          </a:bodyPr>
          <a:lstStyle/>
          <a:p>
            <a:pPr marL="0" indent="0">
              <a:buNone/>
            </a:pPr>
            <a:r>
              <a:rPr lang="en-US" dirty="0">
                <a:solidFill>
                  <a:schemeClr val="tx2"/>
                </a:solidFill>
              </a:rPr>
              <a:t>Analysis</a:t>
            </a:r>
          </a:p>
        </p:txBody>
      </p:sp>
      <p:sp>
        <p:nvSpPr>
          <p:cNvPr id="24" name="Rectangle 23">
            <a:extLst>
              <a:ext uri="{FF2B5EF4-FFF2-40B4-BE49-F238E27FC236}">
                <a16:creationId xmlns:a16="http://schemas.microsoft.com/office/drawing/2014/main" id="{7D3A3A92-4124-4786-A96F-37C95EF2E30B}"/>
              </a:ext>
            </a:extLst>
          </p:cNvPr>
          <p:cNvSpPr/>
          <p:nvPr/>
        </p:nvSpPr>
        <p:spPr>
          <a:xfrm>
            <a:off x="9768608" y="3341844"/>
            <a:ext cx="1645767" cy="646331"/>
          </a:xfrm>
          <a:prstGeom prst="rect">
            <a:avLst/>
          </a:prstGeom>
        </p:spPr>
        <p:txBody>
          <a:bodyPr wrap="square">
            <a:spAutoFit/>
          </a:bodyPr>
          <a:lstStyle/>
          <a:p>
            <a:pPr marL="0" indent="0">
              <a:buNone/>
            </a:pPr>
            <a:r>
              <a:rPr lang="en-US" dirty="0">
                <a:solidFill>
                  <a:schemeClr val="tx2"/>
                </a:solidFill>
              </a:rPr>
              <a:t>Image &amp; Buffer Viewers</a:t>
            </a:r>
          </a:p>
        </p:txBody>
      </p:sp>
      <p:sp>
        <p:nvSpPr>
          <p:cNvPr id="25" name="Rectangle 24">
            <a:extLst>
              <a:ext uri="{FF2B5EF4-FFF2-40B4-BE49-F238E27FC236}">
                <a16:creationId xmlns:a16="http://schemas.microsoft.com/office/drawing/2014/main" id="{2DE1CF78-F359-455D-9835-64B192826AD5}"/>
              </a:ext>
            </a:extLst>
          </p:cNvPr>
          <p:cNvSpPr/>
          <p:nvPr/>
        </p:nvSpPr>
        <p:spPr>
          <a:xfrm>
            <a:off x="9768608" y="4633461"/>
            <a:ext cx="1788243" cy="369332"/>
          </a:xfrm>
          <a:prstGeom prst="rect">
            <a:avLst/>
          </a:prstGeom>
        </p:spPr>
        <p:txBody>
          <a:bodyPr wrap="square">
            <a:spAutoFit/>
          </a:bodyPr>
          <a:lstStyle/>
          <a:p>
            <a:pPr marL="0" indent="0">
              <a:buNone/>
            </a:pPr>
            <a:r>
              <a:rPr lang="en-US" dirty="0">
                <a:solidFill>
                  <a:schemeClr val="tx2"/>
                </a:solidFill>
              </a:rPr>
              <a:t>Transforms</a:t>
            </a:r>
          </a:p>
        </p:txBody>
      </p:sp>
      <p:sp>
        <p:nvSpPr>
          <p:cNvPr id="26" name="Rectangle 25">
            <a:extLst>
              <a:ext uri="{FF2B5EF4-FFF2-40B4-BE49-F238E27FC236}">
                <a16:creationId xmlns:a16="http://schemas.microsoft.com/office/drawing/2014/main" id="{EBDD9A7B-95A2-4EDD-AB49-E84C12C3D605}"/>
              </a:ext>
            </a:extLst>
          </p:cNvPr>
          <p:cNvSpPr/>
          <p:nvPr/>
        </p:nvSpPr>
        <p:spPr>
          <a:xfrm>
            <a:off x="9768608" y="5272840"/>
            <a:ext cx="1788243" cy="923330"/>
          </a:xfrm>
          <a:prstGeom prst="rect">
            <a:avLst/>
          </a:prstGeom>
        </p:spPr>
        <p:txBody>
          <a:bodyPr wrap="square">
            <a:spAutoFit/>
          </a:bodyPr>
          <a:lstStyle/>
          <a:p>
            <a:pPr marL="0" indent="0">
              <a:buNone/>
            </a:pPr>
            <a:r>
              <a:rPr lang="en-US" dirty="0">
                <a:solidFill>
                  <a:schemeClr val="tx2"/>
                </a:solidFill>
              </a:rPr>
              <a:t>Wavelet, LZ.., Huffman, </a:t>
            </a:r>
            <a:r>
              <a:rPr lang="en-US" dirty="0" err="1">
                <a:solidFill>
                  <a:schemeClr val="tx2"/>
                </a:solidFill>
              </a:rPr>
              <a:t>BCn</a:t>
            </a:r>
            <a:r>
              <a:rPr lang="en-US" dirty="0">
                <a:solidFill>
                  <a:schemeClr val="tx2"/>
                </a:solidFill>
              </a:rPr>
              <a:t>, </a:t>
            </a:r>
            <a:r>
              <a:rPr lang="en-US" dirty="0" err="1">
                <a:solidFill>
                  <a:schemeClr val="tx2"/>
                </a:solidFill>
              </a:rPr>
              <a:t>ETCn</a:t>
            </a:r>
            <a:r>
              <a:rPr lang="en-US" dirty="0">
                <a:solidFill>
                  <a:schemeClr val="tx2"/>
                </a:solidFill>
              </a:rPr>
              <a:t>, …</a:t>
            </a:r>
          </a:p>
        </p:txBody>
      </p:sp>
      <p:sp>
        <p:nvSpPr>
          <p:cNvPr id="10" name="Rectangle 9">
            <a:extLst>
              <a:ext uri="{FF2B5EF4-FFF2-40B4-BE49-F238E27FC236}">
                <a16:creationId xmlns:a16="http://schemas.microsoft.com/office/drawing/2014/main" id="{18B51693-1056-422B-A9EB-9AA2150C7B90}"/>
              </a:ext>
            </a:extLst>
          </p:cNvPr>
          <p:cNvSpPr/>
          <p:nvPr/>
        </p:nvSpPr>
        <p:spPr>
          <a:xfrm>
            <a:off x="3493870" y="248551"/>
            <a:ext cx="1950720" cy="461665"/>
          </a:xfrm>
          <a:prstGeom prst="rect">
            <a:avLst/>
          </a:prstGeom>
        </p:spPr>
        <p:txBody>
          <a:bodyPr wrap="square">
            <a:spAutoFit/>
          </a:bodyPr>
          <a:lstStyle/>
          <a:p>
            <a:r>
              <a:rPr lang="en-US" sz="2400" b="1" dirty="0">
                <a:solidFill>
                  <a:schemeClr val="bg1"/>
                </a:solidFill>
              </a:rPr>
              <a:t>- ArchitectMF</a:t>
            </a:r>
            <a:endParaRPr lang="en-US" sz="2400" b="1" dirty="0"/>
          </a:p>
        </p:txBody>
      </p:sp>
    </p:spTree>
    <p:extLst>
      <p:ext uri="{BB962C8B-B14F-4D97-AF65-F5344CB8AC3E}">
        <p14:creationId xmlns:p14="http://schemas.microsoft.com/office/powerpoint/2010/main" val="859386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D2D3A2-22B0-48C6-BECB-E719D844C146}"/>
              </a:ext>
            </a:extLst>
          </p:cNvPr>
          <p:cNvSpPr>
            <a:spLocks noGrp="1"/>
          </p:cNvSpPr>
          <p:nvPr>
            <p:ph idx="1"/>
          </p:nvPr>
        </p:nvSpPr>
        <p:spPr/>
        <p:txBody>
          <a:bodyPr/>
          <a:lstStyle/>
          <a:p>
            <a:r>
              <a:rPr lang="en-US" sz="2800" b="1" dirty="0">
                <a:solidFill>
                  <a:srgbClr val="00AAB5"/>
                </a:solidFill>
              </a:rPr>
              <a:t>The Radeon GPU Profiler answers these questions, and more, because it:</a:t>
            </a:r>
          </a:p>
          <a:p>
            <a:pPr lvl="1"/>
            <a:r>
              <a:rPr lang="en-US" sz="2400" b="1" dirty="0"/>
              <a:t>Exposes how the DirectX 12 and </a:t>
            </a:r>
            <a:r>
              <a:rPr lang="en-US" sz="2400" b="1"/>
              <a:t>Vulkan APIs </a:t>
            </a:r>
            <a:r>
              <a:rPr lang="en-US" sz="2400" b="1" dirty="0"/>
              <a:t>work on the GPU </a:t>
            </a:r>
          </a:p>
          <a:p>
            <a:pPr lvl="1"/>
            <a:r>
              <a:rPr lang="en-US" sz="2400" b="1" dirty="0"/>
              <a:t>Maps the APIs directly to GPU concepts and activity</a:t>
            </a:r>
          </a:p>
          <a:p>
            <a:pPr lvl="1"/>
            <a:r>
              <a:rPr lang="en-US" sz="2400" b="1" dirty="0"/>
              <a:t>Uses custom GPU hardware for accurate low-level event and timing data </a:t>
            </a:r>
          </a:p>
          <a:p>
            <a:pPr lvl="1"/>
            <a:r>
              <a:rPr lang="en-US" sz="2400" b="1" dirty="0"/>
              <a:t>Allows you to understand how, and why, your changes affect performance</a:t>
            </a:r>
            <a:endParaRPr lang="en-US" sz="2600" b="1" dirty="0">
              <a:solidFill>
                <a:srgbClr val="00AAB5"/>
              </a:solidFill>
            </a:endParaRPr>
          </a:p>
          <a:p>
            <a:pPr>
              <a:spcBef>
                <a:spcPts val="1800"/>
              </a:spcBef>
            </a:pPr>
            <a:r>
              <a:rPr lang="en-US" sz="2600" b="1" dirty="0">
                <a:solidFill>
                  <a:srgbClr val="00AAB5"/>
                </a:solidFill>
              </a:rPr>
              <a:t>Someone once said: “A picture is worth a thousand DWORDS” </a:t>
            </a:r>
            <a:r>
              <a:rPr lang="en-US" b="1" dirty="0">
                <a:solidFill>
                  <a:srgbClr val="00AAB5"/>
                </a:solidFill>
              </a:rPr>
              <a:t>(or something similar)</a:t>
            </a:r>
          </a:p>
          <a:p>
            <a:pPr lvl="1"/>
            <a:r>
              <a:rPr lang="en-US" sz="2400" b="1" dirty="0"/>
              <a:t>RGP visualizes profiler data using easy to understand UI’s</a:t>
            </a:r>
          </a:p>
          <a:p>
            <a:pPr lvl="1"/>
            <a:r>
              <a:rPr lang="en-US" sz="2400" b="1" dirty="0"/>
              <a:t>In doing so, RGP reveals patterns, allows you to make connections, and improves your  understanding of the </a:t>
            </a:r>
            <a:r>
              <a:rPr lang="en-US" sz="2400" b="1" dirty="0">
                <a:solidFill>
                  <a:srgbClr val="FF0000"/>
                </a:solidFill>
              </a:rPr>
              <a:t>complex stuff in red</a:t>
            </a:r>
            <a:endParaRPr lang="en-US" sz="2400" b="1" dirty="0"/>
          </a:p>
          <a:p>
            <a:pPr lvl="1"/>
            <a:endParaRPr lang="en-US" sz="2400" b="1" dirty="0"/>
          </a:p>
          <a:p>
            <a:pPr marL="367665" lvl="1" indent="0">
              <a:buNone/>
            </a:pPr>
            <a:endParaRPr lang="en-US" dirty="0"/>
          </a:p>
          <a:p>
            <a:endParaRPr lang="en-US" dirty="0"/>
          </a:p>
          <a:p>
            <a:endParaRPr lang="en-US" dirty="0"/>
          </a:p>
          <a:p>
            <a:endParaRPr lang="en-US" dirty="0"/>
          </a:p>
        </p:txBody>
      </p:sp>
      <p:sp>
        <p:nvSpPr>
          <p:cNvPr id="3" name="Text Placeholder 2">
            <a:extLst>
              <a:ext uri="{FF2B5EF4-FFF2-40B4-BE49-F238E27FC236}">
                <a16:creationId xmlns:a16="http://schemas.microsoft.com/office/drawing/2014/main" id="{96E48195-4BBB-434D-857B-32F8D4B07C54}"/>
              </a:ext>
            </a:extLst>
          </p:cNvPr>
          <p:cNvSpPr>
            <a:spLocks noGrp="1"/>
          </p:cNvSpPr>
          <p:nvPr>
            <p:ph type="body" sz="quarter" idx="10"/>
          </p:nvPr>
        </p:nvSpPr>
        <p:spPr/>
        <p:txBody>
          <a:bodyPr/>
          <a:lstStyle/>
          <a:p>
            <a:r>
              <a:rPr lang="en-US" b="1" dirty="0">
                <a:solidFill>
                  <a:srgbClr val="ED1C24"/>
                </a:solidFill>
              </a:rPr>
              <a:t>Why we made it</a:t>
            </a:r>
          </a:p>
        </p:txBody>
      </p:sp>
      <p:sp>
        <p:nvSpPr>
          <p:cNvPr id="4" name="Title 3">
            <a:extLst>
              <a:ext uri="{FF2B5EF4-FFF2-40B4-BE49-F238E27FC236}">
                <a16:creationId xmlns:a16="http://schemas.microsoft.com/office/drawing/2014/main" id="{F2DACECC-4395-476E-ABD1-2EFCD3A81042}"/>
              </a:ext>
            </a:extLst>
          </p:cNvPr>
          <p:cNvSpPr>
            <a:spLocks noGrp="1"/>
          </p:cNvSpPr>
          <p:nvPr>
            <p:ph type="title"/>
          </p:nvPr>
        </p:nvSpPr>
        <p:spPr/>
        <p:txBody>
          <a:bodyPr/>
          <a:lstStyle/>
          <a:p>
            <a:r>
              <a:rPr lang="en-GB" dirty="0">
                <a:solidFill>
                  <a:schemeClr val="bg1"/>
                </a:solidFill>
              </a:rPr>
              <a:t>Radeon GPU Profiler (RGP)</a:t>
            </a:r>
            <a:endParaRPr lang="en-US" dirty="0"/>
          </a:p>
        </p:txBody>
      </p:sp>
    </p:spTree>
    <p:extLst>
      <p:ext uri="{BB962C8B-B14F-4D97-AF65-F5344CB8AC3E}">
        <p14:creationId xmlns:p14="http://schemas.microsoft.com/office/powerpoint/2010/main" val="42817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b="1" dirty="0"/>
              <a:t>Microsoft PIX for Windows</a:t>
            </a:r>
            <a:endParaRPr lang="en-US" b="1" dirty="0"/>
          </a:p>
        </p:txBody>
      </p:sp>
      <p:sp>
        <p:nvSpPr>
          <p:cNvPr id="11" name="Text Placeholder 10"/>
          <p:cNvSpPr>
            <a:spLocks noGrp="1"/>
          </p:cNvSpPr>
          <p:nvPr>
            <p:ph type="body" sz="quarter" idx="10"/>
          </p:nvPr>
        </p:nvSpPr>
        <p:spPr/>
        <p:txBody>
          <a:bodyPr/>
          <a:lstStyle/>
          <a:p>
            <a:r>
              <a:rPr lang="en-US" b="1" dirty="0">
                <a:solidFill>
                  <a:srgbClr val="00AAB5"/>
                </a:solidFill>
              </a:rPr>
              <a:t>Herb Marselas</a:t>
            </a:r>
          </a:p>
        </p:txBody>
      </p:sp>
      <p:grpSp>
        <p:nvGrpSpPr>
          <p:cNvPr id="7" name="Group 6"/>
          <p:cNvGrpSpPr/>
          <p:nvPr/>
        </p:nvGrpSpPr>
        <p:grpSpPr>
          <a:xfrm>
            <a:off x="474132" y="2692414"/>
            <a:ext cx="7869768" cy="1193786"/>
            <a:chOff x="474133" y="2692414"/>
            <a:chExt cx="9906000" cy="1193786"/>
          </a:xfrm>
        </p:grpSpPr>
        <p:cxnSp>
          <p:nvCxnSpPr>
            <p:cNvPr id="8" name="Straight Connector 7"/>
            <p:cNvCxnSpPr/>
            <p:nvPr userDrawn="1"/>
          </p:nvCxnSpPr>
          <p:spPr>
            <a:xfrm>
              <a:off x="474133" y="2692414"/>
              <a:ext cx="9906000" cy="0"/>
            </a:xfrm>
            <a:prstGeom prst="line">
              <a:avLst/>
            </a:prstGeom>
            <a:ln w="381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74133" y="3886200"/>
              <a:ext cx="9906000" cy="0"/>
            </a:xfrm>
            <a:prstGeom prst="line">
              <a:avLst/>
            </a:prstGeom>
            <a:ln w="381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9899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884F4A-14EB-4224-A1C5-8820E106A427}"/>
              </a:ext>
            </a:extLst>
          </p:cNvPr>
          <p:cNvSpPr>
            <a:spLocks noGrp="1"/>
          </p:cNvSpPr>
          <p:nvPr>
            <p:ph idx="1"/>
          </p:nvPr>
        </p:nvSpPr>
        <p:spPr/>
        <p:txBody>
          <a:bodyPr/>
          <a:lstStyle/>
          <a:p>
            <a:r>
              <a:rPr lang="en-US" b="1" dirty="0">
                <a:solidFill>
                  <a:schemeClr val="bg1"/>
                </a:solidFill>
              </a:rPr>
              <a:t>Performance tuning and debugging for Windows® 10 + DirectX® 12 developers</a:t>
            </a:r>
          </a:p>
          <a:p>
            <a:r>
              <a:rPr lang="en-US" b="1" dirty="0">
                <a:solidFill>
                  <a:schemeClr val="bg1"/>
                </a:solidFill>
              </a:rPr>
              <a:t>Event list counters for Radeon Vega, Radeon RX, Intel Radeon Vega M</a:t>
            </a:r>
          </a:p>
          <a:p>
            <a:r>
              <a:rPr lang="en-US" b="1" dirty="0">
                <a:solidFill>
                  <a:schemeClr val="bg1"/>
                </a:solidFill>
              </a:rPr>
              <a:t>Dr. PIX AMD GPU cache and memory bandwidth analysis data</a:t>
            </a:r>
          </a:p>
          <a:p>
            <a:r>
              <a:rPr lang="en-US" b="1" dirty="0">
                <a:solidFill>
                  <a:schemeClr val="bg1"/>
                </a:solidFill>
              </a:rPr>
              <a:t>AMD GPU usage warnings and guidance</a:t>
            </a:r>
          </a:p>
          <a:p>
            <a:endParaRPr lang="en-GB" dirty="0"/>
          </a:p>
        </p:txBody>
      </p:sp>
      <p:sp>
        <p:nvSpPr>
          <p:cNvPr id="3" name="Text Placeholder 2">
            <a:extLst>
              <a:ext uri="{FF2B5EF4-FFF2-40B4-BE49-F238E27FC236}">
                <a16:creationId xmlns:a16="http://schemas.microsoft.com/office/drawing/2014/main" id="{A725F412-4F7B-4BED-A467-147512BA5BEF}"/>
              </a:ext>
            </a:extLst>
          </p:cNvPr>
          <p:cNvSpPr>
            <a:spLocks noGrp="1"/>
          </p:cNvSpPr>
          <p:nvPr>
            <p:ph type="body" sz="quarter" idx="10"/>
          </p:nvPr>
        </p:nvSpPr>
        <p:spPr/>
        <p:txBody>
          <a:bodyPr/>
          <a:lstStyle/>
          <a:p>
            <a:r>
              <a:rPr lang="en-GB" b="1" dirty="0">
                <a:solidFill>
                  <a:srgbClr val="FF0000"/>
                </a:solidFill>
              </a:rPr>
              <a:t>GPU Performance counters and Usage</a:t>
            </a:r>
          </a:p>
        </p:txBody>
      </p:sp>
      <p:sp>
        <p:nvSpPr>
          <p:cNvPr id="4" name="Title 3">
            <a:extLst>
              <a:ext uri="{FF2B5EF4-FFF2-40B4-BE49-F238E27FC236}">
                <a16:creationId xmlns:a16="http://schemas.microsoft.com/office/drawing/2014/main" id="{6E07C634-BEF8-4535-8E55-1190E566480C}"/>
              </a:ext>
            </a:extLst>
          </p:cNvPr>
          <p:cNvSpPr>
            <a:spLocks noGrp="1"/>
          </p:cNvSpPr>
          <p:nvPr>
            <p:ph type="title"/>
          </p:nvPr>
        </p:nvSpPr>
        <p:spPr/>
        <p:txBody>
          <a:bodyPr/>
          <a:lstStyle/>
          <a:p>
            <a:r>
              <a:rPr lang="en-GB" dirty="0"/>
              <a:t>Microsoft PIX for Windows</a:t>
            </a:r>
          </a:p>
        </p:txBody>
      </p:sp>
      <p:pic>
        <p:nvPicPr>
          <p:cNvPr id="5" name="Picture 4">
            <a:extLst>
              <a:ext uri="{FF2B5EF4-FFF2-40B4-BE49-F238E27FC236}">
                <a16:creationId xmlns:a16="http://schemas.microsoft.com/office/drawing/2014/main" id="{6BC1FA79-4961-446C-8630-6D0C72499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821" y="2646793"/>
            <a:ext cx="6089630" cy="3890300"/>
          </a:xfrm>
          <a:prstGeom prst="rect">
            <a:avLst/>
          </a:prstGeom>
        </p:spPr>
      </p:pic>
    </p:spTree>
    <p:extLst>
      <p:ext uri="{BB962C8B-B14F-4D97-AF65-F5344CB8AC3E}">
        <p14:creationId xmlns:p14="http://schemas.microsoft.com/office/powerpoint/2010/main" val="374460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884F4A-14EB-4224-A1C5-8820E106A427}"/>
              </a:ext>
            </a:extLst>
          </p:cNvPr>
          <p:cNvSpPr>
            <a:spLocks noGrp="1"/>
          </p:cNvSpPr>
          <p:nvPr>
            <p:ph idx="1"/>
          </p:nvPr>
        </p:nvSpPr>
        <p:spPr/>
        <p:txBody>
          <a:bodyPr/>
          <a:lstStyle/>
          <a:p>
            <a:r>
              <a:rPr lang="en-US" sz="2600" b="1" dirty="0">
                <a:solidFill>
                  <a:srgbClr val="00AAB5"/>
                </a:solidFill>
              </a:rPr>
              <a:t>GPA 3.0 Released March 19th</a:t>
            </a:r>
            <a:endParaRPr lang="en-US" sz="2400" b="1" dirty="0">
              <a:solidFill>
                <a:schemeClr val="bg1"/>
              </a:solidFill>
            </a:endParaRPr>
          </a:p>
          <a:p>
            <a:pPr lvl="1"/>
            <a:r>
              <a:rPr lang="en-US" sz="2400" b="1" dirty="0">
                <a:solidFill>
                  <a:schemeClr val="bg1"/>
                </a:solidFill>
              </a:rPr>
              <a:t>https://github.com/GPUOpen-Tools/GPA/</a:t>
            </a:r>
          </a:p>
          <a:p>
            <a:r>
              <a:rPr lang="en-US" sz="2600" b="1" dirty="0">
                <a:solidFill>
                  <a:srgbClr val="00AAB5"/>
                </a:solidFill>
              </a:rPr>
              <a:t>New Features</a:t>
            </a:r>
          </a:p>
          <a:p>
            <a:pPr lvl="1"/>
            <a:r>
              <a:rPr lang="en-US" sz="2400" b="1" dirty="0"/>
              <a:t>GPU counter support for Vulkan ™ and </a:t>
            </a:r>
            <a:r>
              <a:rPr lang="en-US" sz="2400" b="1" dirty="0">
                <a:solidFill>
                  <a:schemeClr val="bg1"/>
                </a:solidFill>
              </a:rPr>
              <a:t>DirectX® 12 </a:t>
            </a:r>
            <a:r>
              <a:rPr lang="en-US" sz="2000" b="1" dirty="0">
                <a:solidFill>
                  <a:schemeClr val="bg1"/>
                </a:solidFill>
              </a:rPr>
              <a:t>(plus OpenGL and DirectX® 11)</a:t>
            </a:r>
            <a:endParaRPr lang="en-US" sz="2400" b="1" dirty="0"/>
          </a:p>
          <a:p>
            <a:pPr lvl="1"/>
            <a:r>
              <a:rPr lang="en-US" sz="2400" b="1" dirty="0"/>
              <a:t>Multi-threading for Vulkan ™ and </a:t>
            </a:r>
            <a:r>
              <a:rPr lang="en-US" sz="2400" b="1" dirty="0">
                <a:solidFill>
                  <a:schemeClr val="bg1"/>
                </a:solidFill>
              </a:rPr>
              <a:t>DirectX® 12 </a:t>
            </a:r>
            <a:endParaRPr lang="en-US" sz="2400" b="1" dirty="0"/>
          </a:p>
          <a:p>
            <a:pPr lvl="1"/>
            <a:r>
              <a:rPr lang="en-US" sz="2400" b="1" dirty="0"/>
              <a:t>Bundles (</a:t>
            </a:r>
            <a:r>
              <a:rPr lang="en-US" sz="2400" b="1" dirty="0">
                <a:solidFill>
                  <a:schemeClr val="bg1"/>
                </a:solidFill>
              </a:rPr>
              <a:t>DirectX® 12</a:t>
            </a:r>
            <a:r>
              <a:rPr lang="en-US" sz="2400" b="1" dirty="0"/>
              <a:t>) and secondary command buffers (Vulkan ™)</a:t>
            </a:r>
          </a:p>
          <a:p>
            <a:pPr lvl="1"/>
            <a:r>
              <a:rPr lang="en-US" sz="2400" b="1" dirty="0"/>
              <a:t>Improved usability</a:t>
            </a:r>
          </a:p>
          <a:p>
            <a:pPr lvl="1"/>
            <a:r>
              <a:rPr lang="en-US" sz="2400" b="1" dirty="0"/>
              <a:t>New documentation (Sphinx)</a:t>
            </a:r>
          </a:p>
          <a:p>
            <a:pPr lvl="1"/>
            <a:r>
              <a:rPr lang="en-US" sz="2400" b="1" dirty="0"/>
              <a:t>New counters</a:t>
            </a:r>
          </a:p>
          <a:p>
            <a:pPr lvl="2"/>
            <a:r>
              <a:rPr lang="en-US" sz="2000" dirty="0"/>
              <a:t>Added cycle-based counters, Depth Buffer mem read/write counters, Color Buffer mem read/write counters. CS-specific memory counters are now generic.</a:t>
            </a:r>
          </a:p>
        </p:txBody>
      </p:sp>
      <p:sp>
        <p:nvSpPr>
          <p:cNvPr id="3" name="Text Placeholder 2">
            <a:extLst>
              <a:ext uri="{FF2B5EF4-FFF2-40B4-BE49-F238E27FC236}">
                <a16:creationId xmlns:a16="http://schemas.microsoft.com/office/drawing/2014/main" id="{A725F412-4F7B-4BED-A467-147512BA5BEF}"/>
              </a:ext>
            </a:extLst>
          </p:cNvPr>
          <p:cNvSpPr>
            <a:spLocks noGrp="1"/>
          </p:cNvSpPr>
          <p:nvPr>
            <p:ph type="body" sz="quarter" idx="10"/>
          </p:nvPr>
        </p:nvSpPr>
        <p:spPr/>
        <p:txBody>
          <a:bodyPr/>
          <a:lstStyle/>
          <a:p>
            <a:r>
              <a:rPr lang="en-GB" b="1" dirty="0">
                <a:solidFill>
                  <a:srgbClr val="FF0000"/>
                </a:solidFill>
              </a:rPr>
              <a:t>GPA 3.0</a:t>
            </a:r>
          </a:p>
        </p:txBody>
      </p:sp>
      <p:sp>
        <p:nvSpPr>
          <p:cNvPr id="4" name="Title 3">
            <a:extLst>
              <a:ext uri="{FF2B5EF4-FFF2-40B4-BE49-F238E27FC236}">
                <a16:creationId xmlns:a16="http://schemas.microsoft.com/office/drawing/2014/main" id="{6E07C634-BEF8-4535-8E55-1190E566480C}"/>
              </a:ext>
            </a:extLst>
          </p:cNvPr>
          <p:cNvSpPr>
            <a:spLocks noGrp="1"/>
          </p:cNvSpPr>
          <p:nvPr>
            <p:ph type="title"/>
          </p:nvPr>
        </p:nvSpPr>
        <p:spPr/>
        <p:txBody>
          <a:bodyPr/>
          <a:lstStyle/>
          <a:p>
            <a:r>
              <a:rPr lang="en-GB" dirty="0"/>
              <a:t>GPU Performance API (GPA) 3.0</a:t>
            </a:r>
          </a:p>
        </p:txBody>
      </p:sp>
    </p:spTree>
    <p:extLst>
      <p:ext uri="{BB962C8B-B14F-4D97-AF65-F5344CB8AC3E}">
        <p14:creationId xmlns:p14="http://schemas.microsoft.com/office/powerpoint/2010/main" val="302513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884F4A-14EB-4224-A1C5-8820E106A427}"/>
              </a:ext>
            </a:extLst>
          </p:cNvPr>
          <p:cNvSpPr>
            <a:spLocks noGrp="1"/>
          </p:cNvSpPr>
          <p:nvPr>
            <p:ph idx="1"/>
          </p:nvPr>
        </p:nvSpPr>
        <p:spPr/>
        <p:txBody>
          <a:bodyPr/>
          <a:lstStyle/>
          <a:p>
            <a:r>
              <a:rPr lang="en-GB" b="1" dirty="0">
                <a:solidFill>
                  <a:srgbClr val="00AAB5"/>
                </a:solidFill>
              </a:rPr>
              <a:t>Features</a:t>
            </a:r>
          </a:p>
          <a:p>
            <a:pPr lvl="1"/>
            <a:r>
              <a:rPr lang="en-GB" dirty="0"/>
              <a:t>Command-line, Windows &amp; Linux</a:t>
            </a:r>
          </a:p>
          <a:p>
            <a:pPr lvl="1"/>
            <a:r>
              <a:rPr lang="en-GB" dirty="0"/>
              <a:t>GLSL, SPIR-V, OpenCL™, DirectX 11®, OpenGL, DirectX Bytecode, AMDIL</a:t>
            </a:r>
          </a:p>
          <a:p>
            <a:pPr lvl="2"/>
            <a:r>
              <a:rPr lang="en-US" sz="1800" dirty="0"/>
              <a:t>GCN ISA disassembly, IL disassembly</a:t>
            </a:r>
          </a:p>
          <a:p>
            <a:pPr lvl="1"/>
            <a:r>
              <a:rPr lang="en-US" dirty="0"/>
              <a:t>Evaluate the impact of different compilers and compiler settings</a:t>
            </a:r>
          </a:p>
          <a:p>
            <a:pPr lvl="1"/>
            <a:r>
              <a:rPr lang="en-US" dirty="0"/>
              <a:t>Inspect HW resource usage</a:t>
            </a:r>
          </a:p>
          <a:p>
            <a:pPr lvl="2"/>
            <a:r>
              <a:rPr lang="en-US" sz="1800" dirty="0"/>
              <a:t>VGPR and SGPR usage, LDS allocation, etc. </a:t>
            </a:r>
          </a:p>
          <a:p>
            <a:pPr lvl="1"/>
            <a:r>
              <a:rPr lang="en-US" dirty="0"/>
              <a:t>Static analysis of GCN ISA</a:t>
            </a:r>
          </a:p>
          <a:p>
            <a:pPr lvl="2"/>
            <a:r>
              <a:rPr lang="en-US" sz="1800" dirty="0"/>
              <a:t>Live VGPR analysis, CFG generation</a:t>
            </a:r>
          </a:p>
          <a:p>
            <a:pPr lvl="1"/>
            <a:r>
              <a:rPr lang="en-GB" dirty="0"/>
              <a:t>Integrated into tools like </a:t>
            </a:r>
            <a:r>
              <a:rPr lang="en-GB" dirty="0" err="1"/>
              <a:t>RenderDoc</a:t>
            </a:r>
            <a:r>
              <a:rPr lang="en-GB" dirty="0"/>
              <a:t> and Pyramid</a:t>
            </a:r>
          </a:p>
          <a:p>
            <a:r>
              <a:rPr lang="en-GB" b="1" dirty="0">
                <a:solidFill>
                  <a:srgbClr val="00AAB5"/>
                </a:solidFill>
              </a:rPr>
              <a:t>RGA 2.0 GUI for OpenCL</a:t>
            </a:r>
          </a:p>
          <a:p>
            <a:pPr lvl="1"/>
            <a:r>
              <a:rPr lang="en-GB" dirty="0">
                <a:solidFill>
                  <a:schemeClr val="bg1"/>
                </a:solidFill>
              </a:rPr>
              <a:t>Now on </a:t>
            </a:r>
            <a:r>
              <a:rPr lang="en-GB" dirty="0" err="1">
                <a:solidFill>
                  <a:schemeClr val="bg1"/>
                </a:solidFill>
              </a:rPr>
              <a:t>GPUOpen</a:t>
            </a:r>
            <a:r>
              <a:rPr lang="en-GB" dirty="0">
                <a:solidFill>
                  <a:schemeClr val="bg1"/>
                </a:solidFill>
              </a:rPr>
              <a:t> github.com</a:t>
            </a:r>
          </a:p>
          <a:p>
            <a:r>
              <a:rPr lang="en-GB" b="1" dirty="0">
                <a:solidFill>
                  <a:srgbClr val="00AAB5"/>
                </a:solidFill>
              </a:rPr>
              <a:t>Coming Soon!</a:t>
            </a:r>
          </a:p>
          <a:p>
            <a:pPr lvl="1"/>
            <a:r>
              <a:rPr lang="en-US" dirty="0"/>
              <a:t>GUI’s for other APIs</a:t>
            </a:r>
          </a:p>
          <a:p>
            <a:endParaRPr lang="en-US" b="1" dirty="0">
              <a:solidFill>
                <a:srgbClr val="00AAB5"/>
              </a:solidFill>
            </a:endParaRPr>
          </a:p>
        </p:txBody>
      </p:sp>
      <p:sp>
        <p:nvSpPr>
          <p:cNvPr id="3" name="Text Placeholder 2">
            <a:extLst>
              <a:ext uri="{FF2B5EF4-FFF2-40B4-BE49-F238E27FC236}">
                <a16:creationId xmlns:a16="http://schemas.microsoft.com/office/drawing/2014/main" id="{A725F412-4F7B-4BED-A467-147512BA5BEF}"/>
              </a:ext>
            </a:extLst>
          </p:cNvPr>
          <p:cNvSpPr>
            <a:spLocks noGrp="1"/>
          </p:cNvSpPr>
          <p:nvPr>
            <p:ph type="body" sz="quarter" idx="10"/>
          </p:nvPr>
        </p:nvSpPr>
        <p:spPr/>
        <p:txBody>
          <a:bodyPr/>
          <a:lstStyle/>
          <a:p>
            <a:r>
              <a:rPr lang="en-GB" b="1" dirty="0">
                <a:solidFill>
                  <a:srgbClr val="FF0000"/>
                </a:solidFill>
              </a:rPr>
              <a:t>OFFLINE Compiler &amp; </a:t>
            </a:r>
            <a:r>
              <a:rPr lang="en-GB" b="1" dirty="0" err="1">
                <a:solidFill>
                  <a:srgbClr val="FF0000"/>
                </a:solidFill>
              </a:rPr>
              <a:t>Shader</a:t>
            </a:r>
            <a:r>
              <a:rPr lang="en-GB" b="1" dirty="0">
                <a:solidFill>
                  <a:srgbClr val="FF0000"/>
                </a:solidFill>
              </a:rPr>
              <a:t> Code Analysis TOOL</a:t>
            </a:r>
          </a:p>
        </p:txBody>
      </p:sp>
      <p:sp>
        <p:nvSpPr>
          <p:cNvPr id="4" name="Title 3">
            <a:extLst>
              <a:ext uri="{FF2B5EF4-FFF2-40B4-BE49-F238E27FC236}">
                <a16:creationId xmlns:a16="http://schemas.microsoft.com/office/drawing/2014/main" id="{6E07C634-BEF8-4535-8E55-1190E566480C}"/>
              </a:ext>
            </a:extLst>
          </p:cNvPr>
          <p:cNvSpPr>
            <a:spLocks noGrp="1"/>
          </p:cNvSpPr>
          <p:nvPr>
            <p:ph type="title"/>
          </p:nvPr>
        </p:nvSpPr>
        <p:spPr/>
        <p:txBody>
          <a:bodyPr/>
          <a:lstStyle/>
          <a:p>
            <a:r>
              <a:rPr lang="en-GB" dirty="0"/>
              <a:t>Radeon </a:t>
            </a:r>
            <a:r>
              <a:rPr lang="en-GB" dirty="0" err="1"/>
              <a:t>gpu</a:t>
            </a:r>
            <a:r>
              <a:rPr lang="en-GB" dirty="0"/>
              <a:t> </a:t>
            </a:r>
            <a:r>
              <a:rPr lang="en-GB" dirty="0" err="1"/>
              <a:t>analyzer</a:t>
            </a:r>
            <a:r>
              <a:rPr lang="en-GB" dirty="0"/>
              <a:t> (</a:t>
            </a:r>
            <a:r>
              <a:rPr lang="en-GB" dirty="0" err="1"/>
              <a:t>Rga</a:t>
            </a:r>
            <a:r>
              <a:rPr lang="en-GB" dirty="0"/>
              <a:t>)	</a:t>
            </a:r>
          </a:p>
        </p:txBody>
      </p:sp>
      <p:pic>
        <p:nvPicPr>
          <p:cNvPr id="5" name="Picture 4">
            <a:extLst>
              <a:ext uri="{FF2B5EF4-FFF2-40B4-BE49-F238E27FC236}">
                <a16:creationId xmlns:a16="http://schemas.microsoft.com/office/drawing/2014/main" id="{EFB1F890-0876-4B2C-8EA2-6E5742E5E02A}"/>
              </a:ext>
            </a:extLst>
          </p:cNvPr>
          <p:cNvPicPr/>
          <p:nvPr/>
        </p:nvPicPr>
        <p:blipFill>
          <a:blip r:embed="rId2"/>
          <a:stretch>
            <a:fillRect/>
          </a:stretch>
        </p:blipFill>
        <p:spPr>
          <a:xfrm>
            <a:off x="6421277" y="3088086"/>
            <a:ext cx="5394577" cy="3573696"/>
          </a:xfrm>
          <a:prstGeom prst="rect">
            <a:avLst/>
          </a:prstGeom>
        </p:spPr>
      </p:pic>
    </p:spTree>
    <p:extLst>
      <p:ext uri="{BB962C8B-B14F-4D97-AF65-F5344CB8AC3E}">
        <p14:creationId xmlns:p14="http://schemas.microsoft.com/office/powerpoint/2010/main" val="31872762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endParaRPr lang="en-US"/>
          </a:p>
        </p:txBody>
      </p:sp>
      <p:sp>
        <p:nvSpPr>
          <p:cNvPr id="4" name="Title 3"/>
          <p:cNvSpPr>
            <a:spLocks noGrp="1"/>
          </p:cNvSpPr>
          <p:nvPr>
            <p:ph type="title"/>
          </p:nvPr>
        </p:nvSpPr>
        <p:spPr/>
        <p:txBody>
          <a:bodyPr/>
          <a:lstStyle/>
          <a:p>
            <a:r>
              <a:rPr lang="en-US" dirty="0"/>
              <a:t>Disclaimer &amp; Attribution</a:t>
            </a:r>
          </a:p>
        </p:txBody>
      </p:sp>
      <p:sp>
        <p:nvSpPr>
          <p:cNvPr id="12" name="Content Placeholder 2"/>
          <p:cNvSpPr txBox="1">
            <a:spLocks/>
          </p:cNvSpPr>
          <p:nvPr/>
        </p:nvSpPr>
        <p:spPr>
          <a:xfrm>
            <a:off x="365760" y="2140084"/>
            <a:ext cx="10424160" cy="2904576"/>
          </a:xfrm>
          <a:prstGeom prst="rect">
            <a:avLst/>
          </a:prstGeom>
        </p:spPr>
        <p:txBody>
          <a:bodyPr anchor="b"/>
          <a:lstStyle>
            <a:lvl1pPr marL="342900" indent="-342900" algn="l" defTabSz="914400" rtl="0" eaLnBrk="1" latinLnBrk="0" hangingPunct="1">
              <a:spcBef>
                <a:spcPts val="800"/>
              </a:spcBef>
              <a:spcAft>
                <a:spcPts val="0"/>
              </a:spcAft>
              <a:buClr>
                <a:schemeClr val="tx1">
                  <a:lumMod val="50000"/>
                  <a:lumOff val="50000"/>
                </a:schemeClr>
              </a:buClr>
              <a:buSzPct val="90000"/>
              <a:buFont typeface="Wingdings 3" pitchFamily="18" charset="2"/>
              <a:buChar char=""/>
              <a:defRPr sz="2000" kern="1200">
                <a:solidFill>
                  <a:srgbClr val="FFFFFF"/>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800" kern="1200">
                <a:solidFill>
                  <a:srgbClr val="FFFFFF"/>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tx1">
                  <a:lumMod val="50000"/>
                  <a:lumOff val="50000"/>
                </a:schemeClr>
              </a:buClr>
              <a:buSzPct val="90000"/>
              <a:buFont typeface="Calibri" pitchFamily="34" charset="0"/>
              <a:buChar char="‒"/>
              <a:defRPr sz="1600" kern="1200">
                <a:solidFill>
                  <a:srgbClr val="FFFFFF"/>
                </a:solidFill>
                <a:latin typeface="Calibri" pitchFamily="34" charset="0"/>
                <a:ea typeface="+mn-ea"/>
                <a:cs typeface="+mn-cs"/>
              </a:defRPr>
            </a:lvl3pPr>
            <a:lvl4pPr marL="1371600" indent="-182880"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4pPr>
            <a:lvl5pPr marL="1645920" indent="-164592" algn="l" defTabSz="914400" rtl="0" eaLnBrk="1" latinLnBrk="0" hangingPunct="1">
              <a:spcBef>
                <a:spcPts val="300"/>
              </a:spcBef>
              <a:buClr>
                <a:schemeClr val="tx1">
                  <a:lumMod val="50000"/>
                  <a:lumOff val="50000"/>
                </a:schemeClr>
              </a:buClr>
              <a:buSzPct val="90000"/>
              <a:buFont typeface="Calibri" pitchFamily="34" charset="0"/>
              <a:buChar char="‒"/>
              <a:defRPr sz="1200" kern="1200">
                <a:solidFill>
                  <a:srgbClr val="FFFFFF"/>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52463" fontAlgn="auto">
              <a:buFont typeface="Wingdings 3" pitchFamily="18" charset="2"/>
              <a:buNone/>
              <a:defRPr/>
            </a:pPr>
            <a:r>
              <a:rPr lang="en-US" sz="900" dirty="0"/>
              <a:t>The information presented in this document is for informational purposes only and may contain technical inaccuracies, omissions and typographical errors.</a:t>
            </a:r>
            <a:br>
              <a:rPr lang="en-US" sz="900" dirty="0"/>
            </a:br>
            <a:endParaRPr lang="en-US" sz="900" dirty="0"/>
          </a:p>
          <a:p>
            <a:pPr marL="0" indent="0" defTabSz="652463" fontAlgn="auto">
              <a:buFont typeface="Wingdings 3" pitchFamily="18" charset="2"/>
              <a:buNone/>
              <a:defRPr/>
            </a:pPr>
            <a:r>
              <a:rPr lang="en-US" sz="900" dirty="0"/>
              <a:t>The information contained herein is subject to change and may be rendered inaccurate for many reasons, including but not limited to product and roadmap changes, component and motherboard version changes, new model and/or product releases, product differences between differing manufacturers, software changes, BIOS flashes, firmware upgrades, or the like. AMD assumes no obligation to update or otherwise correct or revise this information. However, AMD reserves the right to revise this information and to make changes from time to time to the content hereof without obligation of AMD to notify any person of such revisions or changes.</a:t>
            </a:r>
            <a:br>
              <a:rPr lang="en-US" sz="900" dirty="0"/>
            </a:br>
            <a:endParaRPr lang="en-US" sz="900" dirty="0"/>
          </a:p>
          <a:p>
            <a:pPr marL="0" indent="0" defTabSz="652463" fontAlgn="auto">
              <a:buFont typeface="Wingdings 3" pitchFamily="18" charset="2"/>
              <a:buNone/>
              <a:defRPr/>
            </a:pPr>
            <a:r>
              <a:rPr lang="en-US" sz="900" dirty="0"/>
              <a:t>AMD MAKES NO REPRESENTATIONS OR WARRANTIES WITH RESPECT TO THE CONTENTS HEREOF AND ASSUMES NO RESPONSIBILITY FOR ANY INACCURACIES, ERRORS OR OMISSIONS THAT MAY APPEAR IN THIS INFORMATION.</a:t>
            </a:r>
            <a:br>
              <a:rPr lang="en-US" sz="900" dirty="0"/>
            </a:br>
            <a:endParaRPr lang="en-US" sz="900" dirty="0"/>
          </a:p>
          <a:p>
            <a:pPr marL="0" indent="0" defTabSz="652463" fontAlgn="auto">
              <a:buFont typeface="Wingdings 3" pitchFamily="18" charset="2"/>
              <a:buNone/>
              <a:defRPr/>
            </a:pPr>
            <a:r>
              <a:rPr lang="en-US" sz="900" dirty="0"/>
              <a:t>AMD SPECIFICALLY DISCLAIMS ANY IMPLIED WARRANTIES OF MERCHANTABILITY OR FITNESS FOR ANY PARTICULAR PURPOSE. IN NO EVENT WILL AMD BE LIABLE TO ANY PERSON FOR ANY DIRECT, INDIRECT, SPECIAL OR OTHER CONSEQUENTIAL DAMAGES ARISING FROM THE USE OF ANY INFORMATION CONTAINED HEREIN, EVEN IF AMD IS EXPRESSLY ADVISED OF THE POSSIBILITY OF SUCH DAMAGES.</a:t>
            </a:r>
          </a:p>
          <a:p>
            <a:pPr marL="0" indent="0" algn="just" defTabSz="652463" fontAlgn="auto">
              <a:buFont typeface="Wingdings 3" pitchFamily="18" charset="2"/>
              <a:buNone/>
              <a:defRPr/>
            </a:pPr>
            <a:endParaRPr lang="en-US" sz="900" b="1" u="sng" dirty="0"/>
          </a:p>
          <a:p>
            <a:pPr marL="0" indent="0" algn="just" defTabSz="652463" fontAlgn="auto">
              <a:buFont typeface="Wingdings 3" pitchFamily="18" charset="2"/>
              <a:buNone/>
              <a:defRPr/>
            </a:pPr>
            <a:r>
              <a:rPr lang="en-US" sz="900" b="1" u="sng" dirty="0"/>
              <a:t>ATTRIBUTION</a:t>
            </a:r>
          </a:p>
          <a:p>
            <a:pPr marL="0" indent="0" fontAlgn="auto">
              <a:buFont typeface="Wingdings 3" pitchFamily="18" charset="2"/>
              <a:buNone/>
            </a:pPr>
            <a:r>
              <a:rPr lang="en-US" sz="900" dirty="0"/>
              <a:t>© 2018 Advanced Micro Devices, Inc. All rights reserved. AMD, the AMD Arrow logo</a:t>
            </a:r>
            <a:r>
              <a:rPr lang="en-CA" sz="900" dirty="0"/>
              <a:t> </a:t>
            </a:r>
            <a:r>
              <a:rPr lang="en-US" sz="900" dirty="0"/>
              <a:t>and combinations thereof are trademarks of Advanced Micro Devices, Inc. in the United States and/or other jurisdictions. Other names are for informational purposes only and may be trademarks of their respective owners.</a:t>
            </a:r>
          </a:p>
        </p:txBody>
      </p:sp>
    </p:spTree>
    <p:extLst>
      <p:ext uri="{BB962C8B-B14F-4D97-AF65-F5344CB8AC3E}">
        <p14:creationId xmlns:p14="http://schemas.microsoft.com/office/powerpoint/2010/main" val="742200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25F412-4F7B-4BED-A467-147512BA5BEF}"/>
              </a:ext>
            </a:extLst>
          </p:cNvPr>
          <p:cNvSpPr>
            <a:spLocks noGrp="1"/>
          </p:cNvSpPr>
          <p:nvPr>
            <p:ph type="body" sz="quarter" idx="10"/>
          </p:nvPr>
        </p:nvSpPr>
        <p:spPr/>
        <p:txBody>
          <a:bodyPr/>
          <a:lstStyle/>
          <a:p>
            <a:r>
              <a:rPr lang="en-GB" b="1" dirty="0">
                <a:solidFill>
                  <a:srgbClr val="ED1C24"/>
                </a:solidFill>
              </a:rPr>
              <a:t>How it works</a:t>
            </a:r>
          </a:p>
        </p:txBody>
      </p:sp>
      <p:sp>
        <p:nvSpPr>
          <p:cNvPr id="4" name="Title 3">
            <a:extLst>
              <a:ext uri="{FF2B5EF4-FFF2-40B4-BE49-F238E27FC236}">
                <a16:creationId xmlns:a16="http://schemas.microsoft.com/office/drawing/2014/main" id="{6E07C634-BEF8-4535-8E55-1190E566480C}"/>
              </a:ext>
            </a:extLst>
          </p:cNvPr>
          <p:cNvSpPr>
            <a:spLocks noGrp="1"/>
          </p:cNvSpPr>
          <p:nvPr>
            <p:ph type="title"/>
          </p:nvPr>
        </p:nvSpPr>
        <p:spPr/>
        <p:txBody>
          <a:bodyPr/>
          <a:lstStyle/>
          <a:p>
            <a:r>
              <a:rPr lang="en-GB" dirty="0">
                <a:solidFill>
                  <a:schemeClr val="bg1"/>
                </a:solidFill>
              </a:rPr>
              <a:t>Radeon GPU Profiler (RGP) components</a:t>
            </a:r>
          </a:p>
        </p:txBody>
      </p:sp>
      <p:grpSp>
        <p:nvGrpSpPr>
          <p:cNvPr id="11" name="Group 10">
            <a:extLst>
              <a:ext uri="{FF2B5EF4-FFF2-40B4-BE49-F238E27FC236}">
                <a16:creationId xmlns:a16="http://schemas.microsoft.com/office/drawing/2014/main" id="{B5F96BD3-50D2-41C6-97FA-1AB3DA248340}"/>
              </a:ext>
            </a:extLst>
          </p:cNvPr>
          <p:cNvGrpSpPr/>
          <p:nvPr/>
        </p:nvGrpSpPr>
        <p:grpSpPr>
          <a:xfrm>
            <a:off x="365760" y="1320467"/>
            <a:ext cx="5440958" cy="1797997"/>
            <a:chOff x="365760" y="1320467"/>
            <a:chExt cx="5440958" cy="1797997"/>
          </a:xfrm>
        </p:grpSpPr>
        <p:grpSp>
          <p:nvGrpSpPr>
            <p:cNvPr id="8" name="Group 7">
              <a:extLst>
                <a:ext uri="{FF2B5EF4-FFF2-40B4-BE49-F238E27FC236}">
                  <a16:creationId xmlns:a16="http://schemas.microsoft.com/office/drawing/2014/main" id="{4209924C-49EA-4032-934C-C036FDE7C33F}"/>
                </a:ext>
              </a:extLst>
            </p:cNvPr>
            <p:cNvGrpSpPr/>
            <p:nvPr/>
          </p:nvGrpSpPr>
          <p:grpSpPr>
            <a:xfrm>
              <a:off x="365760" y="1320467"/>
              <a:ext cx="5440958" cy="1797997"/>
              <a:chOff x="423748" y="1721623"/>
              <a:chExt cx="5440958" cy="1797997"/>
            </a:xfrm>
          </p:grpSpPr>
          <p:pic>
            <p:nvPicPr>
              <p:cNvPr id="5" name="Picture 4">
                <a:extLst>
                  <a:ext uri="{FF2B5EF4-FFF2-40B4-BE49-F238E27FC236}">
                    <a16:creationId xmlns:a16="http://schemas.microsoft.com/office/drawing/2014/main" id="{0A41955A-6624-439F-BF35-C6B602FB76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8097" y="2446266"/>
                <a:ext cx="1896609" cy="1073354"/>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B4454FF3-801B-43C5-AA06-1DA2AC0CA6FA}"/>
                  </a:ext>
                </a:extLst>
              </p:cNvPr>
              <p:cNvSpPr txBox="1"/>
              <p:nvPr/>
            </p:nvSpPr>
            <p:spPr>
              <a:xfrm>
                <a:off x="423748" y="1721623"/>
                <a:ext cx="5403808" cy="1231106"/>
              </a:xfrm>
              <a:prstGeom prst="rect">
                <a:avLst/>
              </a:prstGeom>
              <a:noFill/>
            </p:spPr>
            <p:txBody>
              <a:bodyPr wrap="square" rtlCol="0">
                <a:spAutoFit/>
              </a:bodyPr>
              <a:lstStyle/>
              <a:p>
                <a:r>
                  <a:rPr lang="en-US" sz="2000" b="1" dirty="0">
                    <a:solidFill>
                      <a:srgbClr val="00AAB5"/>
                    </a:solidFill>
                  </a:rPr>
                  <a:t>Radeon Developer Mode Driver (DMD)</a:t>
                </a:r>
              </a:p>
              <a:p>
                <a:pPr marL="285750" indent="-285750">
                  <a:buFont typeface="Arial" panose="020B0604020202020204" pitchFamily="34" charset="0"/>
                  <a:buChar char="•"/>
                </a:pPr>
                <a:r>
                  <a:rPr lang="en-US" dirty="0">
                    <a:solidFill>
                      <a:schemeClr val="bg1"/>
                    </a:solidFill>
                  </a:rPr>
                  <a:t>Shipped in the public AMD Adrenalin driver package</a:t>
                </a:r>
              </a:p>
              <a:p>
                <a:pPr marL="285750" indent="-285750">
                  <a:buFont typeface="Arial" panose="020B0604020202020204" pitchFamily="34" charset="0"/>
                  <a:buChar char="•"/>
                </a:pPr>
                <a:r>
                  <a:rPr lang="en-US" dirty="0">
                    <a:solidFill>
                      <a:schemeClr val="bg1"/>
                    </a:solidFill>
                  </a:rPr>
                  <a:t>Inactive by default</a:t>
                </a:r>
              </a:p>
              <a:p>
                <a:pPr marL="285750" indent="-285750">
                  <a:buFont typeface="Arial" panose="020B0604020202020204" pitchFamily="34" charset="0"/>
                  <a:buChar char="•"/>
                </a:pPr>
                <a:r>
                  <a:rPr lang="en-US" dirty="0">
                    <a:solidFill>
                      <a:schemeClr val="bg1"/>
                    </a:solidFill>
                  </a:rPr>
                  <a:t>Available on Windows® &amp; Linux®</a:t>
                </a:r>
              </a:p>
            </p:txBody>
          </p:sp>
        </p:grpSp>
        <p:pic>
          <p:nvPicPr>
            <p:cNvPr id="7" name="Picture 6">
              <a:extLst>
                <a:ext uri="{FF2B5EF4-FFF2-40B4-BE49-F238E27FC236}">
                  <a16:creationId xmlns:a16="http://schemas.microsoft.com/office/drawing/2014/main" id="{6B126BE9-748D-4802-833B-61A272484C76}"/>
                </a:ext>
              </a:extLst>
            </p:cNvPr>
            <p:cNvPicPr>
              <a:picLocks noChangeAspect="1"/>
            </p:cNvPicPr>
            <p:nvPr/>
          </p:nvPicPr>
          <p:blipFill>
            <a:blip r:embed="rId3"/>
            <a:stretch>
              <a:fillRect/>
            </a:stretch>
          </p:blipFill>
          <p:spPr>
            <a:xfrm>
              <a:off x="4628970" y="1346697"/>
              <a:ext cx="371528" cy="371528"/>
            </a:xfrm>
            <a:prstGeom prst="rect">
              <a:avLst/>
            </a:prstGeom>
          </p:spPr>
        </p:pic>
      </p:grpSp>
      <p:grpSp>
        <p:nvGrpSpPr>
          <p:cNvPr id="10" name="Group 9">
            <a:extLst>
              <a:ext uri="{FF2B5EF4-FFF2-40B4-BE49-F238E27FC236}">
                <a16:creationId xmlns:a16="http://schemas.microsoft.com/office/drawing/2014/main" id="{1C9B4765-460C-455A-9459-8564ED42ADCC}"/>
              </a:ext>
            </a:extLst>
          </p:cNvPr>
          <p:cNvGrpSpPr/>
          <p:nvPr/>
        </p:nvGrpSpPr>
        <p:grpSpPr>
          <a:xfrm>
            <a:off x="365759" y="3380614"/>
            <a:ext cx="5685468" cy="3330552"/>
            <a:chOff x="365759" y="3380614"/>
            <a:chExt cx="5685468" cy="3330552"/>
          </a:xfrm>
        </p:grpSpPr>
        <p:grpSp>
          <p:nvGrpSpPr>
            <p:cNvPr id="2" name="Group 1">
              <a:extLst>
                <a:ext uri="{FF2B5EF4-FFF2-40B4-BE49-F238E27FC236}">
                  <a16:creationId xmlns:a16="http://schemas.microsoft.com/office/drawing/2014/main" id="{DC96CECA-BD5C-4BDD-902C-D2699EBC7845}"/>
                </a:ext>
              </a:extLst>
            </p:cNvPr>
            <p:cNvGrpSpPr/>
            <p:nvPr/>
          </p:nvGrpSpPr>
          <p:grpSpPr>
            <a:xfrm>
              <a:off x="365759" y="3380614"/>
              <a:ext cx="5685468" cy="3330552"/>
              <a:chOff x="365759" y="3380614"/>
              <a:chExt cx="5685468" cy="3330552"/>
            </a:xfrm>
          </p:grpSpPr>
          <p:sp>
            <p:nvSpPr>
              <p:cNvPr id="15" name="TextBox 14">
                <a:extLst>
                  <a:ext uri="{FF2B5EF4-FFF2-40B4-BE49-F238E27FC236}">
                    <a16:creationId xmlns:a16="http://schemas.microsoft.com/office/drawing/2014/main" id="{49E10C9D-BB61-4540-A344-B86EF3502386}"/>
                  </a:ext>
                </a:extLst>
              </p:cNvPr>
              <p:cNvSpPr txBox="1"/>
              <p:nvPr/>
            </p:nvSpPr>
            <p:spPr>
              <a:xfrm>
                <a:off x="365759" y="3380614"/>
                <a:ext cx="5403809" cy="1785104"/>
              </a:xfrm>
              <a:prstGeom prst="rect">
                <a:avLst/>
              </a:prstGeom>
              <a:noFill/>
            </p:spPr>
            <p:txBody>
              <a:bodyPr wrap="square" rtlCol="0">
                <a:spAutoFit/>
              </a:bodyPr>
              <a:lstStyle/>
              <a:p>
                <a:r>
                  <a:rPr lang="en-US" sz="2000" b="1" dirty="0">
                    <a:solidFill>
                      <a:srgbClr val="00AAB5"/>
                    </a:solidFill>
                  </a:rPr>
                  <a:t>Radeon Developer Panel (RDP)</a:t>
                </a:r>
              </a:p>
              <a:p>
                <a:pPr marL="285750" indent="-285750">
                  <a:buFont typeface="Arial" panose="020B0604020202020204" pitchFamily="34" charset="0"/>
                  <a:buChar char="•"/>
                </a:pPr>
                <a:r>
                  <a:rPr lang="en-US" dirty="0">
                    <a:solidFill>
                      <a:schemeClr val="bg1"/>
                    </a:solidFill>
                  </a:rPr>
                  <a:t>GUI for controlling services provided by RDS</a:t>
                </a:r>
              </a:p>
              <a:p>
                <a:pPr marL="285750" indent="-285750">
                  <a:buFont typeface="Arial" panose="020B0604020202020204" pitchFamily="34" charset="0"/>
                  <a:buChar char="•"/>
                </a:pPr>
                <a:r>
                  <a:rPr lang="en-US" dirty="0">
                    <a:solidFill>
                      <a:schemeClr val="bg1"/>
                    </a:solidFill>
                  </a:rPr>
                  <a:t>Custom editing of settings for individual applications</a:t>
                </a:r>
              </a:p>
              <a:p>
                <a:pPr marL="285750" indent="-285750">
                  <a:buFont typeface="Arial" panose="020B0604020202020204" pitchFamily="34" charset="0"/>
                  <a:buChar char="•"/>
                </a:pPr>
                <a:r>
                  <a:rPr lang="en-US" dirty="0">
                    <a:solidFill>
                      <a:schemeClr val="bg1"/>
                    </a:solidFill>
                  </a:rPr>
                  <a:t>Triggers RGP profiles from running applications</a:t>
                </a:r>
              </a:p>
              <a:p>
                <a:pPr marL="285750" indent="-285750">
                  <a:buFont typeface="Arial" panose="020B0604020202020204" pitchFamily="34" charset="0"/>
                  <a:buChar char="•"/>
                </a:pPr>
                <a:r>
                  <a:rPr lang="en-US" dirty="0">
                    <a:solidFill>
                      <a:schemeClr val="bg1"/>
                    </a:solidFill>
                  </a:rPr>
                  <a:t>Connect to local or remote systems</a:t>
                </a:r>
                <a:endParaRPr lang="en-US" b="1" dirty="0">
                  <a:solidFill>
                    <a:schemeClr val="bg1"/>
                  </a:solidFill>
                </a:endParaRPr>
              </a:p>
              <a:p>
                <a:pPr marL="367665" lvl="1" indent="0">
                  <a:buNone/>
                </a:pPr>
                <a:endParaRPr lang="en-US" dirty="0">
                  <a:solidFill>
                    <a:schemeClr val="bg1"/>
                  </a:solidFill>
                </a:endParaRPr>
              </a:p>
            </p:txBody>
          </p:sp>
          <p:pic>
            <p:nvPicPr>
              <p:cNvPr id="16" name="Picture 15">
                <a:extLst>
                  <a:ext uri="{FF2B5EF4-FFF2-40B4-BE49-F238E27FC236}">
                    <a16:creationId xmlns:a16="http://schemas.microsoft.com/office/drawing/2014/main" id="{D1E18A15-F2B8-44E8-BB50-D75721FCEE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0972" y="4656711"/>
                <a:ext cx="1970255" cy="2054455"/>
              </a:xfrm>
              <a:prstGeom prst="rect">
                <a:avLst/>
              </a:prstGeom>
              <a:effectLst>
                <a:outerShdw blurRad="50800" dist="38100" dir="2700000" algn="tl" rotWithShape="0">
                  <a:prstClr val="black">
                    <a:alpha val="40000"/>
                  </a:prstClr>
                </a:outerShdw>
              </a:effectLst>
            </p:spPr>
          </p:pic>
        </p:grpSp>
        <p:pic>
          <p:nvPicPr>
            <p:cNvPr id="24" name="Picture 23">
              <a:extLst>
                <a:ext uri="{FF2B5EF4-FFF2-40B4-BE49-F238E27FC236}">
                  <a16:creationId xmlns:a16="http://schemas.microsoft.com/office/drawing/2014/main" id="{E88B8B79-EE3D-450F-BA50-B84A73AF745B}"/>
                </a:ext>
              </a:extLst>
            </p:cNvPr>
            <p:cNvPicPr>
              <a:picLocks noChangeAspect="1"/>
            </p:cNvPicPr>
            <p:nvPr/>
          </p:nvPicPr>
          <p:blipFill>
            <a:blip r:embed="rId5"/>
            <a:stretch>
              <a:fillRect/>
            </a:stretch>
          </p:blipFill>
          <p:spPr>
            <a:xfrm>
              <a:off x="3801366" y="3467038"/>
              <a:ext cx="259912" cy="259912"/>
            </a:xfrm>
            <a:prstGeom prst="rect">
              <a:avLst/>
            </a:prstGeom>
          </p:spPr>
        </p:pic>
      </p:grpSp>
      <p:grpSp>
        <p:nvGrpSpPr>
          <p:cNvPr id="19" name="Group 18">
            <a:extLst>
              <a:ext uri="{FF2B5EF4-FFF2-40B4-BE49-F238E27FC236}">
                <a16:creationId xmlns:a16="http://schemas.microsoft.com/office/drawing/2014/main" id="{B27EFB5C-FE0C-4F92-8474-74FA23D08A12}"/>
              </a:ext>
            </a:extLst>
          </p:cNvPr>
          <p:cNvGrpSpPr/>
          <p:nvPr/>
        </p:nvGrpSpPr>
        <p:grpSpPr>
          <a:xfrm>
            <a:off x="6090807" y="1348356"/>
            <a:ext cx="5267960" cy="1508105"/>
            <a:chOff x="6090807" y="1348356"/>
            <a:chExt cx="5267960" cy="1508105"/>
          </a:xfrm>
        </p:grpSpPr>
        <p:sp>
          <p:nvSpPr>
            <p:cNvPr id="13" name="TextBox 12">
              <a:extLst>
                <a:ext uri="{FF2B5EF4-FFF2-40B4-BE49-F238E27FC236}">
                  <a16:creationId xmlns:a16="http://schemas.microsoft.com/office/drawing/2014/main" id="{CF5EEC19-33C2-40E7-BB12-DF9006F65C4E}"/>
                </a:ext>
              </a:extLst>
            </p:cNvPr>
            <p:cNvSpPr txBox="1"/>
            <p:nvPr/>
          </p:nvSpPr>
          <p:spPr>
            <a:xfrm>
              <a:off x="6090807" y="1348356"/>
              <a:ext cx="5267960" cy="1508105"/>
            </a:xfrm>
            <a:prstGeom prst="rect">
              <a:avLst/>
            </a:prstGeom>
            <a:noFill/>
          </p:spPr>
          <p:txBody>
            <a:bodyPr wrap="square" rtlCol="0">
              <a:spAutoFit/>
            </a:bodyPr>
            <a:lstStyle/>
            <a:p>
              <a:r>
                <a:rPr lang="en-US" sz="2000" b="1" dirty="0">
                  <a:solidFill>
                    <a:srgbClr val="00AAB5"/>
                  </a:solidFill>
                </a:rPr>
                <a:t>Radeon Developer Service (RDS)</a:t>
              </a:r>
              <a:endParaRPr lang="en-US" sz="2000" dirty="0">
                <a:solidFill>
                  <a:srgbClr val="00AAB5"/>
                </a:solidFill>
              </a:endParaRPr>
            </a:p>
            <a:p>
              <a:pPr marL="285750" indent="-285750">
                <a:buFont typeface="Arial" panose="020B0604020202020204" pitchFamily="34" charset="0"/>
                <a:buChar char="•"/>
              </a:pPr>
              <a:r>
                <a:rPr lang="en-US" dirty="0">
                  <a:solidFill>
                    <a:schemeClr val="bg1"/>
                  </a:solidFill>
                </a:rPr>
                <a:t>Tray application activates the developer mode driver to support:</a:t>
              </a:r>
            </a:p>
            <a:p>
              <a:pPr marL="742950" lvl="1" indent="-285750">
                <a:buFont typeface="Arial" panose="020B0604020202020204" pitchFamily="34" charset="0"/>
                <a:buChar char="•"/>
              </a:pPr>
              <a:r>
                <a:rPr lang="en-US" dirty="0">
                  <a:solidFill>
                    <a:schemeClr val="bg1"/>
                  </a:solidFill>
                </a:rPr>
                <a:t>Developer control of Driver Settings</a:t>
              </a:r>
            </a:p>
            <a:p>
              <a:pPr marL="742950" lvl="1" indent="-285750">
                <a:buFont typeface="Arial" panose="020B0604020202020204" pitchFamily="34" charset="0"/>
                <a:buChar char="•"/>
              </a:pPr>
              <a:r>
                <a:rPr lang="en-US" dirty="0">
                  <a:solidFill>
                    <a:schemeClr val="bg1"/>
                  </a:solidFill>
                </a:rPr>
                <a:t>RGP profile data collection</a:t>
              </a:r>
            </a:p>
          </p:txBody>
        </p:sp>
        <p:pic>
          <p:nvPicPr>
            <p:cNvPr id="25" name="Picture 24">
              <a:extLst>
                <a:ext uri="{FF2B5EF4-FFF2-40B4-BE49-F238E27FC236}">
                  <a16:creationId xmlns:a16="http://schemas.microsoft.com/office/drawing/2014/main" id="{AD0734DB-F2A2-45F2-9126-606C6EEE8329}"/>
                </a:ext>
              </a:extLst>
            </p:cNvPr>
            <p:cNvPicPr>
              <a:picLocks noChangeAspect="1"/>
            </p:cNvPicPr>
            <p:nvPr/>
          </p:nvPicPr>
          <p:blipFill>
            <a:blip r:embed="rId6"/>
            <a:stretch>
              <a:fillRect/>
            </a:stretch>
          </p:blipFill>
          <p:spPr>
            <a:xfrm>
              <a:off x="9679259" y="1435735"/>
              <a:ext cx="259912" cy="259912"/>
            </a:xfrm>
            <a:prstGeom prst="rect">
              <a:avLst/>
            </a:prstGeom>
          </p:spPr>
        </p:pic>
      </p:grpSp>
      <p:grpSp>
        <p:nvGrpSpPr>
          <p:cNvPr id="18" name="Group 17">
            <a:extLst>
              <a:ext uri="{FF2B5EF4-FFF2-40B4-BE49-F238E27FC236}">
                <a16:creationId xmlns:a16="http://schemas.microsoft.com/office/drawing/2014/main" id="{7E3B669B-FECB-4F36-877E-12D7D0747037}"/>
              </a:ext>
            </a:extLst>
          </p:cNvPr>
          <p:cNvGrpSpPr/>
          <p:nvPr/>
        </p:nvGrpSpPr>
        <p:grpSpPr>
          <a:xfrm>
            <a:off x="6090806" y="3357948"/>
            <a:ext cx="5977015" cy="3353218"/>
            <a:chOff x="6090806" y="3445466"/>
            <a:chExt cx="5662817" cy="3353218"/>
          </a:xfrm>
        </p:grpSpPr>
        <p:grpSp>
          <p:nvGrpSpPr>
            <p:cNvPr id="20" name="Group 19">
              <a:extLst>
                <a:ext uri="{FF2B5EF4-FFF2-40B4-BE49-F238E27FC236}">
                  <a16:creationId xmlns:a16="http://schemas.microsoft.com/office/drawing/2014/main" id="{5D6AC904-CB48-450F-991E-70EC0F695A07}"/>
                </a:ext>
              </a:extLst>
            </p:cNvPr>
            <p:cNvGrpSpPr/>
            <p:nvPr/>
          </p:nvGrpSpPr>
          <p:grpSpPr>
            <a:xfrm>
              <a:off x="6090806" y="3445466"/>
              <a:ext cx="5662817" cy="3353218"/>
              <a:chOff x="6090806" y="3445466"/>
              <a:chExt cx="5662817" cy="3353218"/>
            </a:xfrm>
          </p:grpSpPr>
          <p:sp>
            <p:nvSpPr>
              <p:cNvPr id="21" name="TextBox 20">
                <a:extLst>
                  <a:ext uri="{FF2B5EF4-FFF2-40B4-BE49-F238E27FC236}">
                    <a16:creationId xmlns:a16="http://schemas.microsoft.com/office/drawing/2014/main" id="{2F7D689D-0868-4C39-9CDD-E240E0B6E2F9}"/>
                  </a:ext>
                </a:extLst>
              </p:cNvPr>
              <p:cNvSpPr txBox="1"/>
              <p:nvPr/>
            </p:nvSpPr>
            <p:spPr>
              <a:xfrm>
                <a:off x="6090806" y="3445466"/>
                <a:ext cx="5662817" cy="1785104"/>
              </a:xfrm>
              <a:prstGeom prst="rect">
                <a:avLst/>
              </a:prstGeom>
              <a:noFill/>
              <a:effectLst/>
            </p:spPr>
            <p:txBody>
              <a:bodyPr wrap="square" rtlCol="0">
                <a:spAutoFit/>
              </a:bodyPr>
              <a:lstStyle/>
              <a:p>
                <a:r>
                  <a:rPr lang="en-US" sz="2000" b="1" dirty="0">
                    <a:solidFill>
                      <a:srgbClr val="00AAB5"/>
                    </a:solidFill>
                  </a:rPr>
                  <a:t>Radeon GPU Profiler (RGP)</a:t>
                </a:r>
              </a:p>
              <a:p>
                <a:pPr marL="285750" indent="-285750">
                  <a:buFont typeface="Arial" panose="020B0604020202020204" pitchFamily="34" charset="0"/>
                  <a:buChar char="•"/>
                </a:pPr>
                <a:r>
                  <a:rPr lang="en-US" dirty="0">
                    <a:solidFill>
                      <a:schemeClr val="bg1"/>
                    </a:solidFill>
                  </a:rPr>
                  <a:t>GUI for visualizing low level GPU data</a:t>
                </a:r>
              </a:p>
              <a:p>
                <a:pPr marL="285750" indent="-285750">
                  <a:buFont typeface="Arial" panose="020B0604020202020204" pitchFamily="34" charset="0"/>
                  <a:buChar char="•"/>
                </a:pPr>
                <a:r>
                  <a:rPr lang="en-US" dirty="0">
                    <a:solidFill>
                      <a:schemeClr val="bg1"/>
                    </a:solidFill>
                    <a:effectLst>
                      <a:glow>
                        <a:schemeClr val="accent1"/>
                      </a:glow>
                    </a:effectLst>
                  </a:rPr>
                  <a:t>Queue synchronization, command buffer submission timings, </a:t>
                </a:r>
                <a:r>
                  <a:rPr lang="en-US" dirty="0" err="1">
                    <a:solidFill>
                      <a:schemeClr val="bg1"/>
                    </a:solidFill>
                    <a:effectLst>
                      <a:glow>
                        <a:schemeClr val="accent1"/>
                      </a:glow>
                    </a:effectLst>
                  </a:rPr>
                  <a:t>wavefront</a:t>
                </a:r>
                <a:r>
                  <a:rPr lang="en-US" dirty="0">
                    <a:solidFill>
                      <a:schemeClr val="bg1"/>
                    </a:solidFill>
                    <a:effectLst>
                      <a:glow>
                        <a:schemeClr val="accent1"/>
                      </a:glow>
                    </a:effectLst>
                  </a:rPr>
                  <a:t> occupancy, barrier timings, context roll stalls, layout transitions, and hardware render state</a:t>
                </a:r>
              </a:p>
              <a:p>
                <a:pPr marL="367665" lvl="1" indent="0">
                  <a:buNone/>
                </a:pPr>
                <a:endParaRPr lang="en-US" dirty="0">
                  <a:solidFill>
                    <a:schemeClr val="bg1"/>
                  </a:solidFill>
                </a:endParaRPr>
              </a:p>
            </p:txBody>
          </p:sp>
          <p:pic>
            <p:nvPicPr>
              <p:cNvPr id="22" name="Picture 21">
                <a:extLst>
                  <a:ext uri="{FF2B5EF4-FFF2-40B4-BE49-F238E27FC236}">
                    <a16:creationId xmlns:a16="http://schemas.microsoft.com/office/drawing/2014/main" id="{2CB1DAED-5C43-475A-A2BD-570DEAC37F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9124" y="4986118"/>
                <a:ext cx="3222343" cy="1812566"/>
              </a:xfrm>
              <a:prstGeom prst="rect">
                <a:avLst/>
              </a:prstGeom>
              <a:effectLst>
                <a:outerShdw blurRad="50800" dist="38100" dir="2700000" algn="tl" rotWithShape="0">
                  <a:prstClr val="black">
                    <a:alpha val="40000"/>
                  </a:prstClr>
                </a:outerShdw>
              </a:effectLst>
            </p:spPr>
          </p:pic>
        </p:grpSp>
        <p:pic>
          <p:nvPicPr>
            <p:cNvPr id="26" name="Picture 25">
              <a:extLst>
                <a:ext uri="{FF2B5EF4-FFF2-40B4-BE49-F238E27FC236}">
                  <a16:creationId xmlns:a16="http://schemas.microsoft.com/office/drawing/2014/main" id="{5EC33BBC-F987-4964-9C7A-B9760C4BA07F}"/>
                </a:ext>
              </a:extLst>
            </p:cNvPr>
            <p:cNvPicPr>
              <a:picLocks noChangeAspect="1"/>
            </p:cNvPicPr>
            <p:nvPr/>
          </p:nvPicPr>
          <p:blipFill>
            <a:blip r:embed="rId8"/>
            <a:stretch>
              <a:fillRect/>
            </a:stretch>
          </p:blipFill>
          <p:spPr>
            <a:xfrm>
              <a:off x="9116516" y="3516850"/>
              <a:ext cx="259912" cy="259912"/>
            </a:xfrm>
            <a:prstGeom prst="rect">
              <a:avLst/>
            </a:prstGeom>
          </p:spPr>
        </p:pic>
      </p:grpSp>
    </p:spTree>
    <p:extLst>
      <p:ext uri="{BB962C8B-B14F-4D97-AF65-F5344CB8AC3E}">
        <p14:creationId xmlns:p14="http://schemas.microsoft.com/office/powerpoint/2010/main" val="142046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7CB2DEE-186F-4BD1-A7DB-7D02F024964A}"/>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8D31B087-0713-4131-8274-9C82A96F2E9A}"/>
              </a:ext>
            </a:extLst>
          </p:cNvPr>
          <p:cNvSpPr>
            <a:spLocks noGrp="1"/>
          </p:cNvSpPr>
          <p:nvPr>
            <p:ph type="body" sz="quarter" idx="10"/>
          </p:nvPr>
        </p:nvSpPr>
        <p:spPr/>
        <p:txBody>
          <a:bodyPr/>
          <a:lstStyle/>
          <a:p>
            <a:r>
              <a:rPr lang="en-US" b="1" dirty="0">
                <a:solidFill>
                  <a:srgbClr val="ED1C24"/>
                </a:solidFill>
              </a:rPr>
              <a:t>System ACTIVITY –command buffer timings</a:t>
            </a:r>
          </a:p>
        </p:txBody>
      </p:sp>
      <p:sp>
        <p:nvSpPr>
          <p:cNvPr id="4" name="Title 3">
            <a:extLst>
              <a:ext uri="{FF2B5EF4-FFF2-40B4-BE49-F238E27FC236}">
                <a16:creationId xmlns:a16="http://schemas.microsoft.com/office/drawing/2014/main" id="{522C5C4F-027D-4664-A472-BEB187F20943}"/>
              </a:ext>
            </a:extLst>
          </p:cNvPr>
          <p:cNvSpPr>
            <a:spLocks noGrp="1"/>
          </p:cNvSpPr>
          <p:nvPr>
            <p:ph type="title"/>
          </p:nvPr>
        </p:nvSpPr>
        <p:spPr/>
        <p:txBody>
          <a:bodyPr/>
          <a:lstStyle/>
          <a:p>
            <a:r>
              <a:rPr lang="en-US" dirty="0">
                <a:solidFill>
                  <a:schemeClr val="bg1"/>
                </a:solidFill>
              </a:rPr>
              <a:t>Radeon GPU Profiler</a:t>
            </a:r>
            <a:endParaRPr lang="en-US" dirty="0"/>
          </a:p>
        </p:txBody>
      </p:sp>
      <p:pic>
        <p:nvPicPr>
          <p:cNvPr id="2" name="Picture 1">
            <a:extLst>
              <a:ext uri="{FF2B5EF4-FFF2-40B4-BE49-F238E27FC236}">
                <a16:creationId xmlns:a16="http://schemas.microsoft.com/office/drawing/2014/main" id="{E7F6A26D-D3F0-48BC-8D90-2808B0FE4C98}"/>
              </a:ext>
            </a:extLst>
          </p:cNvPr>
          <p:cNvPicPr>
            <a:picLocks noChangeAspect="1"/>
          </p:cNvPicPr>
          <p:nvPr/>
        </p:nvPicPr>
        <p:blipFill>
          <a:blip r:embed="rId3"/>
          <a:stretch>
            <a:fillRect/>
          </a:stretch>
        </p:blipFill>
        <p:spPr>
          <a:xfrm>
            <a:off x="365760" y="1183893"/>
            <a:ext cx="11449115" cy="4969257"/>
          </a:xfrm>
          <a:prstGeom prst="rect">
            <a:avLst/>
          </a:prstGeom>
        </p:spPr>
      </p:pic>
      <p:grpSp>
        <p:nvGrpSpPr>
          <p:cNvPr id="7" name="Group 6">
            <a:extLst>
              <a:ext uri="{FF2B5EF4-FFF2-40B4-BE49-F238E27FC236}">
                <a16:creationId xmlns:a16="http://schemas.microsoft.com/office/drawing/2014/main" id="{0785A9FE-50CE-4CC0-AE5E-8B96C5F6B7AB}"/>
              </a:ext>
            </a:extLst>
          </p:cNvPr>
          <p:cNvGrpSpPr/>
          <p:nvPr/>
        </p:nvGrpSpPr>
        <p:grpSpPr>
          <a:xfrm>
            <a:off x="1952625" y="2099325"/>
            <a:ext cx="9862250" cy="2406001"/>
            <a:chOff x="1952625" y="2099325"/>
            <a:chExt cx="9862250" cy="2406001"/>
          </a:xfrm>
        </p:grpSpPr>
        <p:sp>
          <p:nvSpPr>
            <p:cNvPr id="5" name="TextBox 4">
              <a:extLst>
                <a:ext uri="{FF2B5EF4-FFF2-40B4-BE49-F238E27FC236}">
                  <a16:creationId xmlns:a16="http://schemas.microsoft.com/office/drawing/2014/main" id="{74D7C7E6-C21F-4B40-BBF6-7B2762E66DE8}"/>
                </a:ext>
              </a:extLst>
            </p:cNvPr>
            <p:cNvSpPr txBox="1"/>
            <p:nvPr/>
          </p:nvSpPr>
          <p:spPr>
            <a:xfrm>
              <a:off x="2434199" y="2099325"/>
              <a:ext cx="1667188" cy="369332"/>
            </a:xfrm>
            <a:prstGeom prst="rect">
              <a:avLst/>
            </a:prstGeom>
            <a:solidFill>
              <a:schemeClr val="accent2"/>
            </a:solidFill>
            <a:effectLst>
              <a:outerShdw blurRad="50800" dist="38100" dir="2700000" algn="tl" rotWithShape="0">
                <a:prstClr val="black">
                  <a:alpha val="40000"/>
                </a:prstClr>
              </a:outerShdw>
            </a:effectLst>
          </p:spPr>
          <p:txBody>
            <a:bodyPr wrap="none" rtlCol="0">
              <a:spAutoFit/>
            </a:bodyPr>
            <a:lstStyle/>
            <a:p>
              <a:pPr>
                <a:spcAft>
                  <a:spcPts val="600"/>
                </a:spcAft>
                <a:buClr>
                  <a:schemeClr val="bg2"/>
                </a:buClr>
              </a:pPr>
              <a:r>
                <a:rPr lang="en-US" b="1" dirty="0">
                  <a:solidFill>
                    <a:schemeClr val="bg1"/>
                  </a:solidFill>
                </a:rPr>
                <a:t>Graphics queue</a:t>
              </a:r>
            </a:p>
          </p:txBody>
        </p:sp>
        <p:sp>
          <p:nvSpPr>
            <p:cNvPr id="8" name="Rectangle: Rounded Corners 7">
              <a:extLst>
                <a:ext uri="{FF2B5EF4-FFF2-40B4-BE49-F238E27FC236}">
                  <a16:creationId xmlns:a16="http://schemas.microsoft.com/office/drawing/2014/main" id="{5599F05A-C562-47B4-9DC4-F7472A373DD2}"/>
                </a:ext>
              </a:extLst>
            </p:cNvPr>
            <p:cNvSpPr/>
            <p:nvPr/>
          </p:nvSpPr>
          <p:spPr>
            <a:xfrm>
              <a:off x="1952625" y="2466976"/>
              <a:ext cx="9862250" cy="2038350"/>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4" name="Group 13">
            <a:extLst>
              <a:ext uri="{FF2B5EF4-FFF2-40B4-BE49-F238E27FC236}">
                <a16:creationId xmlns:a16="http://schemas.microsoft.com/office/drawing/2014/main" id="{4906667D-9B5B-41C2-9707-ED13CFF5466A}"/>
              </a:ext>
            </a:extLst>
          </p:cNvPr>
          <p:cNvGrpSpPr/>
          <p:nvPr/>
        </p:nvGrpSpPr>
        <p:grpSpPr>
          <a:xfrm>
            <a:off x="1953604" y="4154928"/>
            <a:ext cx="9862250" cy="1052389"/>
            <a:chOff x="1953604" y="4154928"/>
            <a:chExt cx="9862250" cy="1052389"/>
          </a:xfrm>
        </p:grpSpPr>
        <p:sp>
          <p:nvSpPr>
            <p:cNvPr id="10" name="TextBox 9">
              <a:extLst>
                <a:ext uri="{FF2B5EF4-FFF2-40B4-BE49-F238E27FC236}">
                  <a16:creationId xmlns:a16="http://schemas.microsoft.com/office/drawing/2014/main" id="{87888BF1-807B-48D7-9447-CB68FE470C89}"/>
                </a:ext>
              </a:extLst>
            </p:cNvPr>
            <p:cNvSpPr txBox="1"/>
            <p:nvPr/>
          </p:nvSpPr>
          <p:spPr>
            <a:xfrm>
              <a:off x="2462220" y="4154928"/>
              <a:ext cx="1639167" cy="369332"/>
            </a:xfrm>
            <a:prstGeom prst="rect">
              <a:avLst/>
            </a:prstGeom>
            <a:solidFill>
              <a:srgbClr val="ED1C24"/>
            </a:solidFill>
            <a:effectLst>
              <a:outerShdw blurRad="50800" dist="38100" dir="2700000" algn="tl" rotWithShape="0">
                <a:prstClr val="black">
                  <a:alpha val="40000"/>
                </a:prstClr>
              </a:outerShdw>
            </a:effectLst>
          </p:spPr>
          <p:txBody>
            <a:bodyPr wrap="none" rtlCol="0">
              <a:spAutoFit/>
            </a:bodyPr>
            <a:lstStyle/>
            <a:p>
              <a:pPr>
                <a:spcAft>
                  <a:spcPts val="600"/>
                </a:spcAft>
                <a:buClr>
                  <a:schemeClr val="bg2"/>
                </a:buClr>
              </a:pPr>
              <a:r>
                <a:rPr lang="en-US" b="1" dirty="0" err="1">
                  <a:solidFill>
                    <a:schemeClr val="bg1"/>
                  </a:solidFill>
                </a:rPr>
                <a:t>Async</a:t>
              </a:r>
              <a:r>
                <a:rPr lang="en-US" b="1" dirty="0">
                  <a:solidFill>
                    <a:schemeClr val="bg1"/>
                  </a:solidFill>
                </a:rPr>
                <a:t> compute</a:t>
              </a:r>
            </a:p>
          </p:txBody>
        </p:sp>
        <p:sp>
          <p:nvSpPr>
            <p:cNvPr id="9" name="Rectangle: Rounded Corners 8">
              <a:extLst>
                <a:ext uri="{FF2B5EF4-FFF2-40B4-BE49-F238E27FC236}">
                  <a16:creationId xmlns:a16="http://schemas.microsoft.com/office/drawing/2014/main" id="{A2796C9A-7769-4341-B3BE-90A6F85C1B7C}"/>
                </a:ext>
              </a:extLst>
            </p:cNvPr>
            <p:cNvSpPr/>
            <p:nvPr/>
          </p:nvSpPr>
          <p:spPr>
            <a:xfrm>
              <a:off x="1953604" y="4505327"/>
              <a:ext cx="9862250" cy="701990"/>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3" name="Group 12">
            <a:extLst>
              <a:ext uri="{FF2B5EF4-FFF2-40B4-BE49-F238E27FC236}">
                <a16:creationId xmlns:a16="http://schemas.microsoft.com/office/drawing/2014/main" id="{5228CB42-B49D-4070-BED4-23B85091010B}"/>
              </a:ext>
            </a:extLst>
          </p:cNvPr>
          <p:cNvGrpSpPr/>
          <p:nvPr/>
        </p:nvGrpSpPr>
        <p:grpSpPr>
          <a:xfrm>
            <a:off x="364781" y="4911712"/>
            <a:ext cx="11450094" cy="885772"/>
            <a:chOff x="364781" y="4911712"/>
            <a:chExt cx="1588823" cy="885772"/>
          </a:xfrm>
        </p:grpSpPr>
        <p:sp>
          <p:nvSpPr>
            <p:cNvPr id="12" name="TextBox 11">
              <a:extLst>
                <a:ext uri="{FF2B5EF4-FFF2-40B4-BE49-F238E27FC236}">
                  <a16:creationId xmlns:a16="http://schemas.microsoft.com/office/drawing/2014/main" id="{83A88764-A5A6-440D-9A09-7FE6A19E8F43}"/>
                </a:ext>
              </a:extLst>
            </p:cNvPr>
            <p:cNvSpPr txBox="1"/>
            <p:nvPr/>
          </p:nvSpPr>
          <p:spPr>
            <a:xfrm>
              <a:off x="658570" y="4911712"/>
              <a:ext cx="198436" cy="369332"/>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pPr>
                <a:spcAft>
                  <a:spcPts val="600"/>
                </a:spcAft>
                <a:buClr>
                  <a:schemeClr val="bg2"/>
                </a:buClr>
              </a:pPr>
              <a:r>
                <a:rPr lang="en-US" b="1" dirty="0">
                  <a:solidFill>
                    <a:schemeClr val="bg1"/>
                  </a:solidFill>
                </a:rPr>
                <a:t>Copy queue</a:t>
              </a:r>
            </a:p>
          </p:txBody>
        </p:sp>
        <p:sp>
          <p:nvSpPr>
            <p:cNvPr id="11" name="Rectangle: Rounded Corners 10">
              <a:extLst>
                <a:ext uri="{FF2B5EF4-FFF2-40B4-BE49-F238E27FC236}">
                  <a16:creationId xmlns:a16="http://schemas.microsoft.com/office/drawing/2014/main" id="{EDAF85D5-2CBD-4D81-AEBC-576A241601B3}"/>
                </a:ext>
              </a:extLst>
            </p:cNvPr>
            <p:cNvSpPr/>
            <p:nvPr/>
          </p:nvSpPr>
          <p:spPr>
            <a:xfrm>
              <a:off x="364781" y="5279009"/>
              <a:ext cx="1588823" cy="518475"/>
            </a:xfrm>
            <a:prstGeom prst="round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Tree>
    <p:extLst>
      <p:ext uri="{BB962C8B-B14F-4D97-AF65-F5344CB8AC3E}">
        <p14:creationId xmlns:p14="http://schemas.microsoft.com/office/powerpoint/2010/main" val="157255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ckground A">
  <a:themeElements>
    <a:clrScheme name="Custom 8">
      <a:dk1>
        <a:sysClr val="windowText" lastClr="000000"/>
      </a:dk1>
      <a:lt1>
        <a:sysClr val="window" lastClr="FFFFFF"/>
      </a:lt1>
      <a:dk2>
        <a:srgbClr val="FFFFFF"/>
      </a:dk2>
      <a:lt2>
        <a:srgbClr val="000000"/>
      </a:lt2>
      <a:accent1>
        <a:srgbClr val="F26522"/>
      </a:accent1>
      <a:accent2>
        <a:srgbClr val="ED1C24"/>
      </a:accent2>
      <a:accent3>
        <a:srgbClr val="00AAB5"/>
      </a:accent3>
      <a:accent4>
        <a:srgbClr val="A6CE39"/>
      </a:accent4>
      <a:accent5>
        <a:srgbClr val="812990"/>
      </a:accent5>
      <a:accent6>
        <a:srgbClr val="C7C8CA"/>
      </a:accent6>
      <a:hlink>
        <a:srgbClr val="ED1C24"/>
      </a:hlink>
      <a:folHlink>
        <a:srgbClr val="C7C8C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4625" indent="-174625">
          <a:spcAft>
            <a:spcPts val="600"/>
          </a:spcAft>
          <a:buClr>
            <a:schemeClr val="bg2"/>
          </a:buClr>
          <a:buFont typeface="Wingdings 3" pitchFamily="18" charset="2"/>
          <a:buChar char="}"/>
          <a:defRPr dirty="0" smtClean="0"/>
        </a:defPPr>
      </a:lstStyle>
    </a:txDef>
  </a:objectDefaults>
  <a:extraClrSchemeLst/>
  <a:extLst>
    <a:ext uri="{05A4C25C-085E-4340-85A3-A5531E510DB2}">
      <thm15:themeFamily xmlns:thm15="http://schemas.microsoft.com/office/thememl/2012/main" name="AMD - GDC 2018 Sponsored Sessions.POTX" id="{9150FB9F-1920-4441-81B8-3284ADAF29B1}" vid="{F42D9658-4BDD-4E82-B52F-82002C0461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4B1B7A46415B40BFB5FA6C8004ECA5" ma:contentTypeVersion="1" ma:contentTypeDescription="Create a new document." ma:contentTypeScope="" ma:versionID="ac3b19f409d7e963cd80e4dcd1b829f4">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94560C6-03CB-42A4-BF5C-55E65C5C16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9E27C5A1-07AC-4457-AAC1-17F5884184F3}">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sharepoint/v3"/>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AMD_GDC_2018_Sponsored_Sessions</Template>
  <TotalTime>3697</TotalTime>
  <Words>2813</Words>
  <Application>Microsoft Office PowerPoint</Application>
  <PresentationFormat>Custom</PresentationFormat>
  <Paragraphs>491</Paragraphs>
  <Slides>74</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Calibri</vt:lpstr>
      <vt:lpstr>Montserrat</vt:lpstr>
      <vt:lpstr>Noto Sans Symbols</vt:lpstr>
      <vt:lpstr>Wingdings 3</vt:lpstr>
      <vt:lpstr>background A</vt:lpstr>
      <vt:lpstr>PowerPoint Presentation</vt:lpstr>
      <vt:lpstr>Gordon Selley . Baldur Karlsson Navin Patel . Herb Marselas Budi Purnomo . Matthaeus Chajdas  21 March 2018</vt:lpstr>
      <vt:lpstr>agenda</vt:lpstr>
      <vt:lpstr>Radeon GPU Profiler</vt:lpstr>
      <vt:lpstr>Radeon GPU Profiler (RGP)</vt:lpstr>
      <vt:lpstr>Radeon GPU Profiler (RGP)</vt:lpstr>
      <vt:lpstr>Radeon GPU Profiler (RGP)</vt:lpstr>
      <vt:lpstr>Radeon GPU Profiler (RGP) components</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Radeon GPU Profiler</vt:lpstr>
      <vt:lpstr>RenderDoc v1.0</vt:lpstr>
      <vt:lpstr>RenderDoc introduction</vt:lpstr>
      <vt:lpstr>RenderDoc v1.0</vt:lpstr>
      <vt:lpstr>Forwards compatible capture format</vt:lpstr>
      <vt:lpstr>RESOURCE INSPECTOR</vt:lpstr>
      <vt:lpstr>RESOURCE INSPECTOR</vt:lpstr>
      <vt:lpstr>RESOURCE INSPECTOR</vt:lpstr>
      <vt:lpstr>RESOURCE INSPECTOR</vt:lpstr>
      <vt:lpstr>RESOURCE INSPECTOR</vt:lpstr>
      <vt:lpstr>RESOURCE INSPECTOR</vt:lpstr>
      <vt:lpstr>BOOKMARKS</vt:lpstr>
      <vt:lpstr>CAPTURE EXPORT &amp; IMPORT</vt:lpstr>
      <vt:lpstr>ANDROID SUPPORT</vt:lpstr>
      <vt:lpstr>AMD PERFORMANCE COUNTERS</vt:lpstr>
      <vt:lpstr>AMD PERFORMANCE COUNTERS</vt:lpstr>
      <vt:lpstr>AMD PERFORMANCE COUNTERS</vt:lpstr>
      <vt:lpstr>GCN SHADER ISA</vt:lpstr>
      <vt:lpstr>RenderDoc RGP Interop</vt:lpstr>
      <vt:lpstr>RenderDOC RGP Interop</vt:lpstr>
      <vt:lpstr>RENDERDOC RGP INTEROP</vt:lpstr>
      <vt:lpstr>RENDERDOC RGP INTEROP</vt:lpstr>
      <vt:lpstr>RENDERDOC RGP INTEROP</vt:lpstr>
      <vt:lpstr>RENDERDOC RGP INTEROP</vt:lpstr>
      <vt:lpstr>RENDERDOC RGP INTEROP</vt:lpstr>
      <vt:lpstr>RENDERDOC RGP INTEROP</vt:lpstr>
      <vt:lpstr>RENDERDOC RGP INTEROP</vt:lpstr>
      <vt:lpstr>RENDERDOC RGP INTEROP</vt:lpstr>
      <vt:lpstr>RENDERDOC RGP INTEROP</vt:lpstr>
      <vt:lpstr>RENDERDOC RGP INTEROP</vt:lpstr>
      <vt:lpstr>RENDERDOC RGP INTEROP</vt:lpstr>
      <vt:lpstr>Compressonator</vt:lpstr>
      <vt:lpstr>COMPRESSONATOR V3.0</vt:lpstr>
      <vt:lpstr>COMPRESSONATOR V3.0</vt:lpstr>
      <vt:lpstr>SAMPLE BENEFITS OF Compressonator  gltf model</vt:lpstr>
      <vt:lpstr>SAMPLE BENEFITS OF Compressonator  - OBJ model</vt:lpstr>
      <vt:lpstr>COMPRESSONATOR V3.0</vt:lpstr>
      <vt:lpstr>Microsoft PIX for Windows</vt:lpstr>
      <vt:lpstr>Microsoft PIX for Windows</vt:lpstr>
      <vt:lpstr>GPU Performance API (GPA) 3.0</vt:lpstr>
      <vt:lpstr>Radeon gpu analyzer (Rga) </vt:lpstr>
      <vt:lpstr>Disclaimer &amp; Attribution</vt:lpstr>
    </vt:vector>
  </TitlesOfParts>
  <Company>Advanced Micro Devices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PRESENTER NAME HERE | DATE</dc:title>
  <dc:creator>Selley, Gordon</dc:creator>
  <cp:lastModifiedBy>Selley, Gordon</cp:lastModifiedBy>
  <cp:revision>417</cp:revision>
  <cp:lastPrinted>2015-09-29T14:56:43Z</cp:lastPrinted>
  <dcterms:created xsi:type="dcterms:W3CDTF">2018-03-06T23:34:46Z</dcterms:created>
  <dcterms:modified xsi:type="dcterms:W3CDTF">2018-03-26T22:08:06Z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0x010100D34B1B7A46415B40BFB5FA6C8004ECA5</vt:lpwstr>
  </property>
</Properties>
</file>