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287" r:id="rId4"/>
    <p:sldId id="288" r:id="rId5"/>
    <p:sldId id="285" r:id="rId6"/>
    <p:sldId id="289" r:id="rId7"/>
    <p:sldId id="286" r:id="rId8"/>
    <p:sldId id="290" r:id="rId9"/>
    <p:sldId id="305" r:id="rId10"/>
    <p:sldId id="262" r:id="rId11"/>
    <p:sldId id="294" r:id="rId12"/>
    <p:sldId id="306" r:id="rId13"/>
    <p:sldId id="274" r:id="rId14"/>
    <p:sldId id="263" r:id="rId15"/>
    <p:sldId id="298" r:id="rId16"/>
    <p:sldId id="264" r:id="rId17"/>
    <p:sldId id="265" r:id="rId18"/>
    <p:sldId id="297" r:id="rId19"/>
    <p:sldId id="273" r:id="rId20"/>
    <p:sldId id="296" r:id="rId21"/>
    <p:sldId id="295" r:id="rId22"/>
    <p:sldId id="270" r:id="rId23"/>
    <p:sldId id="299" r:id="rId24"/>
    <p:sldId id="267" r:id="rId25"/>
    <p:sldId id="268" r:id="rId26"/>
    <p:sldId id="304" r:id="rId27"/>
    <p:sldId id="307" r:id="rId28"/>
    <p:sldId id="278" r:id="rId29"/>
    <p:sldId id="300" r:id="rId30"/>
    <p:sldId id="269" r:id="rId31"/>
    <p:sldId id="301" r:id="rId32"/>
    <p:sldId id="271" r:id="rId33"/>
    <p:sldId id="308" r:id="rId34"/>
    <p:sldId id="302" r:id="rId35"/>
    <p:sldId id="272" r:id="rId36"/>
    <p:sldId id="275" r:id="rId37"/>
    <p:sldId id="303" r:id="rId38"/>
    <p:sldId id="279" r:id="rId39"/>
    <p:sldId id="276" r:id="rId40"/>
    <p:sldId id="283" r:id="rId41"/>
    <p:sldId id="257" r:id="rId42"/>
    <p:sldId id="291" r:id="rId43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1F497D"/>
        </a:solidFill>
        <a:effectLst/>
        <a:uFillTx/>
        <a:latin typeface="+mj-lt"/>
        <a:ea typeface="+mj-ea"/>
        <a:cs typeface="+mj-cs"/>
        <a:sym typeface="Verdana"/>
      </a:defRPr>
    </a:lvl9pPr>
  </p:defaultTextStyle>
  <p:extLst>
    <p:ext uri="{521415D9-36F7-43E2-AB2F-B90AF26B5E84}">
      <p14:sectionLst xmlns:p14="http://schemas.microsoft.com/office/powerpoint/2010/main">
        <p14:section name="Default Section" id="{B29E5509-AEB3-4AA1-9F04-232EBD6A8D3A}">
          <p14:sldIdLst>
            <p14:sldId id="256"/>
          </p14:sldIdLst>
        </p14:section>
        <p14:section name="Introduction" id="{5064A3A9-E615-4715-9A0C-53F3ED5C05C5}">
          <p14:sldIdLst>
            <p14:sldId id="284"/>
            <p14:sldId id="287"/>
            <p14:sldId id="288"/>
            <p14:sldId id="285"/>
            <p14:sldId id="289"/>
            <p14:sldId id="286"/>
            <p14:sldId id="290"/>
            <p14:sldId id="305"/>
          </p14:sldIdLst>
        </p14:section>
        <p14:section name="Using environment shots" id="{04111269-7316-435C-9311-7AE5D1403451}">
          <p14:sldIdLst>
            <p14:sldId id="262"/>
            <p14:sldId id="294"/>
            <p14:sldId id="306"/>
            <p14:sldId id="274"/>
            <p14:sldId id="263"/>
            <p14:sldId id="298"/>
            <p14:sldId id="264"/>
            <p14:sldId id="265"/>
            <p14:sldId id="297"/>
            <p14:sldId id="273"/>
            <p14:sldId id="296"/>
            <p14:sldId id="295"/>
            <p14:sldId id="270"/>
            <p14:sldId id="299"/>
            <p14:sldId id="267"/>
            <p14:sldId id="268"/>
            <p14:sldId id="304"/>
            <p14:sldId id="307"/>
            <p14:sldId id="278"/>
            <p14:sldId id="300"/>
            <p14:sldId id="269"/>
            <p14:sldId id="301"/>
            <p14:sldId id="271"/>
            <p14:sldId id="308"/>
            <p14:sldId id="302"/>
            <p14:sldId id="272"/>
            <p14:sldId id="275"/>
            <p14:sldId id="303"/>
            <p14:sldId id="279"/>
          </p14:sldIdLst>
        </p14:section>
        <p14:section name="Future work" id="{2238F771-A856-4D94-9026-2CDD5C104AA6}">
          <p14:sldIdLst>
            <p14:sldId id="276"/>
            <p14:sldId id="283"/>
          </p14:sldIdLst>
        </p14:section>
        <p14:section name="todo" id="{45DDCFD2-FCB6-42CF-8023-7A8EC43C17F6}">
          <p14:sldIdLst/>
        </p14:section>
        <p14:section name="back deck" id="{622B2877-0097-4CAD-95FD-8F28943ECC3B}">
          <p14:sldIdLst>
            <p14:sldId id="25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2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35" userDrawn="1">
          <p15:clr>
            <a:srgbClr val="A4A3A4"/>
          </p15:clr>
        </p15:guide>
        <p15:guide id="4" orient="horz" pos="3470" userDrawn="1">
          <p15:clr>
            <a:srgbClr val="A4A3A4"/>
          </p15:clr>
        </p15:guide>
        <p15:guide id="5" orient="horz" pos="3651" userDrawn="1">
          <p15:clr>
            <a:srgbClr val="A4A3A4"/>
          </p15:clr>
        </p15:guide>
        <p15:guide id="6" pos="67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F497D"/>
        </a:fontRef>
        <a:srgbClr val="1F497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1F497D"/>
              </a:solidFill>
              <a:prstDash val="solid"/>
              <a:round/>
            </a:ln>
          </a:top>
          <a:bottom>
            <a:ln w="381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1F497D"/>
              </a:solidFill>
              <a:prstDash val="solid"/>
              <a:round/>
            </a:ln>
          </a:top>
          <a:bottom>
            <a:ln w="38100" cap="flat">
              <a:solidFill>
                <a:srgbClr val="1F497D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F497D"/>
        </a:fontRef>
        <a:srgbClr val="1F497D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ED6"/>
          </a:solidFill>
        </a:fill>
      </a:tcStyle>
    </a:wholeTbl>
    <a:band2H>
      <a:tcTxStyle/>
      <a:tcStyle>
        <a:tcBdr/>
        <a:fill>
          <a:solidFill>
            <a:srgbClr val="E7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9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1249" autoAdjust="0"/>
  </p:normalViewPr>
  <p:slideViewPr>
    <p:cSldViewPr snapToGrid="0">
      <p:cViewPr varScale="1">
        <p:scale>
          <a:sx n="78" d="100"/>
          <a:sy n="78" d="100"/>
        </p:scale>
        <p:origin x="846" y="114"/>
      </p:cViewPr>
      <p:guideLst>
        <p:guide orient="horz" pos="4082"/>
        <p:guide pos="5120"/>
        <p:guide pos="335"/>
        <p:guide orient="horz" pos="3470"/>
        <p:guide orient="horz" pos="3651"/>
        <p:guide pos="6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1pPr>
    <a:lvl2pPr indent="2286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2pPr>
    <a:lvl3pPr indent="4572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3pPr>
    <a:lvl4pPr indent="6858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4pPr>
    <a:lvl5pPr indent="9144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5pPr>
    <a:lvl6pPr indent="11430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6pPr>
    <a:lvl7pPr indent="13716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7pPr>
    <a:lvl8pPr indent="16002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8pPr>
    <a:lvl9pPr indent="1828800" defTabSz="1625600" latinLnBrk="0">
      <a:spcBef>
        <a:spcPts val="700"/>
      </a:spcBef>
      <a:defRPr sz="2000">
        <a:latin typeface="+mj-lt"/>
        <a:ea typeface="+mj-ea"/>
        <a:cs typeface="+mj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didn’t want to convert all our rendering pipeline into ray tracing based one, but instead fill the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can find the correct direction in the cube shot?</a:t>
            </a:r>
          </a:p>
        </p:txBody>
      </p:sp>
    </p:spTree>
    <p:extLst>
      <p:ext uri="{BB962C8B-B14F-4D97-AF65-F5344CB8AC3E}">
        <p14:creationId xmlns:p14="http://schemas.microsoft.com/office/powerpoint/2010/main" val="227384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dynamic update</a:t>
            </a:r>
          </a:p>
        </p:txBody>
      </p:sp>
    </p:spTree>
    <p:extLst>
      <p:ext uri="{BB962C8B-B14F-4D97-AF65-F5344CB8AC3E}">
        <p14:creationId xmlns:p14="http://schemas.microsoft.com/office/powerpoint/2010/main" val="298600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ray tracing</a:t>
            </a:r>
          </a:p>
        </p:txBody>
      </p:sp>
    </p:spTree>
    <p:extLst>
      <p:ext uri="{BB962C8B-B14F-4D97-AF65-F5344CB8AC3E}">
        <p14:creationId xmlns:p14="http://schemas.microsoft.com/office/powerpoint/2010/main" val="2867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sampling solid angle is different</a:t>
            </a:r>
          </a:p>
        </p:txBody>
      </p:sp>
    </p:spTree>
    <p:extLst>
      <p:ext uri="{BB962C8B-B14F-4D97-AF65-F5344CB8AC3E}">
        <p14:creationId xmlns:p14="http://schemas.microsoft.com/office/powerpoint/2010/main" val="184514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Cube render outputs normal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07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256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Cube render outputs normal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directions cause different specular highlights</a:t>
            </a:r>
          </a:p>
        </p:txBody>
      </p:sp>
    </p:spTree>
    <p:extLst>
      <p:ext uri="{BB962C8B-B14F-4D97-AF65-F5344CB8AC3E}">
        <p14:creationId xmlns:p14="http://schemas.microsoft.com/office/powerpoint/2010/main" val="408513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Teapot blocking the view</a:t>
            </a:r>
          </a:p>
        </p:txBody>
      </p:sp>
    </p:spTree>
    <p:extLst>
      <p:ext uri="{BB962C8B-B14F-4D97-AF65-F5344CB8AC3E}">
        <p14:creationId xmlns:p14="http://schemas.microsoft.com/office/powerpoint/2010/main" val="1415890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color changes due to reflection from the teapot</a:t>
            </a:r>
          </a:p>
        </p:txBody>
      </p:sp>
    </p:spTree>
    <p:extLst>
      <p:ext uri="{BB962C8B-B14F-4D97-AF65-F5344CB8AC3E}">
        <p14:creationId xmlns:p14="http://schemas.microsoft.com/office/powerpoint/2010/main" val="2847448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volumetric information is gathered from the cube shot</a:t>
            </a:r>
          </a:p>
        </p:txBody>
      </p:sp>
    </p:spTree>
    <p:extLst>
      <p:ext uri="{BB962C8B-B14F-4D97-AF65-F5344CB8AC3E}">
        <p14:creationId xmlns:p14="http://schemas.microsoft.com/office/powerpoint/2010/main" val="238423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SSR can handle this</a:t>
            </a:r>
          </a:p>
        </p:txBody>
      </p:sp>
    </p:spTree>
    <p:extLst>
      <p:ext uri="{BB962C8B-B14F-4D97-AF65-F5344CB8AC3E}">
        <p14:creationId xmlns:p14="http://schemas.microsoft.com/office/powerpoint/2010/main" val="2599436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71500" indent="-571500"/>
                <a14:m>
                  <m:oMath xmlns:m="http://schemas.openxmlformats.org/officeDocument/2006/math">
                    <m:r>
                      <a:rPr lang="en-US" sz="2000" b="1" i="1" baseline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000" b="0" i="0" baseline="0" dirty="0">
                    <a:latin typeface="Cambria Math" panose="02040503050406030204" pitchFamily="18" charset="0"/>
                  </a:rPr>
                  <a:t> is a linear form, because it’s a normal. So it’s treated like row vector.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71500" indent="-571500"/>
                <a:r>
                  <a:rPr lang="en-US" sz="2000" b="0" i="0">
                    <a:latin typeface="Cambria Math" panose="02040503050406030204" pitchFamily="18" charset="0"/>
                  </a:rPr>
                  <a:t>𝐿_𝑖</a:t>
                </a:r>
                <a:r>
                  <a:rPr lang="en-US" sz="2000" dirty="0"/>
                  <a:t> is the incoming radiance and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𝑓_𝑟</a:t>
                </a:r>
                <a:r>
                  <a:rPr lang="en-US" sz="2000" dirty="0"/>
                  <a:t> is the reflectance</a:t>
                </a:r>
              </a:p>
              <a:p>
                <a:pPr marL="571500" indent="-571500"/>
                <a:r>
                  <a:rPr lang="en-US" sz="2000" dirty="0"/>
                  <a:t>For reflections,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𝐿_𝑖</a:t>
                </a:r>
                <a:r>
                  <a:rPr lang="en-US" sz="2000" dirty="0"/>
                  <a:t> will be the incoming radiance from other objects rather than light sources</a:t>
                </a:r>
              </a:p>
              <a:p>
                <a:pPr marL="571500" indent="-571500"/>
                <a:r>
                  <a:rPr lang="en-US" sz="2000" dirty="0"/>
                  <a:t>For sharp reflections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𝑓_𝑟</a:t>
                </a:r>
                <a:r>
                  <a:rPr lang="en-US" sz="2000" dirty="0"/>
                  <a:t> will be with a strong and narrow peak</a:t>
                </a:r>
              </a:p>
              <a:p>
                <a:pPr marL="571500" indent="-571500"/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571500" indent="-571500"/>
                <a:r>
                  <a:rPr lang="en-US" sz="2000" b="0" i="0" dirty="0">
                    <a:latin typeface="Cambria Math" panose="02040503050406030204" pitchFamily="18" charset="0"/>
                  </a:rPr>
                  <a:t>This is a fairly straightforward and well known factorization of the rendering equation.</a:t>
                </a:r>
              </a:p>
              <a:p>
                <a:pPr marL="571500" indent="-571500"/>
                <a:r>
                  <a:rPr lang="en-US" sz="2000" b="0" i="0" dirty="0">
                    <a:latin typeface="Cambria Math" panose="02040503050406030204" pitchFamily="18" charset="0"/>
                  </a:rPr>
                  <a:t>On the left we’re left with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𝐸𝑛𝑣</a:t>
                </a:r>
                <a:r>
                  <a:rPr lang="en-US" sz="2000" b="0" i="0" dirty="0">
                    <a:latin typeface="Cambria Math" panose="02040503050406030204" pitchFamily="18" charset="0"/>
                  </a:rPr>
                  <a:t> which is an</a:t>
                </a:r>
                <a:r>
                  <a:rPr lang="en-US" sz="2000" b="0" i="0" baseline="0" dirty="0">
                    <a:latin typeface="Cambria Math" panose="02040503050406030204" pitchFamily="18" charset="0"/>
                  </a:rPr>
                  <a:t> approximation (fit or texture) to the integral on the left.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On the right is the importance sampling Monte Carlo integration of the fraction with samples taken from </a:t>
                </a:r>
                <a:r>
                  <a:rPr lang="en-US" sz="2000" b="0" i="0" baseline="0">
                    <a:latin typeface="Cambria Math" panose="02040503050406030204" pitchFamily="18" charset="0"/>
                  </a:rPr>
                  <a:t>𝐷⋅(𝑛⋅ℎ)</a:t>
                </a:r>
                <a:r>
                  <a:rPr lang="en-US" sz="2000" b="0" i="0" baseline="0" dirty="0">
                    <a:latin typeface="Cambria Math" panose="02040503050406030204" pitchFamily="18" charset="0"/>
                  </a:rPr>
                  <a:t>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Note that distribution normalization cancels out, so it’s ok to sample from clamped distribution without any modifications.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Here the terms </a:t>
                </a:r>
                <a:r>
                  <a:rPr lang="en-US" sz="2000" b="0" i="0" baseline="0">
                    <a:latin typeface="Cambria Math" panose="02040503050406030204" pitchFamily="18" charset="0"/>
                  </a:rPr>
                  <a:t>𝐺_𝑖</a:t>
                </a:r>
                <a:r>
                  <a:rPr lang="en-US" sz="2000" b="0" i="0" baseline="0" dirty="0">
                    <a:latin typeface="Cambria Math" panose="02040503050406030204" pitchFamily="18" charset="0"/>
                  </a:rPr>
                  <a:t> are assumed to include Cook-Torrance normalization factors.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63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two have</a:t>
            </a:r>
            <a:r>
              <a:rPr lang="en-US" baseline="0" dirty="0"/>
              <a:t> particularly tricky problems for SSR based methods because of both, taking information not on screen and tracing through geometry on screen to get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is relative, but</a:t>
            </a:r>
            <a:r>
              <a:rPr lang="en-US" baseline="0" dirty="0"/>
              <a:t> we’re talking about things that run real-time at normal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6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Planar can reflect only for the</a:t>
            </a:r>
            <a:r>
              <a:rPr lang="en-US" baseline="0" dirty="0"/>
              <a:t> selected</a:t>
            </a:r>
            <a:r>
              <a:rPr lang="en-US" dirty="0"/>
              <a:t> plane. No real way of</a:t>
            </a:r>
            <a:r>
              <a:rPr lang="en-US" baseline="0" dirty="0"/>
              <a:t> doing glossy reflections.</a:t>
            </a:r>
          </a:p>
          <a:p>
            <a:r>
              <a:rPr lang="en-US" baseline="0" dirty="0"/>
              <a:t>SSR has access only to things on the screen, while reflections are GI. So it can handle only the simple cases of tracing rays.</a:t>
            </a:r>
          </a:p>
          <a:p>
            <a:r>
              <a:rPr lang="en-US" baseline="0" dirty="0"/>
              <a:t>Intersecting rays against proxy geometry works well only when the reflected surfaces is near the proxy geometry, otherwise correctness is lost.</a:t>
            </a:r>
            <a:endParaRPr lang="en-US" dirty="0"/>
          </a:p>
          <a:p>
            <a:r>
              <a:rPr lang="en-US" dirty="0"/>
              <a:t>Single sampled</a:t>
            </a:r>
            <a:r>
              <a:rPr lang="en-US" baseline="0" dirty="0"/>
              <a:t> ray traced reflections biggest issue is the inability to handle rough surfaces correctly.</a:t>
            </a:r>
          </a:p>
          <a:p>
            <a:r>
              <a:rPr lang="en-US" baseline="0" dirty="0"/>
              <a:t>Multi sampled ray traced reflections are not really practical due to their high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4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makes metals more look</a:t>
            </a:r>
            <a:r>
              <a:rPr lang="en-US" baseline="0" dirty="0"/>
              <a:t> more realistic</a:t>
            </a:r>
          </a:p>
          <a:p>
            <a:r>
              <a:rPr lang="en-US" baseline="0" dirty="0"/>
              <a:t>Also polished floors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6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71500" indent="-57150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the incoming radiance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is the reflectance</a:t>
                </a:r>
              </a:p>
              <a:p>
                <a:pPr marL="571500" indent="-571500"/>
                <a:r>
                  <a:rPr lang="en-US" sz="2000" dirty="0"/>
                  <a:t>For reflections,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will be the incoming radiance from other objects rather than light sources</a:t>
                </a:r>
              </a:p>
              <a:p>
                <a:pPr marL="571500" indent="-571500"/>
                <a:r>
                  <a:rPr lang="en-US" sz="2000" dirty="0"/>
                  <a:t>For sharp reflections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will be with a strong and narrow peak</a:t>
                </a:r>
              </a:p>
              <a:p>
                <a:pPr marL="571500" indent="-571500"/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571500" indent="-571500"/>
                <a:r>
                  <a:rPr lang="en-US" sz="2000" b="0" i="0" dirty="0">
                    <a:latin typeface="Cambria Math" panose="02040503050406030204" pitchFamily="18" charset="0"/>
                  </a:rPr>
                  <a:t>This is a fairly straightforward and well known factorization of the rendering equation.</a:t>
                </a:r>
              </a:p>
              <a:p>
                <a:pPr marL="571500" indent="-571500"/>
                <a:r>
                  <a:rPr lang="en-US" sz="2000" b="0" i="0" dirty="0">
                    <a:latin typeface="Cambria Math" panose="02040503050406030204" pitchFamily="18" charset="0"/>
                  </a:rPr>
                  <a:t>On the left we’re left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𝐸𝑛𝑣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which is an</a:t>
                </a:r>
                <a:r>
                  <a:rPr lang="en-US" sz="2000" b="0" i="0" baseline="0" dirty="0">
                    <a:latin typeface="Cambria Math" panose="02040503050406030204" pitchFamily="18" charset="0"/>
                  </a:rPr>
                  <a:t> approximation (fit or texture) to the integral on the left.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On the right is the importance sampling Monte Carlo integration of the fraction with samples taken from </a:t>
                </a:r>
                <a14:m>
                  <m:oMath xmlns:m="http://schemas.openxmlformats.org/officeDocument/2006/math">
                    <m:r>
                      <a:rPr lang="en-US" sz="2000" b="0" i="1" baseline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baseline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000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i="0" baseline="0" dirty="0">
                    <a:latin typeface="Cambria Math" panose="02040503050406030204" pitchFamily="18" charset="0"/>
                  </a:rPr>
                  <a:t>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Note that distribution normalization cancels out, so it’s ok to sample from clamped distribution without any modifications.</a:t>
                </a:r>
              </a:p>
              <a:p>
                <a:pPr marL="571500" indent="-571500"/>
                <a:endParaRPr lang="en-US" sz="2000" b="0" i="0" baseline="0" dirty="0">
                  <a:latin typeface="Cambria Math" panose="02040503050406030204" pitchFamily="18" charset="0"/>
                </a:endParaRP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Slide in the back deck explains some missing math.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71500" indent="-571500"/>
                <a:r>
                  <a:rPr lang="en-US" sz="2000" b="0" i="0">
                    <a:latin typeface="Cambria Math" panose="02040503050406030204" pitchFamily="18" charset="0"/>
                  </a:rPr>
                  <a:t>𝐿_𝑖</a:t>
                </a:r>
                <a:r>
                  <a:rPr lang="en-US" sz="2000" dirty="0"/>
                  <a:t> is the incoming radiance and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𝑓_𝑟</a:t>
                </a:r>
                <a:r>
                  <a:rPr lang="en-US" sz="2000" dirty="0"/>
                  <a:t> is the reflectance</a:t>
                </a:r>
              </a:p>
              <a:p>
                <a:pPr marL="571500" indent="-571500"/>
                <a:r>
                  <a:rPr lang="en-US" sz="2000" dirty="0"/>
                  <a:t>For reflections,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𝐿_𝑖</a:t>
                </a:r>
                <a:r>
                  <a:rPr lang="en-US" sz="2000" dirty="0"/>
                  <a:t> will be the incoming radiance from other objects rather than light sources</a:t>
                </a:r>
              </a:p>
              <a:p>
                <a:pPr marL="571500" indent="-571500"/>
                <a:r>
                  <a:rPr lang="en-US" sz="2000" dirty="0"/>
                  <a:t>For sharp reflections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𝑓_𝑟</a:t>
                </a:r>
                <a:r>
                  <a:rPr lang="en-US" sz="2000" dirty="0"/>
                  <a:t> will be with a strong and narrow peak</a:t>
                </a:r>
              </a:p>
              <a:p>
                <a:pPr marL="571500" indent="-571500"/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571500" indent="-571500"/>
                <a:r>
                  <a:rPr lang="en-US" sz="2000" b="0" i="0" dirty="0">
                    <a:latin typeface="Cambria Math" panose="02040503050406030204" pitchFamily="18" charset="0"/>
                  </a:rPr>
                  <a:t>This is a fairly straightforward and well known factorization of the rendering equation.</a:t>
                </a:r>
              </a:p>
              <a:p>
                <a:pPr marL="571500" indent="-571500"/>
                <a:r>
                  <a:rPr lang="en-US" sz="2000" b="0" i="0" dirty="0">
                    <a:latin typeface="Cambria Math" panose="02040503050406030204" pitchFamily="18" charset="0"/>
                  </a:rPr>
                  <a:t>On the left we’re left with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𝐸𝑛𝑣</a:t>
                </a:r>
                <a:r>
                  <a:rPr lang="en-US" sz="2000" b="0" i="0" dirty="0">
                    <a:latin typeface="Cambria Math" panose="02040503050406030204" pitchFamily="18" charset="0"/>
                  </a:rPr>
                  <a:t> which is an</a:t>
                </a:r>
                <a:r>
                  <a:rPr lang="en-US" sz="2000" b="0" i="0" baseline="0" dirty="0">
                    <a:latin typeface="Cambria Math" panose="02040503050406030204" pitchFamily="18" charset="0"/>
                  </a:rPr>
                  <a:t> approximation (fit or texture) to the integral on the left.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On the right is the importance sampling Monte Carlo integration of the fraction with samples taken from </a:t>
                </a:r>
                <a:r>
                  <a:rPr lang="en-US" sz="2000" b="0" i="0" baseline="0">
                    <a:latin typeface="Cambria Math" panose="02040503050406030204" pitchFamily="18" charset="0"/>
                  </a:rPr>
                  <a:t>𝐷⋅(𝑛⋅ℎ)</a:t>
                </a:r>
                <a:r>
                  <a:rPr lang="en-US" sz="2000" b="0" i="0" baseline="0" dirty="0">
                    <a:latin typeface="Cambria Math" panose="02040503050406030204" pitchFamily="18" charset="0"/>
                  </a:rPr>
                  <a:t>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Note that distribution normalization cancels out, so it’s ok to sample from clamped distribution without any modifications.</a:t>
                </a:r>
              </a:p>
              <a:p>
                <a:pPr marL="571500" indent="-571500"/>
                <a:r>
                  <a:rPr lang="en-US" sz="2000" b="0" i="0" baseline="0" dirty="0">
                    <a:latin typeface="Cambria Math" panose="02040503050406030204" pitchFamily="18" charset="0"/>
                  </a:rPr>
                  <a:t>Here the terms </a:t>
                </a:r>
                <a:r>
                  <a:rPr lang="en-US" sz="2000" b="0" i="0" baseline="0">
                    <a:latin typeface="Cambria Math" panose="02040503050406030204" pitchFamily="18" charset="0"/>
                  </a:rPr>
                  <a:t>𝐺_𝑖</a:t>
                </a:r>
                <a:r>
                  <a:rPr lang="en-US" sz="2000" b="0" i="0" baseline="0" dirty="0">
                    <a:latin typeface="Cambria Math" panose="02040503050406030204" pitchFamily="18" charset="0"/>
                  </a:rPr>
                  <a:t> are assumed to include Cook-Torrance normalization factors.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25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0" dirty="0"/>
              <a:t>ick a point and render a cube map around it.</a:t>
            </a:r>
          </a:p>
          <a:p>
            <a:r>
              <a:rPr lang="en-US" baseline="0" dirty="0"/>
              <a:t>Other than separate resolution doesn’t seem like a huge win, 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7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we need to sample the entire cones!</a:t>
            </a:r>
          </a:p>
        </p:txBody>
      </p:sp>
    </p:spTree>
    <p:extLst>
      <p:ext uri="{BB962C8B-B14F-4D97-AF65-F5344CB8AC3E}">
        <p14:creationId xmlns:p14="http://schemas.microsoft.com/office/powerpoint/2010/main" val="794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5377-216B-4676-9B3D-2FF20C65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7A095-776D-44A6-87BB-E2CCCFD15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4DA11A-84B5-4DC8-ADE8-A2AB1C6F4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2133600"/>
            <a:ext cx="14630400" cy="5867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762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BC781F-669D-4C62-90F8-A08DD57C8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" y="0"/>
            <a:ext cx="1625193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779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DC18_ppt_main_front_16-9.png" descr="GDC18_ppt_main_front_16-9.png"/>
          <p:cNvPicPr>
            <a:picLocks noChangeAspect="1"/>
          </p:cNvPicPr>
          <p:nvPr/>
        </p:nvPicPr>
        <p:blipFill>
          <a:blip r:embed="rId2">
            <a:extLst/>
          </a:blip>
          <a:srcRect l="2" r="2"/>
          <a:stretch>
            <a:fillRect/>
          </a:stretch>
        </p:blipFill>
        <p:spPr>
          <a:xfrm>
            <a:off x="-1" y="-1"/>
            <a:ext cx="16250183" cy="91439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DC18_ppt_main_back_16-9.png" descr="GDC18_ppt_main_back_16-9.png"/>
          <p:cNvPicPr>
            <a:picLocks noChangeAspect="1"/>
          </p:cNvPicPr>
          <p:nvPr/>
        </p:nvPicPr>
        <p:blipFill>
          <a:blip r:embed="rId6">
            <a:extLst/>
          </a:blip>
          <a:srcRect l="2" r="2"/>
          <a:stretch>
            <a:fillRect/>
          </a:stretch>
        </p:blipFill>
        <p:spPr>
          <a:xfrm>
            <a:off x="-1" y="-1"/>
            <a:ext cx="16250357" cy="914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1279" tIns="81279" rIns="81279" bIns="81279" anchor="ctr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12799" y="2133600"/>
            <a:ext cx="14630401" cy="598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1279" tIns="81279" rIns="81279" bIns="8127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57066" y="8231716"/>
            <a:ext cx="3793068" cy="486834"/>
          </a:xfrm>
          <a:prstGeom prst="rect">
            <a:avLst/>
          </a:prstGeom>
          <a:ln w="12700">
            <a:miter lim="400000"/>
          </a:ln>
        </p:spPr>
        <p:txBody>
          <a:bodyPr wrap="none" lIns="81279" tIns="81279" rIns="81279" bIns="81279" anchor="ctr">
            <a:spAutoFit/>
          </a:bodyPr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transition spd="med"/>
  <p:txStyles>
    <p:titleStyle>
      <a:lvl1pPr marL="0" marR="0" indent="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0" marR="0" indent="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0" marR="0" indent="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0" marR="0" indent="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0" marR="0" indent="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0" marR="0" indent="45720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0" marR="0" indent="91440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0" marR="0" indent="137160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0" marR="0" indent="1828800" algn="l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titleStyle>
    <p:bodyStyle>
      <a:lvl1pPr marL="587828" marR="0" indent="-587828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1028700" marR="0" indent="-57150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9144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13716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0000"/>
        <a:buFont typeface="Verdana"/>
        <a:buChar char="●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18288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●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22860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27432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32004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3657600" marR="0" indent="0" algn="l" defTabSz="16256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 typeface="Verdana"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nford_bunn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en.wikipedia.org/wiki/Stanford_bunn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penclipart.org/detail/169445/teapot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en.wikipedia.org/wiki/Stanford_bunn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openclipart.org/detail/169445/teapot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nford_bunn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nford_bunn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nford_bunn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nford_bunn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nford_bunny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nford_bunn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tanford_bunny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openclipart.org/detail/169445/teapo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69445/teapot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en.wikipedia.org/wiki/Stanford_bunny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tanford_bunny" TargetMode="Externa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ssion Title  Speaker Name Speaker Title &amp; Company"/>
          <p:cNvSpPr txBox="1">
            <a:spLocks noGrp="1"/>
          </p:cNvSpPr>
          <p:nvPr>
            <p:ph type="title" idx="4294967295"/>
          </p:nvPr>
        </p:nvSpPr>
        <p:spPr>
          <a:xfrm>
            <a:off x="439055" y="2268538"/>
            <a:ext cx="10909301" cy="555466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solidFill>
                  <a:srgbClr val="F2F2F2"/>
                </a:solidFill>
              </a:defRP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New Techniques for Accurate Real-Time Reflections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sz="4200" dirty="0">
              <a:latin typeface="Arial"/>
              <a:ea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ED72FF-9F65-4E05-AED9-938B21CC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62" y="5188403"/>
            <a:ext cx="5240216" cy="147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4E74C1-A9E1-485F-B594-E528A9B97632}"/>
              </a:ext>
            </a:extLst>
          </p:cNvPr>
          <p:cNvSpPr/>
          <p:nvPr/>
        </p:nvSpPr>
        <p:spPr>
          <a:xfrm>
            <a:off x="439057" y="5237390"/>
            <a:ext cx="8128000" cy="13851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5300"/>
              </a:lnSpc>
            </a:pPr>
            <a:r>
              <a:rPr lang="en-US" sz="4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Maksim </a:t>
            </a:r>
            <a:r>
              <a:rPr lang="en-US" sz="40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Aizenshtein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3DMark Team Lead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So what can we do?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lick to edit Master text styles…"/>
              <p:cNvSpPr txBox="1">
                <a:spLocks noGrp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6831239" cy="59817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  <a:lvl2pPr marL="957262" indent="-500062">
                  <a:spcBef>
                    <a:spcPts val="0"/>
                  </a:spcBef>
                  <a:defRPr sz="4200">
                    <a:latin typeface="Arial"/>
                    <a:ea typeface="Arial"/>
                    <a:cs typeface="Arial"/>
                    <a:sym typeface="Arial"/>
                  </a:defRPr>
                </a:lvl2pPr>
                <a:lvl3pPr>
                  <a:spcBef>
                    <a:spcPts val="0"/>
                  </a:spcBef>
                  <a:defRPr sz="3400">
                    <a:latin typeface="Arial"/>
                    <a:ea typeface="Arial"/>
                    <a:cs typeface="Arial"/>
                    <a:sym typeface="Arial"/>
                  </a:defRPr>
                </a:lvl3pPr>
                <a:lvl4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4pPr>
                <a:lvl5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5pPr>
              </a:lstStyle>
              <a:p>
                <a:pPr>
                  <a:buNone/>
                </a:pPr>
                <a:r>
                  <a:rPr lang="en-US" dirty="0"/>
                  <a:t>If only we had a way to know that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2" name="Click to edit Master text styl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6831239" cy="5981700"/>
              </a:xfrm>
              <a:prstGeom prst="rect">
                <a:avLst/>
              </a:prstGeom>
              <a:blipFill>
                <a:blip r:embed="rId2"/>
                <a:stretch>
                  <a:fillRect l="-4193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D88D3C1-3A8A-45E4-AF29-FEFA548336D8}"/>
              </a:ext>
            </a:extLst>
          </p:cNvPr>
          <p:cNvGrpSpPr/>
          <p:nvPr/>
        </p:nvGrpSpPr>
        <p:grpSpPr>
          <a:xfrm>
            <a:off x="812799" y="3981450"/>
            <a:ext cx="9187544" cy="4491173"/>
            <a:chOff x="812799" y="3981450"/>
            <a:chExt cx="9187544" cy="449117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9198C88-849E-41B6-9093-FBCAE2366717}"/>
                </a:ext>
              </a:extLst>
            </p:cNvPr>
            <p:cNvGrpSpPr/>
            <p:nvPr/>
          </p:nvGrpSpPr>
          <p:grpSpPr>
            <a:xfrm>
              <a:off x="812799" y="3981450"/>
              <a:ext cx="9187544" cy="4491173"/>
              <a:chOff x="812799" y="3981450"/>
              <a:chExt cx="9187544" cy="4491173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CC66466-F91D-4C87-B745-58C235802D6C}"/>
                  </a:ext>
                </a:extLst>
              </p:cNvPr>
              <p:cNvGrpSpPr/>
              <p:nvPr/>
            </p:nvGrpSpPr>
            <p:grpSpPr>
              <a:xfrm>
                <a:off x="812799" y="3981450"/>
                <a:ext cx="9187544" cy="4491173"/>
                <a:chOff x="812799" y="3981450"/>
                <a:chExt cx="9187544" cy="4491173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BDC6ABFA-DA51-45C0-8295-E0E0CBCFB37E}"/>
                    </a:ext>
                  </a:extLst>
                </p:cNvPr>
                <p:cNvGrpSpPr/>
                <p:nvPr/>
              </p:nvGrpSpPr>
              <p:grpSpPr>
                <a:xfrm>
                  <a:off x="812799" y="7009583"/>
                  <a:ext cx="9187544" cy="1463040"/>
                  <a:chOff x="9493956" y="4997416"/>
                  <a:chExt cx="9187544" cy="146304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D56532FA-D2B8-4636-BC94-FC18E12334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93956" y="5734756"/>
                    <a:ext cx="9187544" cy="0"/>
                  </a:xfrm>
                  <a:prstGeom prst="line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8" name="Partial Circle 7">
                    <a:extLst>
                      <a:ext uri="{FF2B5EF4-FFF2-40B4-BE49-F238E27FC236}">
                        <a16:creationId xmlns:a16="http://schemas.microsoft.com/office/drawing/2014/main" id="{D1EDF6FE-C2FB-469E-9020-E7F977CCD7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0858779" y="4997416"/>
                    <a:ext cx="1463040" cy="1463040"/>
                  </a:xfrm>
                  <a:prstGeom prst="pie">
                    <a:avLst>
                      <a:gd name="adj1" fmla="val 5400000"/>
                      <a:gd name="adj2" fmla="val 16200000"/>
                    </a:avLst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81279" tIns="81279" rIns="81279" bIns="81279" numCol="1" spcCol="38100" rtlCol="0" anchor="t">
                    <a:spAutoFit/>
                  </a:bodyPr>
                  <a:lstStyle/>
                  <a:p>
                    <a:pPr marL="0" marR="0" indent="0" algn="l" defTabSz="16256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200" b="0" i="0" u="none" strike="noStrike" cap="none" spc="0" normalizeH="0" baseline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Verdana"/>
                    </a:endParaRP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D296F2E-3A25-4CB2-9833-4B1648008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391" y="3981450"/>
                  <a:ext cx="1981786" cy="1981786"/>
                </a:xfrm>
                <a:prstGeom prst="rect">
                  <a:avLst/>
                </a:prstGeom>
              </p:spPr>
            </p:pic>
          </p:grp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7927856-92E2-4BA1-8512-FF0800A177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9142" y="5552752"/>
                <a:ext cx="1128205" cy="2171148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E160987E-2A26-4241-AD90-37286F4A9C82}"/>
                </a:ext>
              </a:extLst>
            </p:cNvPr>
            <p:cNvSpPr>
              <a:spLocks noChangeAspect="1"/>
            </p:cNvSpPr>
            <p:nvPr/>
          </p:nvSpPr>
          <p:spPr>
            <a:xfrm rot="3462008">
              <a:off x="2176013" y="6998613"/>
              <a:ext cx="1463040" cy="1463040"/>
            </a:xfrm>
            <a:prstGeom prst="pie">
              <a:avLst>
                <a:gd name="adj1" fmla="val 12948241"/>
                <a:gd name="adj2" fmla="val 15865599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81279" tIns="81279" rIns="81279" bIns="81279" numCol="1" spcCol="38100" rtlCol="0" anchor="t">
              <a:spAutoFit/>
            </a:bodyPr>
            <a:lstStyle/>
            <a:p>
              <a:pPr marL="0" marR="0" indent="0" algn="l" defTabSz="16256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spc="0" normalizeH="0" baseline="0" dirty="0">
                <a:ln>
                  <a:noFill/>
                </a:ln>
                <a:solidFill>
                  <a:srgbClr val="1F497D"/>
                </a:solidFill>
                <a:effectLst/>
                <a:uFillTx/>
                <a:latin typeface="+mj-lt"/>
                <a:ea typeface="+mj-ea"/>
                <a:cs typeface="+mj-cs"/>
                <a:sym typeface="Verdana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91ACE6-545B-4434-8B81-3DD14D0A05C9}"/>
              </a:ext>
            </a:extLst>
          </p:cNvPr>
          <p:cNvGrpSpPr/>
          <p:nvPr/>
        </p:nvGrpSpPr>
        <p:grpSpPr>
          <a:xfrm>
            <a:off x="4196052" y="2943588"/>
            <a:ext cx="10434348" cy="5531230"/>
            <a:chOff x="4196052" y="2943588"/>
            <a:chExt cx="10434348" cy="55312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D92364-7271-4BE5-BDAA-86CF27528A0C}"/>
                </a:ext>
              </a:extLst>
            </p:cNvPr>
            <p:cNvSpPr txBox="1"/>
            <p:nvPr/>
          </p:nvSpPr>
          <p:spPr>
            <a:xfrm>
              <a:off x="7283684" y="2943588"/>
              <a:ext cx="7346716" cy="1456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81279" tIns="81279" rIns="81279" bIns="81279" numCol="1" spcCol="38100" rtlCol="0" anchor="t">
              <a:spAutoFit/>
            </a:bodyPr>
            <a:lstStyle/>
            <a:p>
              <a:pPr marL="0" marR="0" indent="0" algn="l" defTabSz="16256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rPr>
                <a:t>M</a:t>
              </a:r>
              <a:r>
                <a:rPr kumimoji="0" lang="en-US" sz="4200" b="0" i="0" u="none" strike="noStrike" cap="none" spc="0" normalizeH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rPr>
                <a:t>aybe some other pixel already calculated it?</a:t>
              </a:r>
              <a:endParaRPr kumimoji="0" lang="en-US" sz="4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Verdana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9C0EE9-04BF-40BA-9E82-E1821FDCDB1B}"/>
                </a:ext>
              </a:extLst>
            </p:cNvPr>
            <p:cNvGrpSpPr/>
            <p:nvPr/>
          </p:nvGrpSpPr>
          <p:grpSpPr>
            <a:xfrm>
              <a:off x="4196052" y="5552751"/>
              <a:ext cx="3827052" cy="2922067"/>
              <a:chOff x="10126952" y="5552751"/>
              <a:chExt cx="3827052" cy="2922067"/>
            </a:xfrm>
          </p:grpSpPr>
          <p:sp>
            <p:nvSpPr>
              <p:cNvPr id="34" name="Partial Circle 33">
                <a:extLst>
                  <a:ext uri="{FF2B5EF4-FFF2-40B4-BE49-F238E27FC236}">
                    <a16:creationId xmlns:a16="http://schemas.microsoft.com/office/drawing/2014/main" id="{18CFA08F-72C0-4E8D-BD5B-D22C1AA880CE}"/>
                  </a:ext>
                </a:extLst>
              </p:cNvPr>
              <p:cNvSpPr/>
              <p:nvPr/>
            </p:nvSpPr>
            <p:spPr>
              <a:xfrm rot="5400000">
                <a:off x="12490964" y="7011778"/>
                <a:ext cx="1463040" cy="1463040"/>
              </a:xfrm>
              <a:prstGeom prst="pie">
                <a:avLst>
                  <a:gd name="adj1" fmla="val 5400000"/>
                  <a:gd name="adj2" fmla="val 16198102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E208D90-F407-477F-8F99-83D96370EE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26952" y="5552751"/>
                <a:ext cx="3087632" cy="21711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Partial Circle 44">
                <a:extLst>
                  <a:ext uri="{FF2B5EF4-FFF2-40B4-BE49-F238E27FC236}">
                    <a16:creationId xmlns:a16="http://schemas.microsoft.com/office/drawing/2014/main" id="{7F319931-FE8A-4FF7-914C-84A4A81C76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134854">
                <a:off x="12483064" y="6992380"/>
                <a:ext cx="1463040" cy="1463040"/>
              </a:xfrm>
              <a:prstGeom prst="pie">
                <a:avLst>
                  <a:gd name="adj1" fmla="val 12948241"/>
                  <a:gd name="adj2" fmla="val 15865599"/>
                </a:avLst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8812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C27A7D-8539-4A64-8564-E121E0A3D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2" y="2498353"/>
            <a:ext cx="3057824" cy="2997187"/>
          </a:xfrm>
          <a:prstGeom prst="rect">
            <a:avLst/>
          </a:prstGeom>
        </p:spPr>
      </p:pic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Pre-calculating reflection data</a:t>
            </a:r>
            <a:endParaRPr dirty="0"/>
          </a:p>
        </p:txBody>
      </p:sp>
      <p:sp>
        <p:nvSpPr>
          <p:cNvPr id="32" name="Click to edit Master text styles…"/>
          <p:cNvSpPr txBox="1">
            <a:spLocks noGrp="1"/>
          </p:cNvSpPr>
          <p:nvPr>
            <p:ph type="body" sz="quarter" idx="11"/>
          </p:nvPr>
        </p:nvSpPr>
        <p:spPr>
          <a:xfrm>
            <a:off x="812799" y="2133600"/>
            <a:ext cx="14630401" cy="5981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buNone/>
            </a:pPr>
            <a:r>
              <a:rPr lang="en-US" dirty="0"/>
              <a:t>Pick a point and render around it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B627A4-7EA1-4B67-975D-324B53081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01252" y="3422114"/>
            <a:ext cx="1772135" cy="12404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57C8B3F-A53C-4870-8A01-145F1C423EFA}"/>
              </a:ext>
            </a:extLst>
          </p:cNvPr>
          <p:cNvGrpSpPr/>
          <p:nvPr/>
        </p:nvGrpSpPr>
        <p:grpSpPr>
          <a:xfrm>
            <a:off x="812799" y="3981450"/>
            <a:ext cx="13562301" cy="4493368"/>
            <a:chOff x="812799" y="3981450"/>
            <a:chExt cx="13562301" cy="44933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80EF6B2-921E-42C1-9B62-CD9EDD864782}"/>
                </a:ext>
              </a:extLst>
            </p:cNvPr>
            <p:cNvGrpSpPr/>
            <p:nvPr/>
          </p:nvGrpSpPr>
          <p:grpSpPr>
            <a:xfrm>
              <a:off x="812799" y="3981450"/>
              <a:ext cx="13562301" cy="4491173"/>
              <a:chOff x="812799" y="3981450"/>
              <a:chExt cx="13562301" cy="449117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42236A0-D884-43BC-A94C-D221E716AF99}"/>
                  </a:ext>
                </a:extLst>
              </p:cNvPr>
              <p:cNvGrpSpPr/>
              <p:nvPr/>
            </p:nvGrpSpPr>
            <p:grpSpPr>
              <a:xfrm>
                <a:off x="812799" y="3981450"/>
                <a:ext cx="13562301" cy="4491173"/>
                <a:chOff x="812799" y="3981450"/>
                <a:chExt cx="13562301" cy="4491173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F68776DC-FC7D-43B0-9B54-C029B037B730}"/>
                    </a:ext>
                  </a:extLst>
                </p:cNvPr>
                <p:cNvGrpSpPr/>
                <p:nvPr/>
              </p:nvGrpSpPr>
              <p:grpSpPr>
                <a:xfrm>
                  <a:off x="812799" y="3981450"/>
                  <a:ext cx="13562301" cy="4491173"/>
                  <a:chOff x="812799" y="3981450"/>
                  <a:chExt cx="13562301" cy="449117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75D94F33-5891-4C07-A35E-C27D9EBD952C}"/>
                      </a:ext>
                    </a:extLst>
                  </p:cNvPr>
                  <p:cNvGrpSpPr/>
                  <p:nvPr/>
                </p:nvGrpSpPr>
                <p:grpSpPr>
                  <a:xfrm>
                    <a:off x="812799" y="7009583"/>
                    <a:ext cx="13562301" cy="1463040"/>
                    <a:chOff x="9493956" y="4997416"/>
                    <a:chExt cx="13562301" cy="1463040"/>
                  </a:xfrm>
                </p:grpSpPr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97EF8035-64AC-45C9-B9FB-26667401E5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93956" y="5734756"/>
                      <a:ext cx="13562301" cy="461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blurRad="63500" dist="25400" dir="5400000" rotWithShape="0">
                        <a:srgbClr val="000000">
                          <a:alpha val="38000"/>
                        </a:srgbClr>
                      </a:outerShdw>
                    </a:effectLst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sp>
                  <p:nvSpPr>
                    <p:cNvPr id="64" name="Partial Circle 63">
                      <a:extLst>
                        <a:ext uri="{FF2B5EF4-FFF2-40B4-BE49-F238E27FC236}">
                          <a16:creationId xmlns:a16="http://schemas.microsoft.com/office/drawing/2014/main" id="{80663A29-CE82-43A5-BD19-FF0F4CABFC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0858779" y="4997416"/>
                      <a:ext cx="1463040" cy="1463040"/>
                    </a:xfrm>
                    <a:prstGeom prst="pie">
                      <a:avLst>
                        <a:gd name="adj1" fmla="val 5400000"/>
                        <a:gd name="adj2" fmla="val 16200000"/>
                      </a:avLst>
                    </a:prstGeom>
                    <a:solidFill>
                      <a:schemeClr val="accent2">
                        <a:alpha val="50000"/>
                      </a:scheme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spAutoFit/>
                    </a:bodyPr>
                    <a:lstStyle/>
                    <a:p>
                      <a:pPr marL="0" marR="0" indent="0" algn="l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</p:grpSp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1B89DE5F-C9B8-4B2E-8B4D-7187B33363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9391" y="3981450"/>
                    <a:ext cx="1981786" cy="1981786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80DD629-599E-4148-85B0-EAD2D43B54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09142" y="5552752"/>
                  <a:ext cx="1128205" cy="2171148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Partial Circle 57">
                <a:extLst>
                  <a:ext uri="{FF2B5EF4-FFF2-40B4-BE49-F238E27FC236}">
                    <a16:creationId xmlns:a16="http://schemas.microsoft.com/office/drawing/2014/main" id="{F1611218-6E5E-42E2-8046-21117058D1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462008">
                <a:off x="2176013" y="6998613"/>
                <a:ext cx="1463040" cy="1463040"/>
              </a:xfrm>
              <a:prstGeom prst="pie">
                <a:avLst>
                  <a:gd name="adj1" fmla="val 13630574"/>
                  <a:gd name="adj2" fmla="val 15214054"/>
                </a:avLst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9041011-61CB-4E98-A2E1-AB28BD93593F}"/>
                </a:ext>
              </a:extLst>
            </p:cNvPr>
            <p:cNvGrpSpPr/>
            <p:nvPr/>
          </p:nvGrpSpPr>
          <p:grpSpPr>
            <a:xfrm>
              <a:off x="4993190" y="4384983"/>
              <a:ext cx="3295179" cy="4089835"/>
              <a:chOff x="10924090" y="4384983"/>
              <a:chExt cx="3295179" cy="4089835"/>
            </a:xfrm>
          </p:grpSpPr>
          <p:sp>
            <p:nvSpPr>
              <p:cNvPr id="68" name="Partial Circle 67">
                <a:extLst>
                  <a:ext uri="{FF2B5EF4-FFF2-40B4-BE49-F238E27FC236}">
                    <a16:creationId xmlns:a16="http://schemas.microsoft.com/office/drawing/2014/main" id="{CB6545F2-6A5A-4A3E-8467-67D6072C92A4}"/>
                  </a:ext>
                </a:extLst>
              </p:cNvPr>
              <p:cNvSpPr/>
              <p:nvPr/>
            </p:nvSpPr>
            <p:spPr>
              <a:xfrm rot="5400000">
                <a:off x="10931990" y="7011778"/>
                <a:ext cx="1463040" cy="1463040"/>
              </a:xfrm>
              <a:prstGeom prst="pie">
                <a:avLst>
                  <a:gd name="adj1" fmla="val 5400000"/>
                  <a:gd name="adj2" fmla="val 16198102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6AFE18A8-9E3C-4E1A-8804-475F981B7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55610" y="4384983"/>
                <a:ext cx="2563659" cy="33389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Partial Circle 69">
                <a:extLst>
                  <a:ext uri="{FF2B5EF4-FFF2-40B4-BE49-F238E27FC236}">
                    <a16:creationId xmlns:a16="http://schemas.microsoft.com/office/drawing/2014/main" id="{62474737-4CD4-4B8D-AC8C-92F27A3A52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952866">
                <a:off x="10924090" y="6992380"/>
                <a:ext cx="1463040" cy="1463040"/>
              </a:xfrm>
              <a:prstGeom prst="pie">
                <a:avLst>
                  <a:gd name="adj1" fmla="val 13710804"/>
                  <a:gd name="adj2" fmla="val 15225256"/>
                </a:avLst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</p:grpSp>
      <p:sp>
        <p:nvSpPr>
          <p:cNvPr id="72" name="Partial Circle 71">
            <a:extLst>
              <a:ext uri="{FF2B5EF4-FFF2-40B4-BE49-F238E27FC236}">
                <a16:creationId xmlns:a16="http://schemas.microsoft.com/office/drawing/2014/main" id="{D44046BB-6141-4A94-95E6-ECDD04EAB238}"/>
              </a:ext>
            </a:extLst>
          </p:cNvPr>
          <p:cNvSpPr/>
          <p:nvPr/>
        </p:nvSpPr>
        <p:spPr>
          <a:xfrm rot="5400000">
            <a:off x="8391360" y="7004050"/>
            <a:ext cx="1463040" cy="1463040"/>
          </a:xfrm>
          <a:prstGeom prst="pie">
            <a:avLst>
              <a:gd name="adj1" fmla="val 5400000"/>
              <a:gd name="adj2" fmla="val 16198102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id="{9889360B-F4F1-456D-8363-57B99D877D87}"/>
              </a:ext>
            </a:extLst>
          </p:cNvPr>
          <p:cNvSpPr>
            <a:spLocks noChangeAspect="1"/>
          </p:cNvSpPr>
          <p:nvPr/>
        </p:nvSpPr>
        <p:spPr>
          <a:xfrm rot="4571378">
            <a:off x="8383460" y="6979889"/>
            <a:ext cx="1463040" cy="1463040"/>
          </a:xfrm>
          <a:prstGeom prst="pie">
            <a:avLst>
              <a:gd name="adj1" fmla="val 13721197"/>
              <a:gd name="adj2" fmla="val 15531377"/>
            </a:avLst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ACD5E01-E50C-4B68-B0B7-5F7F71D4250A}"/>
              </a:ext>
            </a:extLst>
          </p:cNvPr>
          <p:cNvCxnSpPr>
            <a:cxnSpLocks/>
          </p:cNvCxnSpPr>
          <p:nvPr/>
        </p:nvCxnSpPr>
        <p:spPr>
          <a:xfrm flipV="1">
            <a:off x="9070375" y="4042362"/>
            <a:ext cx="4244771" cy="3706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26630140-395B-4709-BD2C-C5FEFC60A5E3}"/>
              </a:ext>
            </a:extLst>
          </p:cNvPr>
          <p:cNvSpPr/>
          <p:nvPr/>
        </p:nvSpPr>
        <p:spPr>
          <a:xfrm>
            <a:off x="8427547" y="5647216"/>
            <a:ext cx="1152573" cy="1152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ED1934-4BF1-49B3-8FCE-238EFFD79D27}"/>
              </a:ext>
            </a:extLst>
          </p:cNvPr>
          <p:cNvCxnSpPr>
            <a:cxnSpLocks/>
          </p:cNvCxnSpPr>
          <p:nvPr/>
        </p:nvCxnSpPr>
        <p:spPr>
          <a:xfrm flipV="1">
            <a:off x="8991600" y="4089596"/>
            <a:ext cx="4079823" cy="2165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EDA6485-C928-44FD-A46D-1C06D7DB5C2B}"/>
              </a:ext>
            </a:extLst>
          </p:cNvPr>
          <p:cNvCxnSpPr>
            <a:cxnSpLocks/>
          </p:cNvCxnSpPr>
          <p:nvPr/>
        </p:nvCxnSpPr>
        <p:spPr>
          <a:xfrm flipH="1" flipV="1">
            <a:off x="8303307" y="4469616"/>
            <a:ext cx="688293" cy="1785134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7E045ED-CE66-411E-87B8-993B3FCC5850}"/>
              </a:ext>
            </a:extLst>
          </p:cNvPr>
          <p:cNvCxnSpPr>
            <a:cxnSpLocks/>
          </p:cNvCxnSpPr>
          <p:nvPr/>
        </p:nvCxnSpPr>
        <p:spPr>
          <a:xfrm flipH="1" flipV="1">
            <a:off x="4374464" y="5516590"/>
            <a:ext cx="4633805" cy="738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12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C27A7D-8539-4A64-8564-E121E0A3D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2" y="2498353"/>
            <a:ext cx="3057824" cy="2997187"/>
          </a:xfrm>
          <a:prstGeom prst="rect">
            <a:avLst/>
          </a:prstGeom>
        </p:spPr>
      </p:pic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Sampling in cones</a:t>
            </a:r>
            <a:endParaRPr dirty="0"/>
          </a:p>
        </p:txBody>
      </p:sp>
      <p:sp>
        <p:nvSpPr>
          <p:cNvPr id="32" name="Click to edit Master text styles…"/>
          <p:cNvSpPr txBox="1">
            <a:spLocks noGrp="1"/>
          </p:cNvSpPr>
          <p:nvPr>
            <p:ph type="body" sz="quarter" idx="11"/>
          </p:nvPr>
        </p:nvSpPr>
        <p:spPr>
          <a:xfrm>
            <a:off x="812799" y="2133600"/>
            <a:ext cx="14630401" cy="5981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>
              <a:buNone/>
            </a:pPr>
            <a:r>
              <a:rPr lang="en-US" dirty="0"/>
              <a:t>Now the benefit is more obvious, as we’re just resampling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208D90-F407-477F-8F99-83D96370EEA9}"/>
              </a:ext>
            </a:extLst>
          </p:cNvPr>
          <p:cNvCxnSpPr>
            <a:cxnSpLocks/>
          </p:cNvCxnSpPr>
          <p:nvPr/>
        </p:nvCxnSpPr>
        <p:spPr>
          <a:xfrm flipV="1">
            <a:off x="8991600" y="4089596"/>
            <a:ext cx="4079823" cy="2165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8A23CC-32E2-44C9-B174-B27191B0F349}"/>
              </a:ext>
            </a:extLst>
          </p:cNvPr>
          <p:cNvSpPr/>
          <p:nvPr/>
        </p:nvSpPr>
        <p:spPr>
          <a:xfrm>
            <a:off x="8427547" y="5647216"/>
            <a:ext cx="1152573" cy="1152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B627A4-7EA1-4B67-975D-324B53081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01252" y="3422114"/>
            <a:ext cx="1772135" cy="124049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DBAF2A-4F1A-4509-8929-9BDBC9D4BAC1}"/>
              </a:ext>
            </a:extLst>
          </p:cNvPr>
          <p:cNvCxnSpPr>
            <a:cxnSpLocks/>
          </p:cNvCxnSpPr>
          <p:nvPr/>
        </p:nvCxnSpPr>
        <p:spPr>
          <a:xfrm flipH="1" flipV="1">
            <a:off x="8303307" y="4469616"/>
            <a:ext cx="688293" cy="1785134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57C8B3F-A53C-4870-8A01-145F1C423EFA}"/>
              </a:ext>
            </a:extLst>
          </p:cNvPr>
          <p:cNvGrpSpPr/>
          <p:nvPr/>
        </p:nvGrpSpPr>
        <p:grpSpPr>
          <a:xfrm>
            <a:off x="211662" y="3458933"/>
            <a:ext cx="14163438" cy="8605009"/>
            <a:chOff x="211662" y="3458933"/>
            <a:chExt cx="14163438" cy="860500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80EF6B2-921E-42C1-9B62-CD9EDD864782}"/>
                </a:ext>
              </a:extLst>
            </p:cNvPr>
            <p:cNvGrpSpPr/>
            <p:nvPr/>
          </p:nvGrpSpPr>
          <p:grpSpPr>
            <a:xfrm>
              <a:off x="211662" y="3981450"/>
              <a:ext cx="14163438" cy="6459326"/>
              <a:chOff x="211662" y="3981450"/>
              <a:chExt cx="14163438" cy="6459326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42236A0-D884-43BC-A94C-D221E716AF99}"/>
                  </a:ext>
                </a:extLst>
              </p:cNvPr>
              <p:cNvGrpSpPr/>
              <p:nvPr/>
            </p:nvGrpSpPr>
            <p:grpSpPr>
              <a:xfrm>
                <a:off x="812799" y="3981450"/>
                <a:ext cx="13562301" cy="4491173"/>
                <a:chOff x="812799" y="3981450"/>
                <a:chExt cx="13562301" cy="4491173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F68776DC-FC7D-43B0-9B54-C029B037B730}"/>
                    </a:ext>
                  </a:extLst>
                </p:cNvPr>
                <p:cNvGrpSpPr/>
                <p:nvPr/>
              </p:nvGrpSpPr>
              <p:grpSpPr>
                <a:xfrm>
                  <a:off x="812799" y="3981450"/>
                  <a:ext cx="13562301" cy="4491173"/>
                  <a:chOff x="812799" y="3981450"/>
                  <a:chExt cx="13562301" cy="4491173"/>
                </a:xfrm>
              </p:grpSpPr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1B89DE5F-C9B8-4B2E-8B4D-7187B33363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9391" y="3981450"/>
                    <a:ext cx="1981786" cy="1981786"/>
                  </a:xfrm>
                  <a:prstGeom prst="rect">
                    <a:avLst/>
                  </a:prstGeom>
                </p:spPr>
              </p:pic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75D94F33-5891-4C07-A35E-C27D9EBD952C}"/>
                      </a:ext>
                    </a:extLst>
                  </p:cNvPr>
                  <p:cNvGrpSpPr/>
                  <p:nvPr/>
                </p:nvGrpSpPr>
                <p:grpSpPr>
                  <a:xfrm>
                    <a:off x="812799" y="7009583"/>
                    <a:ext cx="13562301" cy="1463040"/>
                    <a:chOff x="9493956" y="4997416"/>
                    <a:chExt cx="13562301" cy="1463040"/>
                  </a:xfrm>
                </p:grpSpPr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97EF8035-64AC-45C9-B9FB-26667401E5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93956" y="5749270"/>
                      <a:ext cx="13562301" cy="461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blurRad="63500" dist="25400" dir="5400000" rotWithShape="0">
                        <a:srgbClr val="000000">
                          <a:alpha val="38000"/>
                        </a:srgbClr>
                      </a:outerShdw>
                    </a:effectLst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sp>
                  <p:nvSpPr>
                    <p:cNvPr id="64" name="Partial Circle 63">
                      <a:extLst>
                        <a:ext uri="{FF2B5EF4-FFF2-40B4-BE49-F238E27FC236}">
                          <a16:creationId xmlns:a16="http://schemas.microsoft.com/office/drawing/2014/main" id="{80663A29-CE82-43A5-BD19-FF0F4CABFC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0858779" y="4997416"/>
                      <a:ext cx="1463040" cy="1463040"/>
                    </a:xfrm>
                    <a:prstGeom prst="pie">
                      <a:avLst>
                        <a:gd name="adj1" fmla="val 5400000"/>
                        <a:gd name="adj2" fmla="val 16200000"/>
                      </a:avLst>
                    </a:prstGeom>
                    <a:solidFill>
                      <a:schemeClr val="accent2">
                        <a:alpha val="50000"/>
                      </a:schemeClr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spAutoFit/>
                    </a:bodyPr>
                    <a:lstStyle/>
                    <a:p>
                      <a:pPr marL="0" marR="0" indent="0" algn="l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</p:grpSp>
            </p:grp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80DD629-599E-4148-85B0-EAD2D43B54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09142" y="5552752"/>
                  <a:ext cx="1128205" cy="2171148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Partial Circle 57">
                <a:extLst>
                  <a:ext uri="{FF2B5EF4-FFF2-40B4-BE49-F238E27FC236}">
                    <a16:creationId xmlns:a16="http://schemas.microsoft.com/office/drawing/2014/main" id="{F1611218-6E5E-42E2-8046-21117058D1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462008">
                <a:off x="211662" y="5045816"/>
                <a:ext cx="5394960" cy="5394960"/>
              </a:xfrm>
              <a:prstGeom prst="pie">
                <a:avLst>
                  <a:gd name="adj1" fmla="val 13630574"/>
                  <a:gd name="adj2" fmla="val 15214054"/>
                </a:avLst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9041011-61CB-4E98-A2E1-AB28BD93593F}"/>
                </a:ext>
              </a:extLst>
            </p:cNvPr>
            <p:cNvGrpSpPr/>
            <p:nvPr/>
          </p:nvGrpSpPr>
          <p:grpSpPr>
            <a:xfrm>
              <a:off x="1382529" y="3458933"/>
              <a:ext cx="8605009" cy="8605009"/>
              <a:chOff x="7313429" y="3458933"/>
              <a:chExt cx="8605009" cy="8605009"/>
            </a:xfrm>
          </p:grpSpPr>
          <p:sp>
            <p:nvSpPr>
              <p:cNvPr id="68" name="Partial Circle 67">
                <a:extLst>
                  <a:ext uri="{FF2B5EF4-FFF2-40B4-BE49-F238E27FC236}">
                    <a16:creationId xmlns:a16="http://schemas.microsoft.com/office/drawing/2014/main" id="{CB6545F2-6A5A-4A3E-8467-67D6072C92A4}"/>
                  </a:ext>
                </a:extLst>
              </p:cNvPr>
              <p:cNvSpPr/>
              <p:nvPr/>
            </p:nvSpPr>
            <p:spPr>
              <a:xfrm rot="5400000">
                <a:off x="10931990" y="7026292"/>
                <a:ext cx="1463040" cy="1463040"/>
              </a:xfrm>
              <a:prstGeom prst="pie">
                <a:avLst>
                  <a:gd name="adj1" fmla="val 5400000"/>
                  <a:gd name="adj2" fmla="val 16198102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6AFE18A8-9E3C-4E1A-8804-475F981B7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55610" y="4384983"/>
                <a:ext cx="2563659" cy="33389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Partial Circle 69">
                <a:extLst>
                  <a:ext uri="{FF2B5EF4-FFF2-40B4-BE49-F238E27FC236}">
                    <a16:creationId xmlns:a16="http://schemas.microsoft.com/office/drawing/2014/main" id="{62474737-4CD4-4B8D-AC8C-92F27A3A52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952866">
                <a:off x="7313429" y="3458933"/>
                <a:ext cx="8605009" cy="8605009"/>
              </a:xfrm>
              <a:prstGeom prst="pie">
                <a:avLst>
                  <a:gd name="adj1" fmla="val 13710804"/>
                  <a:gd name="adj2" fmla="val 15225256"/>
                </a:avLst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7E5FA7-BD72-4986-9212-35D64D92C91A}"/>
              </a:ext>
            </a:extLst>
          </p:cNvPr>
          <p:cNvCxnSpPr>
            <a:cxnSpLocks/>
          </p:cNvCxnSpPr>
          <p:nvPr/>
        </p:nvCxnSpPr>
        <p:spPr>
          <a:xfrm flipH="1" flipV="1">
            <a:off x="4374463" y="5516590"/>
            <a:ext cx="4617137" cy="738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Partial Circle 71">
            <a:extLst>
              <a:ext uri="{FF2B5EF4-FFF2-40B4-BE49-F238E27FC236}">
                <a16:creationId xmlns:a16="http://schemas.microsoft.com/office/drawing/2014/main" id="{D44046BB-6141-4A94-95E6-ECDD04EAB238}"/>
              </a:ext>
            </a:extLst>
          </p:cNvPr>
          <p:cNvSpPr/>
          <p:nvPr/>
        </p:nvSpPr>
        <p:spPr>
          <a:xfrm rot="5400000">
            <a:off x="8391360" y="7018564"/>
            <a:ext cx="1463040" cy="1463040"/>
          </a:xfrm>
          <a:prstGeom prst="pie">
            <a:avLst>
              <a:gd name="adj1" fmla="val 5400000"/>
              <a:gd name="adj2" fmla="val 16198102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id="{9889360B-F4F1-456D-8363-57B99D877D87}"/>
              </a:ext>
            </a:extLst>
          </p:cNvPr>
          <p:cNvSpPr>
            <a:spLocks noChangeAspect="1"/>
          </p:cNvSpPr>
          <p:nvPr/>
        </p:nvSpPr>
        <p:spPr>
          <a:xfrm rot="4571378">
            <a:off x="3730528" y="2395722"/>
            <a:ext cx="10679695" cy="10679695"/>
          </a:xfrm>
          <a:prstGeom prst="pie">
            <a:avLst>
              <a:gd name="adj1" fmla="val 13721197"/>
              <a:gd name="adj2" fmla="val 15531377"/>
            </a:avLst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ACD5E01-E50C-4B68-B0B7-5F7F71D4250A}"/>
              </a:ext>
            </a:extLst>
          </p:cNvPr>
          <p:cNvCxnSpPr>
            <a:cxnSpLocks/>
          </p:cNvCxnSpPr>
          <p:nvPr/>
        </p:nvCxnSpPr>
        <p:spPr>
          <a:xfrm flipV="1">
            <a:off x="9070375" y="4042362"/>
            <a:ext cx="4244771" cy="3706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335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3755-FFA8-4AE2-9CDC-3A69BFE8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cube maps?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64BEC-CC33-462A-AE9C-38915444C6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Integrates pretty well with available visibility culling solutions</a:t>
            </a:r>
          </a:p>
          <a:p>
            <a:r>
              <a:rPr lang="en-US" dirty="0"/>
              <a:t>Straightforward use of rendering hardware</a:t>
            </a:r>
          </a:p>
          <a:p>
            <a:r>
              <a:rPr lang="en-US" dirty="0"/>
              <a:t>No need to have highly tessellated geometry</a:t>
            </a:r>
          </a:p>
          <a:p>
            <a:r>
              <a:rPr lang="en-US" dirty="0"/>
              <a:t>But other forms are interesting too:</a:t>
            </a:r>
          </a:p>
          <a:p>
            <a:pPr lvl="1"/>
            <a:r>
              <a:rPr lang="en-US" dirty="0"/>
              <a:t>Octahedron maps, tightly packed and can be sampled very efficiently</a:t>
            </a:r>
          </a:p>
          <a:p>
            <a:pPr lvl="1"/>
            <a:r>
              <a:rPr lang="en-US" dirty="0"/>
              <a:t>Sphere mapping in stereographic coordinates</a:t>
            </a:r>
          </a:p>
          <a:p>
            <a:pPr lvl="1"/>
            <a:r>
              <a:rPr lang="en-US" dirty="0"/>
              <a:t>Paraboloid mapping</a:t>
            </a:r>
          </a:p>
        </p:txBody>
      </p:sp>
    </p:spTree>
    <p:extLst>
      <p:ext uri="{BB962C8B-B14F-4D97-AF65-F5344CB8AC3E}">
        <p14:creationId xmlns:p14="http://schemas.microsoft.com/office/powerpoint/2010/main" val="22616072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51916" y="3013327"/>
            <a:ext cx="1981786" cy="1981786"/>
          </a:xfrm>
          <a:prstGeom prst="rect">
            <a:avLst/>
          </a:prstGeom>
        </p:spPr>
      </p:pic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Difficulties with environment shots</a:t>
            </a:r>
            <a:endParaRPr dirty="0"/>
          </a:p>
        </p:txBody>
      </p:sp>
      <p:sp>
        <p:nvSpPr>
          <p:cNvPr id="32" name="Click to edit Master text styles…"/>
          <p:cNvSpPr txBox="1">
            <a:spLocks noGrp="1"/>
          </p:cNvSpPr>
          <p:nvPr>
            <p:ph type="body" sz="quarter" idx="11"/>
          </p:nvPr>
        </p:nvSpPr>
        <p:spPr>
          <a:xfrm>
            <a:off x="812799" y="2133600"/>
            <a:ext cx="14630401" cy="59817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>
              <a:defRPr>
                <a:latin typeface="Arial"/>
                <a:ea typeface="Arial"/>
                <a:cs typeface="Arial"/>
                <a:sym typeface="Arial"/>
              </a:defRPr>
            </a:lvl1pPr>
            <a:lvl2pPr marL="957262" indent="-500062">
              <a:spcBef>
                <a:spcPts val="0"/>
              </a:spcBef>
              <a:defRPr sz="4200"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0"/>
              </a:spcBef>
              <a:defRPr sz="3400"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marL="685800" indent="-685800"/>
            <a:r>
              <a:rPr lang="en-US" dirty="0"/>
              <a:t>Intersection point</a:t>
            </a:r>
          </a:p>
          <a:p>
            <a:pPr marL="685800" indent="-685800"/>
            <a:r>
              <a:rPr lang="en-US" dirty="0" err="1"/>
              <a:t>Mip</a:t>
            </a:r>
            <a:r>
              <a:rPr lang="en-US" dirty="0"/>
              <a:t> level selection</a:t>
            </a:r>
          </a:p>
          <a:p>
            <a:pPr marL="685800" indent="-685800"/>
            <a:r>
              <a:rPr lang="en-US" dirty="0"/>
              <a:t>Different background</a:t>
            </a:r>
          </a:p>
          <a:p>
            <a:pPr marL="685800" indent="-685800"/>
            <a:r>
              <a:rPr lang="en-US" dirty="0"/>
              <a:t>Light data structure</a:t>
            </a:r>
          </a:p>
          <a:p>
            <a:pPr marL="685800" indent="-685800"/>
            <a:r>
              <a:rPr lang="en-US" dirty="0"/>
              <a:t>Specular highlights</a:t>
            </a:r>
          </a:p>
          <a:p>
            <a:pPr marL="685800" indent="-685800"/>
            <a:r>
              <a:rPr lang="en-US" dirty="0"/>
              <a:t>Missing information</a:t>
            </a:r>
          </a:p>
          <a:p>
            <a:pPr marL="685800" indent="-685800"/>
            <a:r>
              <a:rPr lang="en-US" dirty="0"/>
              <a:t>TAA</a:t>
            </a:r>
          </a:p>
          <a:p>
            <a:pPr marL="685800" indent="-685800"/>
            <a:r>
              <a:rPr lang="en-US" dirty="0"/>
              <a:t>BRDF for secondary reflections</a:t>
            </a:r>
          </a:p>
          <a:p>
            <a:pPr marL="685800" indent="-685800"/>
            <a:r>
              <a:rPr lang="en-US" dirty="0"/>
              <a:t>Particles and volumetric effects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11217662" y="2421467"/>
            <a:ext cx="4744844" cy="4680000"/>
            <a:chOff x="8938717" y="3027802"/>
            <a:chExt cx="4744844" cy="4680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3027802"/>
              <a:ext cx="4744844" cy="4680000"/>
              <a:chOff x="8681156" y="2184400"/>
              <a:chExt cx="4744844" cy="46800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5000"/>
                <a:ext cx="1152573" cy="11520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18258D-4462-45A4-B8FB-B90A0C264291}"/>
                  </a:ext>
                </a:extLst>
              </p:cNvPr>
              <p:cNvSpPr/>
              <p:nvPr/>
            </p:nvSpPr>
            <p:spPr>
              <a:xfrm>
                <a:off x="8746000" y="2184400"/>
                <a:ext cx="4680000" cy="4680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4902" y="4906932"/>
              <a:ext cx="1569268" cy="236037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6004" y="4906933"/>
              <a:ext cx="1198166" cy="43747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9CB7069C-1ECC-4A67-BA35-53974A88CEA7}"/>
              </a:ext>
            </a:extLst>
          </p:cNvPr>
          <p:cNvSpPr>
            <a:spLocks noChangeAspect="1"/>
          </p:cNvSpPr>
          <p:nvPr/>
        </p:nvSpPr>
        <p:spPr>
          <a:xfrm rot="3462008">
            <a:off x="12517435" y="5943125"/>
            <a:ext cx="1463040" cy="1463040"/>
          </a:xfrm>
          <a:prstGeom prst="pie">
            <a:avLst>
              <a:gd name="adj1" fmla="val 13630574"/>
              <a:gd name="adj2" fmla="val 1579165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85153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2474" y="3438358"/>
            <a:ext cx="1981786" cy="1981786"/>
          </a:xfrm>
          <a:prstGeom prst="rect">
            <a:avLst/>
          </a:prstGeom>
        </p:spPr>
      </p:pic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85800" indent="-685800"/>
            <a:r>
              <a:rPr lang="en-US" dirty="0"/>
              <a:t>Intersection point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4609043" y="2133600"/>
            <a:ext cx="6490041" cy="6400800"/>
            <a:chOff x="8938717" y="3027802"/>
            <a:chExt cx="4715801" cy="48498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3027802"/>
              <a:ext cx="4715801" cy="4849816"/>
              <a:chOff x="8681156" y="2184400"/>
              <a:chExt cx="4715801" cy="484981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4999"/>
                <a:ext cx="1129518" cy="1177813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18258D-4462-45A4-B8FB-B90A0C264291}"/>
                  </a:ext>
                </a:extLst>
              </p:cNvPr>
              <p:cNvSpPr/>
              <p:nvPr/>
            </p:nvSpPr>
            <p:spPr>
              <a:xfrm>
                <a:off x="8746000" y="2184400"/>
                <a:ext cx="4650957" cy="484981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4902" y="4906932"/>
              <a:ext cx="1569268" cy="236037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11346004" y="4906933"/>
              <a:ext cx="1198166" cy="43747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9060873" y="4052455"/>
            <a:ext cx="904009" cy="1169483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D9B286F3-8E18-444A-9649-8B99D93FB6EA}"/>
              </a:ext>
            </a:extLst>
          </p:cNvPr>
          <p:cNvSpPr>
            <a:spLocks noChangeAspect="1"/>
          </p:cNvSpPr>
          <p:nvPr/>
        </p:nvSpPr>
        <p:spPr>
          <a:xfrm rot="3500571">
            <a:off x="6679788" y="6997393"/>
            <a:ext cx="1463040" cy="1463040"/>
          </a:xfrm>
          <a:prstGeom prst="pie">
            <a:avLst>
              <a:gd name="adj1" fmla="val 13630574"/>
              <a:gd name="adj2" fmla="val 15932401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78818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D734-A8CA-49D6-A00E-1FFE4E38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8C4DC-844D-485E-A4CF-063254F5A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Can be easily identified with predefined bounding geometry</a:t>
            </a:r>
          </a:p>
          <a:p>
            <a:pPr lvl="1"/>
            <a:r>
              <a:rPr lang="en-US" dirty="0"/>
              <a:t>For instance in case of box shaped room</a:t>
            </a:r>
          </a:p>
          <a:p>
            <a:pPr lvl="1"/>
            <a:r>
              <a:rPr lang="en-US" dirty="0"/>
              <a:t>Or for bounding sphere around the point of capture</a:t>
            </a:r>
          </a:p>
          <a:p>
            <a:r>
              <a:rPr lang="en-US" dirty="0"/>
              <a:t>Tracing rays in environment shot texture space [McGuire]</a:t>
            </a:r>
          </a:p>
          <a:p>
            <a:pPr lvl="1"/>
            <a:r>
              <a:rPr lang="en-US" dirty="0"/>
              <a:t>But requires re-rendering environment shots that are only passed through as well (not just the ones that are visible)</a:t>
            </a:r>
          </a:p>
        </p:txBody>
      </p:sp>
    </p:spTree>
    <p:extLst>
      <p:ext uri="{BB962C8B-B14F-4D97-AF65-F5344CB8AC3E}">
        <p14:creationId xmlns:p14="http://schemas.microsoft.com/office/powerpoint/2010/main" val="33477875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A74B-6A67-4E71-AF45-11D6976C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A3B4C-628B-4FD1-96E4-814262D68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Or can use Ray Tracing pipeline to find intersections and later sample the environment shots</a:t>
            </a:r>
          </a:p>
          <a:p>
            <a:pPr lvl="1"/>
            <a:r>
              <a:rPr lang="en-US" dirty="0"/>
              <a:t>Store the ray length for intersection in case of single reflection</a:t>
            </a:r>
          </a:p>
          <a:p>
            <a:pPr lvl="1"/>
            <a:r>
              <a:rPr lang="en-US" dirty="0"/>
              <a:t>Further bounces can be handled by storing world position, or by approximations</a:t>
            </a:r>
          </a:p>
          <a:p>
            <a:r>
              <a:rPr lang="en-US" dirty="0"/>
              <a:t>Can do ray tracing on compute queue while relevant environment shots are re-rendered on direct queue</a:t>
            </a:r>
          </a:p>
          <a:p>
            <a:r>
              <a:rPr lang="en-US" dirty="0"/>
              <a:t>Glossy reflections require multiple samples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682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A000-E57E-44C1-8C2F-7B5E6CAA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overview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433131-616B-423E-B864-B730981F0305}"/>
              </a:ext>
            </a:extLst>
          </p:cNvPr>
          <p:cNvGrpSpPr/>
          <p:nvPr/>
        </p:nvGrpSpPr>
        <p:grpSpPr>
          <a:xfrm>
            <a:off x="163689" y="3226754"/>
            <a:ext cx="13771739" cy="1135060"/>
            <a:chOff x="125588" y="3819604"/>
            <a:chExt cx="13771739" cy="11350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D6F524-BD45-4164-A39F-94BCEA9142B9}"/>
                </a:ext>
              </a:extLst>
            </p:cNvPr>
            <p:cNvGrpSpPr/>
            <p:nvPr/>
          </p:nvGrpSpPr>
          <p:grpSpPr>
            <a:xfrm>
              <a:off x="125588" y="3819604"/>
              <a:ext cx="13771739" cy="1135060"/>
              <a:chOff x="328788" y="3743404"/>
              <a:chExt cx="13771739" cy="1135060"/>
            </a:xfrm>
          </p:grpSpPr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C84340C9-D07C-4CE2-A9AB-87CDA4A13F37}"/>
                  </a:ext>
                </a:extLst>
              </p:cNvPr>
              <p:cNvSpPr/>
              <p:nvPr/>
            </p:nvSpPr>
            <p:spPr>
              <a:xfrm>
                <a:off x="328788" y="3862586"/>
                <a:ext cx="2404533" cy="896697"/>
              </a:xfrm>
              <a:prstGeom prst="flowChartAlternate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ctr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200" b="0" i="0" u="none" strike="noStrike" cap="none" spc="0" normalizeH="0" baseline="0" dirty="0" err="1">
                    <a:ln>
                      <a:noFill/>
                    </a:ln>
                    <a:solidFill>
                      <a:srgbClr val="1F497D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Verdana"/>
                  </a:rPr>
                  <a:t>GBuffer</a:t>
                </a: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  <p:sp>
            <p:nvSpPr>
              <p:cNvPr id="7" name="Flowchart: Alternate Process 6">
                <a:extLst>
                  <a:ext uri="{FF2B5EF4-FFF2-40B4-BE49-F238E27FC236}">
                    <a16:creationId xmlns:a16="http://schemas.microsoft.com/office/drawing/2014/main" id="{4952FF1B-5B36-40A9-A32B-0F5ABB5247BE}"/>
                  </a:ext>
                </a:extLst>
              </p:cNvPr>
              <p:cNvSpPr/>
              <p:nvPr/>
            </p:nvSpPr>
            <p:spPr>
              <a:xfrm>
                <a:off x="5208412" y="3743404"/>
                <a:ext cx="2404533" cy="1135060"/>
              </a:xfrm>
              <a:prstGeom prst="flowChartAlternate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ctr" anchorCtr="1">
                <a:normAutofit/>
              </a:bodyPr>
              <a:lstStyle/>
              <a:p>
                <a:pPr marL="0" marR="0" indent="0" algn="ctr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Verdana"/>
                  </a:rPr>
                  <a:t>Shadow maps</a:t>
                </a:r>
              </a:p>
            </p:txBody>
          </p:sp>
          <p:sp>
            <p:nvSpPr>
              <p:cNvPr id="13" name="Flowchart: Alternate Process 12">
                <a:extLst>
                  <a:ext uri="{FF2B5EF4-FFF2-40B4-BE49-F238E27FC236}">
                    <a16:creationId xmlns:a16="http://schemas.microsoft.com/office/drawing/2014/main" id="{01BB4F61-FCE9-43A8-BF70-35E4EF92AA64}"/>
                  </a:ext>
                </a:extLst>
              </p:cNvPr>
              <p:cNvSpPr/>
              <p:nvPr/>
            </p:nvSpPr>
            <p:spPr>
              <a:xfrm>
                <a:off x="12426951" y="3743404"/>
                <a:ext cx="1673576" cy="1135060"/>
              </a:xfrm>
              <a:prstGeom prst="flowChartAlternate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ctr" anchorCtr="1">
                <a:normAutofit/>
              </a:bodyPr>
              <a:lstStyle/>
              <a:p>
                <a:pPr marL="0" marR="0" indent="0" algn="ctr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Verdana"/>
                  </a:rPr>
                  <a:t>Sample cubes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1B725D9-E8DF-48E0-A56F-7E81801195A9}"/>
                </a:ext>
              </a:extLst>
            </p:cNvPr>
            <p:cNvCxnSpPr>
              <a:stCxn id="4" idx="3"/>
              <a:endCxn id="7" idx="1"/>
            </p:cNvCxnSpPr>
            <p:nvPr/>
          </p:nvCxnSpPr>
          <p:spPr>
            <a:xfrm flipV="1">
              <a:off x="2530121" y="4387134"/>
              <a:ext cx="2475091" cy="1"/>
            </a:xfrm>
            <a:prstGeom prst="straightConnector1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63500" dist="254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FA38A8C-72C1-423F-85B3-EA2EB9CF5DFE}"/>
                </a:ext>
              </a:extLst>
            </p:cNvPr>
            <p:cNvCxnSpPr>
              <a:stCxn id="7" idx="3"/>
              <a:endCxn id="13" idx="1"/>
            </p:cNvCxnSpPr>
            <p:nvPr/>
          </p:nvCxnSpPr>
          <p:spPr>
            <a:xfrm>
              <a:off x="7409745" y="4387134"/>
              <a:ext cx="4814006" cy="0"/>
            </a:xfrm>
            <a:prstGeom prst="straightConnector1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63500" dist="254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7161048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A000-E57E-44C1-8C2F-7B5E6CAA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overview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4C8EE41-4A3B-400D-875E-5F7B98B5A50B}"/>
              </a:ext>
            </a:extLst>
          </p:cNvPr>
          <p:cNvGrpSpPr/>
          <p:nvPr/>
        </p:nvGrpSpPr>
        <p:grpSpPr>
          <a:xfrm>
            <a:off x="163689" y="3226754"/>
            <a:ext cx="15928623" cy="1135061"/>
            <a:chOff x="214488" y="2359104"/>
            <a:chExt cx="15928623" cy="113506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1512BA-C091-4AD0-88CC-5206365C59C1}"/>
                </a:ext>
              </a:extLst>
            </p:cNvPr>
            <p:cNvGrpSpPr/>
            <p:nvPr/>
          </p:nvGrpSpPr>
          <p:grpSpPr>
            <a:xfrm>
              <a:off x="214488" y="2359104"/>
              <a:ext cx="15928623" cy="1135061"/>
              <a:chOff x="214488" y="2359104"/>
              <a:chExt cx="15928623" cy="113506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7433131-616B-423E-B864-B730981F0305}"/>
                  </a:ext>
                </a:extLst>
              </p:cNvPr>
              <p:cNvGrpSpPr/>
              <p:nvPr/>
            </p:nvGrpSpPr>
            <p:grpSpPr>
              <a:xfrm>
                <a:off x="214488" y="2359104"/>
                <a:ext cx="13771739" cy="1135061"/>
                <a:chOff x="125588" y="3819604"/>
                <a:chExt cx="13771739" cy="113506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FD6F524-BD45-4164-A39F-94BCEA9142B9}"/>
                    </a:ext>
                  </a:extLst>
                </p:cNvPr>
                <p:cNvGrpSpPr/>
                <p:nvPr/>
              </p:nvGrpSpPr>
              <p:grpSpPr>
                <a:xfrm>
                  <a:off x="125588" y="3819604"/>
                  <a:ext cx="13771739" cy="1135061"/>
                  <a:chOff x="328788" y="3743404"/>
                  <a:chExt cx="13771739" cy="1135061"/>
                </a:xfrm>
              </p:grpSpPr>
              <p:sp>
                <p:nvSpPr>
                  <p:cNvPr id="4" name="Flowchart: Alternate Process 3">
                    <a:extLst>
                      <a:ext uri="{FF2B5EF4-FFF2-40B4-BE49-F238E27FC236}">
                        <a16:creationId xmlns:a16="http://schemas.microsoft.com/office/drawing/2014/main" id="{C84340C9-D07C-4CE2-A9AB-87CDA4A13F37}"/>
                      </a:ext>
                    </a:extLst>
                  </p:cNvPr>
                  <p:cNvSpPr/>
                  <p:nvPr/>
                </p:nvSpPr>
                <p:spPr>
                  <a:xfrm>
                    <a:off x="328788" y="3862586"/>
                    <a:ext cx="2404533" cy="896697"/>
                  </a:xfrm>
                  <a:prstGeom prst="flowChartAlternateProcess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81279" tIns="81279" rIns="81279" bIns="81279" numCol="1" spcCol="38100" rtlCol="0" anchor="t">
                    <a:spAutoFit/>
                  </a:bodyPr>
                  <a:lstStyle/>
                  <a:p>
                    <a:pPr marL="0" marR="0" indent="0" algn="ctr" defTabSz="16256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200" b="0" i="0" u="none" strike="noStrike" cap="none" spc="0" normalizeH="0" baseline="0" dirty="0" err="1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rPr>
                      <a:t>GBuffer</a:t>
                    </a:r>
                    <a:endParaRPr kumimoji="0" lang="en-US" sz="4200" b="0" i="0" u="none" strike="noStrike" cap="none" spc="0" normalizeH="0" baseline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Verdana"/>
                    </a:endParaRPr>
                  </a:p>
                </p:txBody>
              </p:sp>
              <p:sp>
                <p:nvSpPr>
                  <p:cNvPr id="7" name="Flowchart: Alternate Process 6">
                    <a:extLst>
                      <a:ext uri="{FF2B5EF4-FFF2-40B4-BE49-F238E27FC236}">
                        <a16:creationId xmlns:a16="http://schemas.microsoft.com/office/drawing/2014/main" id="{4952FF1B-5B36-40A9-A32B-0F5ABB5247BE}"/>
                      </a:ext>
                    </a:extLst>
                  </p:cNvPr>
                  <p:cNvSpPr/>
                  <p:nvPr/>
                </p:nvSpPr>
                <p:spPr>
                  <a:xfrm>
                    <a:off x="5208412" y="3743404"/>
                    <a:ext cx="2404533" cy="1135060"/>
                  </a:xfrm>
                  <a:prstGeom prst="flowChartAlternateProcess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81279" tIns="81279" rIns="81279" bIns="81279" numCol="1" spcCol="38100" rtlCol="0" anchor="ctr" anchorCtr="1">
                    <a:normAutofit/>
                  </a:bodyPr>
                  <a:lstStyle/>
                  <a:p>
                    <a:pPr marL="0" marR="0" indent="0" algn="ctr" defTabSz="16256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rPr>
                      <a:t>Shadow maps</a:t>
                    </a:r>
                  </a:p>
                </p:txBody>
              </p:sp>
              <p:sp>
                <p:nvSpPr>
                  <p:cNvPr id="8" name="Flowchart: Alternate Process 7">
                    <a:extLst>
                      <a:ext uri="{FF2B5EF4-FFF2-40B4-BE49-F238E27FC236}">
                        <a16:creationId xmlns:a16="http://schemas.microsoft.com/office/drawing/2014/main" id="{AA9F92D0-3B8A-4F69-98EC-FAAE01CA43FB}"/>
                      </a:ext>
                    </a:extLst>
                  </p:cNvPr>
                  <p:cNvSpPr/>
                  <p:nvPr/>
                </p:nvSpPr>
                <p:spPr>
                  <a:xfrm>
                    <a:off x="3217333" y="3743405"/>
                    <a:ext cx="1507067" cy="1135060"/>
                  </a:xfrm>
                  <a:prstGeom prst="flowChartAlternateProcess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81279" tIns="81279" rIns="81279" bIns="81279" numCol="1" spcCol="38100" rtlCol="0" anchor="t">
                    <a:spAutoFit/>
                  </a:bodyPr>
                  <a:lstStyle/>
                  <a:p>
                    <a:pPr marL="0" marR="0" indent="0" algn="ctr" defTabSz="16256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rPr>
                      <a:t>Cube depths</a:t>
                    </a:r>
                  </a:p>
                </p:txBody>
              </p:sp>
              <p:sp>
                <p:nvSpPr>
                  <p:cNvPr id="9" name="Flowchart: Alternate Process 8">
                    <a:extLst>
                      <a:ext uri="{FF2B5EF4-FFF2-40B4-BE49-F238E27FC236}">
                        <a16:creationId xmlns:a16="http://schemas.microsoft.com/office/drawing/2014/main" id="{7ABF9297-4893-4AFB-90BC-72C79C18FB3F}"/>
                      </a:ext>
                    </a:extLst>
                  </p:cNvPr>
                  <p:cNvSpPr/>
                  <p:nvPr/>
                </p:nvSpPr>
                <p:spPr>
                  <a:xfrm>
                    <a:off x="8096956" y="3743404"/>
                    <a:ext cx="3846687" cy="1135060"/>
                  </a:xfrm>
                  <a:prstGeom prst="flowChartAlternateProcess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81279" tIns="81279" rIns="81279" bIns="81279" numCol="1" spcCol="38100" rtlCol="0" anchor="ctr" anchorCtr="1">
                    <a:normAutofit/>
                  </a:bodyPr>
                  <a:lstStyle/>
                  <a:p>
                    <a:pPr marL="0" marR="0" indent="0" algn="ctr" defTabSz="16256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rPr>
                      <a:t>Cube illumination</a:t>
                    </a:r>
                  </a:p>
                </p:txBody>
              </p:sp>
              <p:sp>
                <p:nvSpPr>
                  <p:cNvPr id="13" name="Flowchart: Alternate Process 12">
                    <a:extLst>
                      <a:ext uri="{FF2B5EF4-FFF2-40B4-BE49-F238E27FC236}">
                        <a16:creationId xmlns:a16="http://schemas.microsoft.com/office/drawing/2014/main" id="{01BB4F61-FCE9-43A8-BF70-35E4EF92AA64}"/>
                      </a:ext>
                    </a:extLst>
                  </p:cNvPr>
                  <p:cNvSpPr/>
                  <p:nvPr/>
                </p:nvSpPr>
                <p:spPr>
                  <a:xfrm>
                    <a:off x="12426951" y="3743404"/>
                    <a:ext cx="1673576" cy="1135060"/>
                  </a:xfrm>
                  <a:prstGeom prst="flowChartAlternateProcess">
                    <a:avLst/>
                  </a:prstGeom>
                  <a:ln/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ot="0" spcFirstLastPara="1" vertOverflow="overflow" horzOverflow="overflow" vert="horz" wrap="square" lIns="81279" tIns="81279" rIns="81279" bIns="81279" numCol="1" spcCol="38100" rtlCol="0" anchor="ctr" anchorCtr="1">
                    <a:normAutofit/>
                  </a:bodyPr>
                  <a:lstStyle/>
                  <a:p>
                    <a:pPr marL="0" marR="0" indent="0" algn="ctr" defTabSz="16256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rPr>
                      <a:t>Sample cubes</a:t>
                    </a:r>
                  </a:p>
                </p:txBody>
              </p: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71B725D9-E8DF-48E0-A56F-7E81801195A9}"/>
                    </a:ext>
                  </a:extLst>
                </p:cNvPr>
                <p:cNvCxnSpPr>
                  <a:stCxn id="4" idx="3"/>
                  <a:endCxn id="8" idx="1"/>
                </p:cNvCxnSpPr>
                <p:nvPr/>
              </p:nvCxnSpPr>
              <p:spPr>
                <a:xfrm>
                  <a:off x="2530121" y="4387135"/>
                  <a:ext cx="484012" cy="0"/>
                </a:xfrm>
                <a:prstGeom prst="straightConnector1">
                  <a:avLst/>
                </a:prstGeom>
                <a:noFill/>
                <a:ln w="38100" cap="flat">
                  <a:solidFill>
                    <a:schemeClr val="accent1"/>
                  </a:solidFill>
                  <a:prstDash val="solid"/>
                  <a:round/>
                  <a:tailEnd type="triangle"/>
                </a:ln>
                <a:effectLst>
                  <a:outerShdw blurRad="63500" dist="254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C50331E1-EA3E-40E6-83DC-A52C928475DA}"/>
                    </a:ext>
                  </a:extLst>
                </p:cNvPr>
                <p:cNvCxnSpPr>
                  <a:stCxn id="8" idx="3"/>
                  <a:endCxn id="7" idx="1"/>
                </p:cNvCxnSpPr>
                <p:nvPr/>
              </p:nvCxnSpPr>
              <p:spPr>
                <a:xfrm flipV="1">
                  <a:off x="4521200" y="4387134"/>
                  <a:ext cx="484012" cy="1"/>
                </a:xfrm>
                <a:prstGeom prst="straightConnector1">
                  <a:avLst/>
                </a:prstGeom>
                <a:noFill/>
                <a:ln w="38100" cap="flat">
                  <a:solidFill>
                    <a:schemeClr val="accent1"/>
                  </a:solidFill>
                  <a:prstDash val="solid"/>
                  <a:round/>
                  <a:tailEnd type="triangle"/>
                </a:ln>
                <a:effectLst>
                  <a:outerShdw blurRad="63500" dist="254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6FA38A8C-72C1-423F-85B3-EA2EB9CF5DFE}"/>
                    </a:ext>
                  </a:extLst>
                </p:cNvPr>
                <p:cNvCxnSpPr>
                  <a:stCxn id="7" idx="3"/>
                  <a:endCxn id="9" idx="1"/>
                </p:cNvCxnSpPr>
                <p:nvPr/>
              </p:nvCxnSpPr>
              <p:spPr>
                <a:xfrm>
                  <a:off x="7409745" y="4387134"/>
                  <a:ext cx="484011" cy="0"/>
                </a:xfrm>
                <a:prstGeom prst="straightConnector1">
                  <a:avLst/>
                </a:prstGeom>
                <a:noFill/>
                <a:ln w="38100" cap="flat">
                  <a:solidFill>
                    <a:schemeClr val="accent1"/>
                  </a:solidFill>
                  <a:prstDash val="solid"/>
                  <a:round/>
                  <a:tailEnd type="triangle"/>
                </a:ln>
                <a:effectLst>
                  <a:outerShdw blurRad="63500" dist="254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E7C8D15D-055C-4843-8BE5-85D77955BBD7}"/>
                    </a:ext>
                  </a:extLst>
                </p:cNvPr>
                <p:cNvCxnSpPr>
                  <a:stCxn id="9" idx="3"/>
                  <a:endCxn id="13" idx="1"/>
                </p:cNvCxnSpPr>
                <p:nvPr/>
              </p:nvCxnSpPr>
              <p:spPr>
                <a:xfrm>
                  <a:off x="11740443" y="4387134"/>
                  <a:ext cx="483308" cy="0"/>
                </a:xfrm>
                <a:prstGeom prst="straightConnector1">
                  <a:avLst/>
                </a:prstGeom>
                <a:noFill/>
                <a:ln w="38100" cap="flat">
                  <a:solidFill>
                    <a:schemeClr val="accent1"/>
                  </a:solidFill>
                  <a:prstDash val="solid"/>
                  <a:round/>
                  <a:tailEnd type="triangle"/>
                </a:ln>
                <a:effectLst>
                  <a:outerShdw blurRad="63500" dist="254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46" name="Flowchart: Alternate Process 45">
                <a:extLst>
                  <a:ext uri="{FF2B5EF4-FFF2-40B4-BE49-F238E27FC236}">
                    <a16:creationId xmlns:a16="http://schemas.microsoft.com/office/drawing/2014/main" id="{02149190-CC25-46C8-A461-9B1103AA4C20}"/>
                  </a:ext>
                </a:extLst>
              </p:cNvPr>
              <p:cNvSpPr/>
              <p:nvPr/>
            </p:nvSpPr>
            <p:spPr>
              <a:xfrm>
                <a:off x="14469535" y="2359104"/>
                <a:ext cx="1673576" cy="1135060"/>
              </a:xfrm>
              <a:prstGeom prst="flowChartAlternateProcess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ctr" anchorCtr="1">
                <a:normAutofit/>
              </a:bodyPr>
              <a:lstStyle/>
              <a:p>
                <a:pPr marL="0" marR="0" indent="0" algn="ctr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Verdana"/>
                  </a:rPr>
                  <a:t>Filter</a:t>
                </a:r>
              </a:p>
            </p:txBody>
          </p: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44159B2-063F-45C2-A9E5-733FD0EFA8A3}"/>
                </a:ext>
              </a:extLst>
            </p:cNvPr>
            <p:cNvCxnSpPr>
              <a:stCxn id="13" idx="3"/>
              <a:endCxn id="46" idx="1"/>
            </p:cNvCxnSpPr>
            <p:nvPr/>
          </p:nvCxnSpPr>
          <p:spPr>
            <a:xfrm>
              <a:off x="13986227" y="2926634"/>
              <a:ext cx="483308" cy="0"/>
            </a:xfrm>
            <a:prstGeom prst="straightConnector1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63500" dist="254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2984960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5004-A33C-41E8-BAB9-D025E293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77AE0-5274-4040-BD72-F189027274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 were introduced to Ray Tracing API few months ago and started to think about applications</a:t>
            </a:r>
          </a:p>
          <a:p>
            <a:r>
              <a:rPr lang="en-GB" dirty="0"/>
              <a:t>Not very hard really, because it’s so common in the movie industry</a:t>
            </a:r>
          </a:p>
          <a:p>
            <a:r>
              <a:rPr lang="en-GB" dirty="0"/>
              <a:t>But we wanted to have something that can be realistically implemented for current or next gen GPUs</a:t>
            </a:r>
          </a:p>
          <a:p>
            <a:r>
              <a:rPr lang="en-GB" dirty="0"/>
              <a:t>And still, wanted to solve a real problem</a:t>
            </a:r>
          </a:p>
        </p:txBody>
      </p:sp>
    </p:spTree>
    <p:extLst>
      <p:ext uri="{BB962C8B-B14F-4D97-AF65-F5344CB8AC3E}">
        <p14:creationId xmlns:p14="http://schemas.microsoft.com/office/powerpoint/2010/main" val="37894591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A000-E57E-44C1-8C2F-7B5E6CAA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overview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465C66-D34B-4F22-96D1-D469C2C4858A}"/>
              </a:ext>
            </a:extLst>
          </p:cNvPr>
          <p:cNvGrpSpPr/>
          <p:nvPr/>
        </p:nvGrpSpPr>
        <p:grpSpPr>
          <a:xfrm>
            <a:off x="163689" y="3226754"/>
            <a:ext cx="15928623" cy="2690493"/>
            <a:chOff x="163689" y="3226754"/>
            <a:chExt cx="15928623" cy="26904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C8EE41-4A3B-400D-875E-5F7B98B5A50B}"/>
                </a:ext>
              </a:extLst>
            </p:cNvPr>
            <p:cNvGrpSpPr/>
            <p:nvPr/>
          </p:nvGrpSpPr>
          <p:grpSpPr>
            <a:xfrm>
              <a:off x="163689" y="3226754"/>
              <a:ext cx="15928623" cy="2690493"/>
              <a:chOff x="214488" y="2359104"/>
              <a:chExt cx="15928623" cy="2690493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11512BA-C091-4AD0-88CC-5206365C59C1}"/>
                  </a:ext>
                </a:extLst>
              </p:cNvPr>
              <p:cNvGrpSpPr/>
              <p:nvPr/>
            </p:nvGrpSpPr>
            <p:grpSpPr>
              <a:xfrm>
                <a:off x="214488" y="2359104"/>
                <a:ext cx="15928623" cy="2690493"/>
                <a:chOff x="214488" y="2359104"/>
                <a:chExt cx="15928623" cy="2690493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7433131-616B-423E-B864-B730981F0305}"/>
                    </a:ext>
                  </a:extLst>
                </p:cNvPr>
                <p:cNvGrpSpPr/>
                <p:nvPr/>
              </p:nvGrpSpPr>
              <p:grpSpPr>
                <a:xfrm>
                  <a:off x="214488" y="2359104"/>
                  <a:ext cx="13771739" cy="2690493"/>
                  <a:chOff x="125588" y="3819604"/>
                  <a:chExt cx="13771739" cy="2690493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1FD6F524-BD45-4164-A39F-94BCEA9142B9}"/>
                      </a:ext>
                    </a:extLst>
                  </p:cNvPr>
                  <p:cNvGrpSpPr/>
                  <p:nvPr/>
                </p:nvGrpSpPr>
                <p:grpSpPr>
                  <a:xfrm>
                    <a:off x="125588" y="3819604"/>
                    <a:ext cx="13771739" cy="2690493"/>
                    <a:chOff x="328788" y="3743404"/>
                    <a:chExt cx="13771739" cy="2690493"/>
                  </a:xfrm>
                </p:grpSpPr>
                <p:sp>
                  <p:nvSpPr>
                    <p:cNvPr id="4" name="Flowchart: Alternate Process 3">
                      <a:extLst>
                        <a:ext uri="{FF2B5EF4-FFF2-40B4-BE49-F238E27FC236}">
                          <a16:creationId xmlns:a16="http://schemas.microsoft.com/office/drawing/2014/main" id="{C84340C9-D07C-4CE2-A9AB-87CDA4A13F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8788" y="3862586"/>
                      <a:ext cx="2404533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sp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GBuffer</a:t>
                      </a: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  <p:sp>
                  <p:nvSpPr>
                    <p:cNvPr id="7" name="Flowchart: Alternate Process 6">
                      <a:extLst>
                        <a:ext uri="{FF2B5EF4-FFF2-40B4-BE49-F238E27FC236}">
                          <a16:creationId xmlns:a16="http://schemas.microsoft.com/office/drawing/2014/main" id="{4952FF1B-5B36-40A9-A32B-0F5ABB524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412" y="3743404"/>
                      <a:ext cx="2404533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Shadow maps</a:t>
                      </a:r>
                    </a:p>
                  </p:txBody>
                </p:sp>
                <p:sp>
                  <p:nvSpPr>
                    <p:cNvPr id="8" name="Flowchart: Alternate Process 7">
                      <a:extLst>
                        <a:ext uri="{FF2B5EF4-FFF2-40B4-BE49-F238E27FC236}">
                          <a16:creationId xmlns:a16="http://schemas.microsoft.com/office/drawing/2014/main" id="{AA9F92D0-3B8A-4F69-98EC-FAAE01CA4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7333" y="3743405"/>
                      <a:ext cx="1507067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sp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Cube depths</a:t>
                      </a:r>
                    </a:p>
                  </p:txBody>
                </p:sp>
                <p:sp>
                  <p:nvSpPr>
                    <p:cNvPr id="9" name="Flowchart: Alternate Process 8">
                      <a:extLst>
                        <a:ext uri="{FF2B5EF4-FFF2-40B4-BE49-F238E27FC236}">
                          <a16:creationId xmlns:a16="http://schemas.microsoft.com/office/drawing/2014/main" id="{7ABF9297-4893-4AFB-90BC-72C79C18F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6956" y="3743404"/>
                      <a:ext cx="3846687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Cube illumination</a:t>
                      </a:r>
                    </a:p>
                  </p:txBody>
                </p:sp>
                <p:sp>
                  <p:nvSpPr>
                    <p:cNvPr id="10" name="Flowchart: Alternate Process 9">
                      <a:extLst>
                        <a:ext uri="{FF2B5EF4-FFF2-40B4-BE49-F238E27FC236}">
                          <a16:creationId xmlns:a16="http://schemas.microsoft.com/office/drawing/2014/main" id="{FF9D4489-3A80-47CE-8682-1F6ED7F9F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7333" y="5537200"/>
                      <a:ext cx="5232402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>
                          <a:solidFill>
                            <a:srgbClr val="1F497D"/>
                          </a:solidFill>
                          <a:latin typeface="+mj-lt"/>
                          <a:ea typeface="+mj-ea"/>
                          <a:cs typeface="+mj-cs"/>
                        </a:rPr>
                        <a:t>Ray tracing</a:t>
                      </a: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  <p:sp>
                  <p:nvSpPr>
                    <p:cNvPr id="11" name="Flowchart: Alternate Process 10">
                      <a:extLst>
                        <a:ext uri="{FF2B5EF4-FFF2-40B4-BE49-F238E27FC236}">
                          <a16:creationId xmlns:a16="http://schemas.microsoft.com/office/drawing/2014/main" id="{8B939F3C-0229-4327-B281-52964490F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3747" y="5537199"/>
                      <a:ext cx="1947332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 fontScale="55000" lnSpcReduction="20000"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Generate hole mask</a:t>
                      </a:r>
                    </a:p>
                  </p:txBody>
                </p:sp>
                <p:sp>
                  <p:nvSpPr>
                    <p:cNvPr id="12" name="Flowchart: Alternate Process 11">
                      <a:extLst>
                        <a:ext uri="{FF2B5EF4-FFF2-40B4-BE49-F238E27FC236}">
                          <a16:creationId xmlns:a16="http://schemas.microsoft.com/office/drawing/2014/main" id="{0FDCC783-EB06-43C5-AA3B-60B9F1569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5091" y="5537199"/>
                      <a:ext cx="2586566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>
                          <a:solidFill>
                            <a:srgbClr val="1F497D"/>
                          </a:solidFill>
                          <a:latin typeface="+mj-lt"/>
                          <a:ea typeface="+mj-ea"/>
                          <a:cs typeface="+mj-cs"/>
                        </a:rPr>
                        <a:t>Fill holes</a:t>
                      </a: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  <p:sp>
                  <p:nvSpPr>
                    <p:cNvPr id="13" name="Flowchart: Alternate Process 12">
                      <a:extLst>
                        <a:ext uri="{FF2B5EF4-FFF2-40B4-BE49-F238E27FC236}">
                          <a16:creationId xmlns:a16="http://schemas.microsoft.com/office/drawing/2014/main" id="{01BB4F61-FCE9-43A8-BF70-35E4EF92A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26951" y="3743404"/>
                      <a:ext cx="1673576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Sample cubes</a:t>
                      </a:r>
                    </a:p>
                  </p:txBody>
                </p:sp>
              </p:grp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71B725D9-E8DF-48E0-A56F-7E81801195A9}"/>
                      </a:ext>
                    </a:extLst>
                  </p:cNvPr>
                  <p:cNvCxnSpPr>
                    <a:stCxn id="4" idx="3"/>
                    <a:endCxn id="8" idx="1"/>
                  </p:cNvCxnSpPr>
                  <p:nvPr/>
                </p:nvCxnSpPr>
                <p:spPr>
                  <a:xfrm>
                    <a:off x="2530121" y="4387135"/>
                    <a:ext cx="484012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C50331E1-EA3E-40E6-83DC-A52C928475DA}"/>
                      </a:ext>
                    </a:extLst>
                  </p:cNvPr>
                  <p:cNvCxnSpPr>
                    <a:stCxn id="8" idx="3"/>
                    <a:endCxn id="7" idx="1"/>
                  </p:cNvCxnSpPr>
                  <p:nvPr/>
                </p:nvCxnSpPr>
                <p:spPr>
                  <a:xfrm flipV="1">
                    <a:off x="4521200" y="4387134"/>
                    <a:ext cx="484012" cy="1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6FA38A8C-72C1-423F-85B3-EA2EB9CF5DFE}"/>
                      </a:ext>
                    </a:extLst>
                  </p:cNvPr>
                  <p:cNvCxnSpPr>
                    <a:stCxn id="7" idx="3"/>
                    <a:endCxn id="9" idx="1"/>
                  </p:cNvCxnSpPr>
                  <p:nvPr/>
                </p:nvCxnSpPr>
                <p:spPr>
                  <a:xfrm>
                    <a:off x="7409745" y="4387134"/>
                    <a:ext cx="484011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E7C8D15D-055C-4843-8BE5-85D77955BBD7}"/>
                      </a:ext>
                    </a:extLst>
                  </p:cNvPr>
                  <p:cNvCxnSpPr>
                    <a:stCxn id="9" idx="3"/>
                    <a:endCxn id="13" idx="1"/>
                  </p:cNvCxnSpPr>
                  <p:nvPr/>
                </p:nvCxnSpPr>
                <p:spPr>
                  <a:xfrm>
                    <a:off x="11740443" y="4387134"/>
                    <a:ext cx="483308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5" name="Connector: Elbow 24">
                    <a:extLst>
                      <a:ext uri="{FF2B5EF4-FFF2-40B4-BE49-F238E27FC236}">
                        <a16:creationId xmlns:a16="http://schemas.microsoft.com/office/drawing/2014/main" id="{44745CC9-BD16-4F7E-A150-82B77FC40C85}"/>
                      </a:ext>
                    </a:extLst>
                  </p:cNvPr>
                  <p:cNvCxnSpPr>
                    <a:stCxn id="4" idx="2"/>
                    <a:endCxn id="10" idx="1"/>
                  </p:cNvCxnSpPr>
                  <p:nvPr/>
                </p:nvCxnSpPr>
                <p:spPr>
                  <a:xfrm rot="16200000" flipH="1">
                    <a:off x="1557861" y="4605477"/>
                    <a:ext cx="1226266" cy="1686278"/>
                  </a:xfrm>
                  <a:prstGeom prst="bentConnector2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374FA820-17C8-432C-8143-B84995A5DE0E}"/>
                      </a:ext>
                    </a:extLst>
                  </p:cNvPr>
                  <p:cNvCxnSpPr>
                    <a:stCxn id="10" idx="3"/>
                    <a:endCxn id="11" idx="1"/>
                  </p:cNvCxnSpPr>
                  <p:nvPr/>
                </p:nvCxnSpPr>
                <p:spPr>
                  <a:xfrm flipV="1">
                    <a:off x="8246535" y="6061748"/>
                    <a:ext cx="484012" cy="1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7E4DEDFF-A51E-4C78-8E12-FE815A5D656A}"/>
                      </a:ext>
                    </a:extLst>
                  </p:cNvPr>
                  <p:cNvCxnSpPr>
                    <a:stCxn id="11" idx="3"/>
                    <a:endCxn id="12" idx="1"/>
                  </p:cNvCxnSpPr>
                  <p:nvPr/>
                </p:nvCxnSpPr>
                <p:spPr>
                  <a:xfrm>
                    <a:off x="10677879" y="6061748"/>
                    <a:ext cx="484012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3" name="Connector: Elbow 32">
                    <a:extLst>
                      <a:ext uri="{FF2B5EF4-FFF2-40B4-BE49-F238E27FC236}">
                        <a16:creationId xmlns:a16="http://schemas.microsoft.com/office/drawing/2014/main" id="{1DCF7F59-19A5-4ADC-8F21-69D06D84ECB3}"/>
                      </a:ext>
                    </a:extLst>
                  </p:cNvPr>
                  <p:cNvCxnSpPr>
                    <a:cxnSpLocks/>
                    <a:stCxn id="10" idx="0"/>
                    <a:endCxn id="13" idx="2"/>
                  </p:cNvCxnSpPr>
                  <p:nvPr/>
                </p:nvCxnSpPr>
                <p:spPr>
                  <a:xfrm rot="5400000" flipH="1" flipV="1">
                    <a:off x="9016068" y="1568930"/>
                    <a:ext cx="658736" cy="7430205"/>
                  </a:xfrm>
                  <a:prstGeom prst="bentConnector3">
                    <a:avLst>
                      <a:gd name="adj1" fmla="val 75063"/>
                    </a:avLst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6" name="Connector: Elbow 35">
                    <a:extLst>
                      <a:ext uri="{FF2B5EF4-FFF2-40B4-BE49-F238E27FC236}">
                        <a16:creationId xmlns:a16="http://schemas.microsoft.com/office/drawing/2014/main" id="{8389C10B-42B1-43F1-8E89-395342FDA08D}"/>
                      </a:ext>
                    </a:extLst>
                  </p:cNvPr>
                  <p:cNvCxnSpPr>
                    <a:stCxn id="8" idx="2"/>
                    <a:endCxn id="11" idx="0"/>
                  </p:cNvCxnSpPr>
                  <p:nvPr/>
                </p:nvCxnSpPr>
                <p:spPr>
                  <a:xfrm rot="16200000" flipH="1">
                    <a:off x="6406573" y="2315759"/>
                    <a:ext cx="658734" cy="5936546"/>
                  </a:xfrm>
                  <a:prstGeom prst="bentConnector3">
                    <a:avLst>
                      <a:gd name="adj1" fmla="val 75063"/>
                    </a:avLst>
                  </a:prstGeom>
                  <a:ln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or: Elbow 39">
                    <a:extLst>
                      <a:ext uri="{FF2B5EF4-FFF2-40B4-BE49-F238E27FC236}">
                        <a16:creationId xmlns:a16="http://schemas.microsoft.com/office/drawing/2014/main" id="{0AF40A2F-49FF-4F21-BDDC-9488F109B419}"/>
                      </a:ext>
                    </a:extLst>
                  </p:cNvPr>
                  <p:cNvCxnSpPr>
                    <a:stCxn id="7" idx="2"/>
                    <a:endCxn id="12" idx="0"/>
                  </p:cNvCxnSpPr>
                  <p:nvPr/>
                </p:nvCxnSpPr>
                <p:spPr>
                  <a:xfrm rot="16200000" flipH="1">
                    <a:off x="9001959" y="2160183"/>
                    <a:ext cx="658735" cy="6247695"/>
                  </a:xfrm>
                  <a:prstGeom prst="bentConnector3">
                    <a:avLst>
                      <a:gd name="adj1" fmla="val 51928"/>
                    </a:avLst>
                  </a:prstGeom>
                  <a:ln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Flowchart: Alternate Process 45">
                  <a:extLst>
                    <a:ext uri="{FF2B5EF4-FFF2-40B4-BE49-F238E27FC236}">
                      <a16:creationId xmlns:a16="http://schemas.microsoft.com/office/drawing/2014/main" id="{02149190-CC25-46C8-A461-9B1103AA4C20}"/>
                    </a:ext>
                  </a:extLst>
                </p:cNvPr>
                <p:cNvSpPr/>
                <p:nvPr/>
              </p:nvSpPr>
              <p:spPr>
                <a:xfrm>
                  <a:off x="14469535" y="2359104"/>
                  <a:ext cx="1673576" cy="1135060"/>
                </a:xfrm>
                <a:prstGeom prst="flowChartAlternateProcess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81279" tIns="81279" rIns="81279" bIns="81279" numCol="1" spcCol="38100" rtlCol="0" anchor="ctr" anchorCtr="1">
                  <a:normAutofit/>
                </a:bodyPr>
                <a:lstStyle/>
                <a:p>
                  <a:pPr marL="0" marR="0" indent="0" algn="ctr" defTabSz="16256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Verdana"/>
                    </a:rPr>
                    <a:t>Filter</a:t>
                  </a: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44159B2-063F-45C2-A9E5-733FD0EFA8A3}"/>
                  </a:ext>
                </a:extLst>
              </p:cNvPr>
              <p:cNvCxnSpPr>
                <a:stCxn id="13" idx="3"/>
                <a:endCxn id="46" idx="1"/>
              </p:cNvCxnSpPr>
              <p:nvPr/>
            </p:nvCxnSpPr>
            <p:spPr>
              <a:xfrm>
                <a:off x="13986227" y="2926634"/>
                <a:ext cx="483308" cy="0"/>
              </a:xfrm>
              <a:prstGeom prst="straightConnector1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1DDB3EC6-7001-497B-90E0-21A1FAE4D940}"/>
                </a:ext>
              </a:extLst>
            </p:cNvPr>
            <p:cNvCxnSpPr>
              <a:stCxn id="12" idx="3"/>
              <a:endCxn id="46" idx="2"/>
            </p:cNvCxnSpPr>
            <p:nvPr/>
          </p:nvCxnSpPr>
          <p:spPr>
            <a:xfrm flipV="1">
              <a:off x="13786558" y="4361814"/>
              <a:ext cx="1468966" cy="1107084"/>
            </a:xfrm>
            <a:prstGeom prst="bentConnector2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63500" dist="254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5834314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A000-E57E-44C1-8C2F-7B5E6CAA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23D40-1DDE-4D3D-954F-79D7FF29E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6299200"/>
            <a:ext cx="14630400" cy="1701799"/>
          </a:xfrm>
          <a:noFill/>
          <a:ln>
            <a:noFill/>
          </a:ln>
        </p:spPr>
        <p:txBody>
          <a:bodyPr anchor="ctr" anchorCtr="1"/>
          <a:lstStyle/>
          <a:p>
            <a:pPr marL="0" indent="0">
              <a:buNone/>
            </a:pPr>
            <a:r>
              <a:rPr lang="en-US" sz="6600" dirty="0">
                <a:solidFill>
                  <a:srgbClr val="FF0000"/>
                </a:solidFill>
              </a:rPr>
              <a:t>Where is light culling?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465C66-D34B-4F22-96D1-D469C2C4858A}"/>
              </a:ext>
            </a:extLst>
          </p:cNvPr>
          <p:cNvGrpSpPr/>
          <p:nvPr/>
        </p:nvGrpSpPr>
        <p:grpSpPr>
          <a:xfrm>
            <a:off x="163689" y="3226754"/>
            <a:ext cx="15928623" cy="2690493"/>
            <a:chOff x="163689" y="3226754"/>
            <a:chExt cx="15928623" cy="26904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4C8EE41-4A3B-400D-875E-5F7B98B5A50B}"/>
                </a:ext>
              </a:extLst>
            </p:cNvPr>
            <p:cNvGrpSpPr/>
            <p:nvPr/>
          </p:nvGrpSpPr>
          <p:grpSpPr>
            <a:xfrm>
              <a:off x="163689" y="3226754"/>
              <a:ext cx="15928623" cy="2690493"/>
              <a:chOff x="214488" y="2359104"/>
              <a:chExt cx="15928623" cy="2690493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11512BA-C091-4AD0-88CC-5206365C59C1}"/>
                  </a:ext>
                </a:extLst>
              </p:cNvPr>
              <p:cNvGrpSpPr/>
              <p:nvPr/>
            </p:nvGrpSpPr>
            <p:grpSpPr>
              <a:xfrm>
                <a:off x="214488" y="2359104"/>
                <a:ext cx="15928623" cy="2690493"/>
                <a:chOff x="214488" y="2359104"/>
                <a:chExt cx="15928623" cy="2690493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7433131-616B-423E-B864-B730981F0305}"/>
                    </a:ext>
                  </a:extLst>
                </p:cNvPr>
                <p:cNvGrpSpPr/>
                <p:nvPr/>
              </p:nvGrpSpPr>
              <p:grpSpPr>
                <a:xfrm>
                  <a:off x="214488" y="2359104"/>
                  <a:ext cx="13771739" cy="2690493"/>
                  <a:chOff x="125588" y="3819604"/>
                  <a:chExt cx="13771739" cy="2690493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1FD6F524-BD45-4164-A39F-94BCEA9142B9}"/>
                      </a:ext>
                    </a:extLst>
                  </p:cNvPr>
                  <p:cNvGrpSpPr/>
                  <p:nvPr/>
                </p:nvGrpSpPr>
                <p:grpSpPr>
                  <a:xfrm>
                    <a:off x="125588" y="3819604"/>
                    <a:ext cx="13771739" cy="2690493"/>
                    <a:chOff x="328788" y="3743404"/>
                    <a:chExt cx="13771739" cy="2690493"/>
                  </a:xfrm>
                </p:grpSpPr>
                <p:sp>
                  <p:nvSpPr>
                    <p:cNvPr id="4" name="Flowchart: Alternate Process 3">
                      <a:extLst>
                        <a:ext uri="{FF2B5EF4-FFF2-40B4-BE49-F238E27FC236}">
                          <a16:creationId xmlns:a16="http://schemas.microsoft.com/office/drawing/2014/main" id="{C84340C9-D07C-4CE2-A9AB-87CDA4A13F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8788" y="3862586"/>
                      <a:ext cx="2404533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sp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GBuffer</a:t>
                      </a: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  <p:sp>
                  <p:nvSpPr>
                    <p:cNvPr id="7" name="Flowchart: Alternate Process 6">
                      <a:extLst>
                        <a:ext uri="{FF2B5EF4-FFF2-40B4-BE49-F238E27FC236}">
                          <a16:creationId xmlns:a16="http://schemas.microsoft.com/office/drawing/2014/main" id="{4952FF1B-5B36-40A9-A32B-0F5ABB524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412" y="3743404"/>
                      <a:ext cx="2404533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Shadow maps</a:t>
                      </a:r>
                    </a:p>
                  </p:txBody>
                </p:sp>
                <p:sp>
                  <p:nvSpPr>
                    <p:cNvPr id="8" name="Flowchart: Alternate Process 7">
                      <a:extLst>
                        <a:ext uri="{FF2B5EF4-FFF2-40B4-BE49-F238E27FC236}">
                          <a16:creationId xmlns:a16="http://schemas.microsoft.com/office/drawing/2014/main" id="{AA9F92D0-3B8A-4F69-98EC-FAAE01CA4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7333" y="3743405"/>
                      <a:ext cx="1507067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sp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Cube depths</a:t>
                      </a:r>
                    </a:p>
                  </p:txBody>
                </p:sp>
                <p:sp>
                  <p:nvSpPr>
                    <p:cNvPr id="9" name="Flowchart: Alternate Process 8">
                      <a:extLst>
                        <a:ext uri="{FF2B5EF4-FFF2-40B4-BE49-F238E27FC236}">
                          <a16:creationId xmlns:a16="http://schemas.microsoft.com/office/drawing/2014/main" id="{7ABF9297-4893-4AFB-90BC-72C79C18F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6956" y="3743404"/>
                      <a:ext cx="3846687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Cube illumination</a:t>
                      </a:r>
                    </a:p>
                  </p:txBody>
                </p:sp>
                <p:sp>
                  <p:nvSpPr>
                    <p:cNvPr id="10" name="Flowchart: Alternate Process 9">
                      <a:extLst>
                        <a:ext uri="{FF2B5EF4-FFF2-40B4-BE49-F238E27FC236}">
                          <a16:creationId xmlns:a16="http://schemas.microsoft.com/office/drawing/2014/main" id="{FF9D4489-3A80-47CE-8682-1F6ED7F9F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17333" y="5537200"/>
                      <a:ext cx="5232402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t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>
                          <a:solidFill>
                            <a:srgbClr val="1F497D"/>
                          </a:solidFill>
                          <a:latin typeface="+mj-lt"/>
                          <a:ea typeface="+mj-ea"/>
                          <a:cs typeface="+mj-cs"/>
                        </a:rPr>
                        <a:t>Ray tracing</a:t>
                      </a: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  <p:sp>
                  <p:nvSpPr>
                    <p:cNvPr id="11" name="Flowchart: Alternate Process 10">
                      <a:extLst>
                        <a:ext uri="{FF2B5EF4-FFF2-40B4-BE49-F238E27FC236}">
                          <a16:creationId xmlns:a16="http://schemas.microsoft.com/office/drawing/2014/main" id="{8B939F3C-0229-4327-B281-52964490F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33747" y="5537199"/>
                      <a:ext cx="1947332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 fontScale="55000" lnSpcReduction="20000"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Generate hole mask</a:t>
                      </a:r>
                    </a:p>
                  </p:txBody>
                </p:sp>
                <p:sp>
                  <p:nvSpPr>
                    <p:cNvPr id="12" name="Flowchart: Alternate Process 11">
                      <a:extLst>
                        <a:ext uri="{FF2B5EF4-FFF2-40B4-BE49-F238E27FC236}">
                          <a16:creationId xmlns:a16="http://schemas.microsoft.com/office/drawing/2014/main" id="{0FDCC783-EB06-43C5-AA3B-60B9F1569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5091" y="5537199"/>
                      <a:ext cx="2586566" cy="896697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>
                          <a:solidFill>
                            <a:srgbClr val="1F497D"/>
                          </a:solidFill>
                          <a:latin typeface="+mj-lt"/>
                          <a:ea typeface="+mj-ea"/>
                          <a:cs typeface="+mj-cs"/>
                        </a:rPr>
                        <a:t>Fill holes</a:t>
                      </a:r>
                      <a:endParaRPr kumimoji="0" lang="en-US" sz="4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Verdana"/>
                      </a:endParaRPr>
                    </a:p>
                  </p:txBody>
                </p:sp>
                <p:sp>
                  <p:nvSpPr>
                    <p:cNvPr id="13" name="Flowchart: Alternate Process 12">
                      <a:extLst>
                        <a:ext uri="{FF2B5EF4-FFF2-40B4-BE49-F238E27FC236}">
                          <a16:creationId xmlns:a16="http://schemas.microsoft.com/office/drawing/2014/main" id="{01BB4F61-FCE9-43A8-BF70-35E4EF92A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26951" y="3743404"/>
                      <a:ext cx="1673576" cy="1135060"/>
                    </a:xfrm>
                    <a:prstGeom prst="flowChartAlternateProcess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1" vertOverflow="overflow" horzOverflow="overflow" vert="horz" wrap="square" lIns="81279" tIns="81279" rIns="81279" bIns="81279" numCol="1" spcCol="38100" rtlCol="0" anchor="ctr" anchorCtr="1">
                      <a:normAutofit/>
                    </a:bodyPr>
                    <a:lstStyle/>
                    <a:p>
                      <a:pPr marL="0" marR="0" indent="0" algn="ctr" defTabSz="16256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Verdana"/>
                        </a:rPr>
                        <a:t>Sample cubes</a:t>
                      </a:r>
                    </a:p>
                  </p:txBody>
                </p:sp>
              </p:grp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71B725D9-E8DF-48E0-A56F-7E81801195A9}"/>
                      </a:ext>
                    </a:extLst>
                  </p:cNvPr>
                  <p:cNvCxnSpPr>
                    <a:stCxn id="4" idx="3"/>
                    <a:endCxn id="8" idx="1"/>
                  </p:cNvCxnSpPr>
                  <p:nvPr/>
                </p:nvCxnSpPr>
                <p:spPr>
                  <a:xfrm>
                    <a:off x="2530121" y="4387135"/>
                    <a:ext cx="484012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C50331E1-EA3E-40E6-83DC-A52C928475DA}"/>
                      </a:ext>
                    </a:extLst>
                  </p:cNvPr>
                  <p:cNvCxnSpPr>
                    <a:stCxn id="8" idx="3"/>
                    <a:endCxn id="7" idx="1"/>
                  </p:cNvCxnSpPr>
                  <p:nvPr/>
                </p:nvCxnSpPr>
                <p:spPr>
                  <a:xfrm flipV="1">
                    <a:off x="4521200" y="4387134"/>
                    <a:ext cx="484012" cy="1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6FA38A8C-72C1-423F-85B3-EA2EB9CF5DFE}"/>
                      </a:ext>
                    </a:extLst>
                  </p:cNvPr>
                  <p:cNvCxnSpPr>
                    <a:stCxn id="7" idx="3"/>
                    <a:endCxn id="9" idx="1"/>
                  </p:cNvCxnSpPr>
                  <p:nvPr/>
                </p:nvCxnSpPr>
                <p:spPr>
                  <a:xfrm>
                    <a:off x="7409745" y="4387134"/>
                    <a:ext cx="484011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E7C8D15D-055C-4843-8BE5-85D77955BBD7}"/>
                      </a:ext>
                    </a:extLst>
                  </p:cNvPr>
                  <p:cNvCxnSpPr>
                    <a:stCxn id="9" idx="3"/>
                    <a:endCxn id="13" idx="1"/>
                  </p:cNvCxnSpPr>
                  <p:nvPr/>
                </p:nvCxnSpPr>
                <p:spPr>
                  <a:xfrm>
                    <a:off x="11740443" y="4387134"/>
                    <a:ext cx="483308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5" name="Connector: Elbow 24">
                    <a:extLst>
                      <a:ext uri="{FF2B5EF4-FFF2-40B4-BE49-F238E27FC236}">
                        <a16:creationId xmlns:a16="http://schemas.microsoft.com/office/drawing/2014/main" id="{44745CC9-BD16-4F7E-A150-82B77FC40C85}"/>
                      </a:ext>
                    </a:extLst>
                  </p:cNvPr>
                  <p:cNvCxnSpPr>
                    <a:stCxn id="4" idx="2"/>
                    <a:endCxn id="10" idx="1"/>
                  </p:cNvCxnSpPr>
                  <p:nvPr/>
                </p:nvCxnSpPr>
                <p:spPr>
                  <a:xfrm rot="16200000" flipH="1">
                    <a:off x="1557861" y="4605477"/>
                    <a:ext cx="1226266" cy="1686278"/>
                  </a:xfrm>
                  <a:prstGeom prst="bentConnector2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374FA820-17C8-432C-8143-B84995A5DE0E}"/>
                      </a:ext>
                    </a:extLst>
                  </p:cNvPr>
                  <p:cNvCxnSpPr>
                    <a:stCxn id="10" idx="3"/>
                    <a:endCxn id="11" idx="1"/>
                  </p:cNvCxnSpPr>
                  <p:nvPr/>
                </p:nvCxnSpPr>
                <p:spPr>
                  <a:xfrm flipV="1">
                    <a:off x="8246535" y="6061748"/>
                    <a:ext cx="484012" cy="1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7E4DEDFF-A51E-4C78-8E12-FE815A5D656A}"/>
                      </a:ext>
                    </a:extLst>
                  </p:cNvPr>
                  <p:cNvCxnSpPr>
                    <a:stCxn id="11" idx="3"/>
                    <a:endCxn id="12" idx="1"/>
                  </p:cNvCxnSpPr>
                  <p:nvPr/>
                </p:nvCxnSpPr>
                <p:spPr>
                  <a:xfrm>
                    <a:off x="10677879" y="6061748"/>
                    <a:ext cx="484012" cy="0"/>
                  </a:xfrm>
                  <a:prstGeom prst="straightConnector1">
                    <a:avLst/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3" name="Connector: Elbow 32">
                    <a:extLst>
                      <a:ext uri="{FF2B5EF4-FFF2-40B4-BE49-F238E27FC236}">
                        <a16:creationId xmlns:a16="http://schemas.microsoft.com/office/drawing/2014/main" id="{1DCF7F59-19A5-4ADC-8F21-69D06D84ECB3}"/>
                      </a:ext>
                    </a:extLst>
                  </p:cNvPr>
                  <p:cNvCxnSpPr>
                    <a:cxnSpLocks/>
                    <a:stCxn id="10" idx="0"/>
                    <a:endCxn id="13" idx="2"/>
                  </p:cNvCxnSpPr>
                  <p:nvPr/>
                </p:nvCxnSpPr>
                <p:spPr>
                  <a:xfrm rot="5400000" flipH="1" flipV="1">
                    <a:off x="9016068" y="1568930"/>
                    <a:ext cx="658736" cy="7430205"/>
                  </a:xfrm>
                  <a:prstGeom prst="bentConnector3">
                    <a:avLst>
                      <a:gd name="adj1" fmla="val 75063"/>
                    </a:avLst>
                  </a:prstGeom>
                  <a:noFill/>
                  <a:ln w="38100" cap="flat">
                    <a:solidFill>
                      <a:schemeClr val="accent1"/>
                    </a:solidFill>
                    <a:prstDash val="solid"/>
                    <a:round/>
                    <a:tailEnd type="triangle"/>
                  </a:ln>
                  <a:effectLst>
                    <a:outerShdw blurRad="63500" dist="25400" dir="5400000" rotWithShape="0">
                      <a:srgbClr val="000000">
                        <a:alpha val="38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6" name="Connector: Elbow 35">
                    <a:extLst>
                      <a:ext uri="{FF2B5EF4-FFF2-40B4-BE49-F238E27FC236}">
                        <a16:creationId xmlns:a16="http://schemas.microsoft.com/office/drawing/2014/main" id="{8389C10B-42B1-43F1-8E89-395342FDA08D}"/>
                      </a:ext>
                    </a:extLst>
                  </p:cNvPr>
                  <p:cNvCxnSpPr>
                    <a:stCxn id="8" idx="2"/>
                    <a:endCxn id="11" idx="0"/>
                  </p:cNvCxnSpPr>
                  <p:nvPr/>
                </p:nvCxnSpPr>
                <p:spPr>
                  <a:xfrm rot="16200000" flipH="1">
                    <a:off x="6406573" y="2315759"/>
                    <a:ext cx="658734" cy="5936546"/>
                  </a:xfrm>
                  <a:prstGeom prst="bentConnector3">
                    <a:avLst>
                      <a:gd name="adj1" fmla="val 75063"/>
                    </a:avLst>
                  </a:prstGeom>
                  <a:ln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ctor: Elbow 39">
                    <a:extLst>
                      <a:ext uri="{FF2B5EF4-FFF2-40B4-BE49-F238E27FC236}">
                        <a16:creationId xmlns:a16="http://schemas.microsoft.com/office/drawing/2014/main" id="{0AF40A2F-49FF-4F21-BDDC-9488F109B419}"/>
                      </a:ext>
                    </a:extLst>
                  </p:cNvPr>
                  <p:cNvCxnSpPr>
                    <a:stCxn id="7" idx="2"/>
                    <a:endCxn id="12" idx="0"/>
                  </p:cNvCxnSpPr>
                  <p:nvPr/>
                </p:nvCxnSpPr>
                <p:spPr>
                  <a:xfrm rot="16200000" flipH="1">
                    <a:off x="9001959" y="2160183"/>
                    <a:ext cx="658735" cy="6247695"/>
                  </a:xfrm>
                  <a:prstGeom prst="bentConnector3">
                    <a:avLst>
                      <a:gd name="adj1" fmla="val 51928"/>
                    </a:avLst>
                  </a:prstGeom>
                  <a:ln>
                    <a:tailEnd type="triangle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Flowchart: Alternate Process 45">
                  <a:extLst>
                    <a:ext uri="{FF2B5EF4-FFF2-40B4-BE49-F238E27FC236}">
                      <a16:creationId xmlns:a16="http://schemas.microsoft.com/office/drawing/2014/main" id="{02149190-CC25-46C8-A461-9B1103AA4C20}"/>
                    </a:ext>
                  </a:extLst>
                </p:cNvPr>
                <p:cNvSpPr/>
                <p:nvPr/>
              </p:nvSpPr>
              <p:spPr>
                <a:xfrm>
                  <a:off x="14469535" y="2359104"/>
                  <a:ext cx="1673576" cy="1135060"/>
                </a:xfrm>
                <a:prstGeom prst="flowChartAlternateProcess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81279" tIns="81279" rIns="81279" bIns="81279" numCol="1" spcCol="38100" rtlCol="0" anchor="ctr" anchorCtr="1">
                  <a:normAutofit/>
                </a:bodyPr>
                <a:lstStyle/>
                <a:p>
                  <a:pPr marL="0" marR="0" indent="0" algn="ctr" defTabSz="16256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0" u="none" strike="noStrike" cap="none" spc="0" normalizeH="0" baseline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Verdana"/>
                    </a:rPr>
                    <a:t>Filter</a:t>
                  </a: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44159B2-063F-45C2-A9E5-733FD0EFA8A3}"/>
                  </a:ext>
                </a:extLst>
              </p:cNvPr>
              <p:cNvCxnSpPr>
                <a:stCxn id="13" idx="3"/>
                <a:endCxn id="46" idx="1"/>
              </p:cNvCxnSpPr>
              <p:nvPr/>
            </p:nvCxnSpPr>
            <p:spPr>
              <a:xfrm>
                <a:off x="13986227" y="2926634"/>
                <a:ext cx="483308" cy="0"/>
              </a:xfrm>
              <a:prstGeom prst="straightConnector1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1DDB3EC6-7001-497B-90E0-21A1FAE4D940}"/>
                </a:ext>
              </a:extLst>
            </p:cNvPr>
            <p:cNvCxnSpPr>
              <a:stCxn id="12" idx="3"/>
              <a:endCxn id="46" idx="2"/>
            </p:cNvCxnSpPr>
            <p:nvPr/>
          </p:nvCxnSpPr>
          <p:spPr>
            <a:xfrm flipV="1">
              <a:off x="13786558" y="4361814"/>
              <a:ext cx="1468966" cy="1107084"/>
            </a:xfrm>
            <a:prstGeom prst="bentConnector2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63500" dist="254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7951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iterate through lights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Tiled culling is not very useful when shading reflections, because they’re not in the view</a:t>
                </a:r>
              </a:p>
              <a:p>
                <a:r>
                  <a:rPr lang="en-US" dirty="0"/>
                  <a:t>View-based clustering [Person] suffers from the same fate</a:t>
                </a:r>
              </a:p>
              <a:p>
                <a:r>
                  <a:rPr lang="en-US" dirty="0"/>
                  <a:t>Instead can use world space clustering [Person]</a:t>
                </a:r>
              </a:p>
              <a:p>
                <a:pPr lvl="1"/>
                <a:r>
                  <a:rPr lang="en-US" dirty="0"/>
                  <a:t>Divide the scene around the camera into AABBs (cells)</a:t>
                </a:r>
              </a:p>
              <a:p>
                <a:pPr lvl="1"/>
                <a:r>
                  <a:rPr lang="en-US" dirty="0"/>
                  <a:t>Bin the lights into those</a:t>
                </a:r>
              </a:p>
              <a:p>
                <a:pPr lvl="1"/>
                <a:r>
                  <a:rPr lang="en-US" dirty="0"/>
                  <a:t>Use normal clustering data structures to iterate through lights</a:t>
                </a:r>
              </a:p>
              <a:p>
                <a:pPr lvl="1"/>
                <a:r>
                  <a:rPr lang="en-US" dirty="0"/>
                  <a:t>Intersections are simpler than with view based clustering</a:t>
                </a:r>
              </a:p>
              <a:p>
                <a:pPr lvl="1"/>
                <a:r>
                  <a:rPr lang="en-US" dirty="0"/>
                  <a:t>But potentially more intersections required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≈1.56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edge length worked quite well for us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792" t="-2596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843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2474" y="3438358"/>
            <a:ext cx="1981786" cy="1981786"/>
          </a:xfrm>
          <a:prstGeom prst="rect">
            <a:avLst/>
          </a:prstGeom>
        </p:spPr>
      </p:pic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85800" indent="-685800"/>
            <a:r>
              <a:rPr lang="en-US" dirty="0" err="1"/>
              <a:t>Mip</a:t>
            </a:r>
            <a:r>
              <a:rPr lang="en-US" dirty="0"/>
              <a:t> level selection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09043" y="2133600"/>
            <a:ext cx="6490041" cy="6400800"/>
            <a:chOff x="4609043" y="2133600"/>
            <a:chExt cx="6490041" cy="64008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340D22-4ADE-4A46-A169-CC5D43B2D50E}"/>
                </a:ext>
              </a:extLst>
            </p:cNvPr>
            <p:cNvGrpSpPr/>
            <p:nvPr/>
          </p:nvGrpSpPr>
          <p:grpSpPr>
            <a:xfrm>
              <a:off x="4609043" y="2133600"/>
              <a:ext cx="6490041" cy="6400800"/>
              <a:chOff x="8938717" y="3027802"/>
              <a:chExt cx="4715801" cy="484981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FC7A639-83F7-4C84-845C-BCE997933333}"/>
                  </a:ext>
                </a:extLst>
              </p:cNvPr>
              <p:cNvGrpSpPr/>
              <p:nvPr/>
            </p:nvGrpSpPr>
            <p:grpSpPr>
              <a:xfrm>
                <a:off x="8938717" y="3027802"/>
                <a:ext cx="4715801" cy="4849816"/>
                <a:chOff x="8681156" y="2184400"/>
                <a:chExt cx="4715801" cy="4849816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F9BE70AB-36E3-4061-8E3E-08D23906A8F3}"/>
                    </a:ext>
                  </a:extLst>
                </p:cNvPr>
                <p:cNvCxnSpPr/>
                <p:nvPr/>
              </p:nvCxnSpPr>
              <p:spPr>
                <a:xfrm>
                  <a:off x="8681156" y="6441722"/>
                  <a:ext cx="4176888" cy="0"/>
                </a:xfrm>
                <a:prstGeom prst="line">
                  <a:avLst/>
                </a:prstGeom>
                <a:noFill/>
                <a:ln w="38100" cap="flat">
                  <a:solidFill>
                    <a:schemeClr val="accent1"/>
                  </a:solidFill>
                  <a:prstDash val="solid"/>
                  <a:round/>
                </a:ln>
                <a:effectLst>
                  <a:outerShdw blurRad="63500" dist="254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62ADA85B-75FB-4A3C-A684-93D6C7F0A084}"/>
                    </a:ext>
                  </a:extLst>
                </p:cNvPr>
                <p:cNvSpPr/>
                <p:nvPr/>
              </p:nvSpPr>
              <p:spPr>
                <a:xfrm>
                  <a:off x="10512157" y="3924999"/>
                  <a:ext cx="1129518" cy="1177813"/>
                </a:xfrm>
                <a:prstGeom prst="ellipse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81279" tIns="81279" rIns="81279" bIns="81279" numCol="1" spcCol="38100" rtlCol="0" anchor="t">
                  <a:spAutoFit/>
                </a:bodyPr>
                <a:lstStyle/>
                <a:p>
                  <a:pPr marL="0" marR="0" indent="0" algn="l" defTabSz="16256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spc="0" normalizeH="0" baseline="0">
                    <a:ln>
                      <a:noFill/>
                    </a:ln>
                    <a:solidFill>
                      <a:srgbClr val="1F497D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Verdana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018258D-4462-45A4-B8FB-B90A0C264291}"/>
                    </a:ext>
                  </a:extLst>
                </p:cNvPr>
                <p:cNvSpPr/>
                <p:nvPr/>
              </p:nvSpPr>
              <p:spPr>
                <a:xfrm>
                  <a:off x="8746000" y="2184400"/>
                  <a:ext cx="4650957" cy="4849816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ot="0" spcFirstLastPara="1" vertOverflow="overflow" horzOverflow="overflow" vert="horz" wrap="square" lIns="81279" tIns="81279" rIns="81279" bIns="81279" numCol="1" spcCol="38100" rtlCol="0" anchor="t">
                  <a:spAutoFit/>
                </a:bodyPr>
                <a:lstStyle/>
                <a:p>
                  <a:pPr marL="0" marR="0" indent="0" algn="l" defTabSz="16256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200" b="0" i="0" u="none" strike="noStrike" cap="none" spc="0" normalizeH="0" baseline="0">
                    <a:ln>
                      <a:noFill/>
                    </a:ln>
                    <a:solidFill>
                      <a:srgbClr val="1F497D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Verdana"/>
                  </a:endParaRP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E66A2B0-2339-42D3-A2C1-48A3276ACC8D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V="1">
                <a:off x="10974902" y="4906932"/>
                <a:ext cx="1569268" cy="2360377"/>
              </a:xfrm>
              <a:prstGeom prst="straightConnector1">
                <a:avLst/>
              </a:prstGeom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7549ED3A-C649-42E2-8E7D-3D5FCC7801C7}"/>
                  </a:ext>
                </a:extLst>
              </p:cNvPr>
              <p:cNvCxnSpPr>
                <a:cxnSpLocks/>
                <a:endCxn id="21" idx="3"/>
              </p:cNvCxnSpPr>
              <p:nvPr/>
            </p:nvCxnSpPr>
            <p:spPr>
              <a:xfrm flipV="1">
                <a:off x="11346004" y="4906933"/>
                <a:ext cx="1198166" cy="437470"/>
              </a:xfrm>
              <a:prstGeom prst="straightConnector1">
                <a:avLst/>
              </a:prstGeom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" name="Pie 3"/>
            <p:cNvSpPr/>
            <p:nvPr/>
          </p:nvSpPr>
          <p:spPr>
            <a:xfrm rot="5897564">
              <a:off x="7212677" y="4470298"/>
              <a:ext cx="1474339" cy="1463616"/>
            </a:xfrm>
            <a:prstGeom prst="pie">
              <a:avLst>
                <a:gd name="adj1" fmla="val 13473850"/>
                <a:gd name="adj2" fmla="val 15437612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81279" tIns="81279" rIns="81279" bIns="81279" numCol="1" spcCol="38100" rtlCol="0" anchor="t">
              <a:spAutoFit/>
            </a:bodyPr>
            <a:lstStyle/>
            <a:p>
              <a:pPr marL="0" marR="0" indent="0" algn="l" defTabSz="16256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spc="0" normalizeH="0" baseline="0">
                <a:ln>
                  <a:noFill/>
                </a:ln>
                <a:solidFill>
                  <a:srgbClr val="1F497D"/>
                </a:solidFill>
                <a:effectLst/>
                <a:uFillTx/>
                <a:latin typeface="+mj-lt"/>
                <a:ea typeface="+mj-ea"/>
                <a:cs typeface="+mj-cs"/>
                <a:sym typeface="Verdana"/>
              </a:endParaRPr>
            </a:p>
          </p:txBody>
        </p:sp>
      </p:grpSp>
      <p:sp>
        <p:nvSpPr>
          <p:cNvPr id="6" name="Pie 5"/>
          <p:cNvSpPr/>
          <p:nvPr/>
        </p:nvSpPr>
        <p:spPr>
          <a:xfrm rot="3499742">
            <a:off x="6397704" y="6778795"/>
            <a:ext cx="2007277" cy="1900240"/>
          </a:xfrm>
          <a:prstGeom prst="pie">
            <a:avLst>
              <a:gd name="adj1" fmla="val 13240265"/>
              <a:gd name="adj2" fmla="val 1620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5400000" flipH="1" flipV="1">
            <a:off x="7075261" y="5595097"/>
            <a:ext cx="1803362" cy="775481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24811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</a:t>
            </a:r>
            <a:r>
              <a:rPr lang="en-US" dirty="0"/>
              <a:t> selection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cube positioned on reflector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Edge length on unit radius cube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𝑙𝑜𝑑</m:t>
                        </m:r>
                      </m:sup>
                    </m:sSup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Half of the aperture angle is obtained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Half of the aperture of a solid angle subtended by a sphere is given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being the radius of the sphere,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distance from the center of the hemisphere to the center of the sphere</a:t>
                </a:r>
              </a:p>
              <a:p>
                <a:r>
                  <a:rPr lang="en-US" dirty="0"/>
                  <a:t>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, then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917" t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35627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Mip</a:t>
            </a:r>
            <a:r>
              <a:rPr lang="en-US" dirty="0"/>
              <a:t>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correctly for high res </a:t>
            </a:r>
            <a:r>
              <a:rPr lang="en-US" dirty="0" err="1"/>
              <a:t>mips</a:t>
            </a:r>
            <a:endParaRPr lang="en-US" dirty="0"/>
          </a:p>
          <a:p>
            <a:r>
              <a:rPr lang="en-US" dirty="0"/>
              <a:t>But going too high doesn’t always work because it starts gathering information from background which is not always correct</a:t>
            </a:r>
          </a:p>
        </p:txBody>
      </p:sp>
    </p:spTree>
    <p:extLst>
      <p:ext uri="{BB962C8B-B14F-4D97-AF65-F5344CB8AC3E}">
        <p14:creationId xmlns:p14="http://schemas.microsoft.com/office/powerpoint/2010/main" val="6481773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2EC3-6D53-406A-83CF-620CD5EB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glossy reflections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88326" y="2635793"/>
            <a:ext cx="1981786" cy="19817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4609040" y="3817621"/>
            <a:ext cx="8280003" cy="4138684"/>
            <a:chOff x="8938717" y="4259089"/>
            <a:chExt cx="6137878" cy="30260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4768402"/>
              <a:ext cx="4176888" cy="2516722"/>
              <a:chOff x="8681156" y="3925000"/>
              <a:chExt cx="4176888" cy="251672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5000"/>
                <a:ext cx="1152573" cy="11520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6004" y="4290521"/>
              <a:ext cx="3730591" cy="1053884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4902" y="4259089"/>
              <a:ext cx="3918251" cy="3008223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5" name="Pie 14"/>
          <p:cNvSpPr/>
          <p:nvPr/>
        </p:nvSpPr>
        <p:spPr>
          <a:xfrm rot="4635102">
            <a:off x="6352220" y="6981820"/>
            <a:ext cx="2007277" cy="1900240"/>
          </a:xfrm>
          <a:prstGeom prst="pie">
            <a:avLst>
              <a:gd name="adj1" fmla="val 13240265"/>
              <a:gd name="adj2" fmla="val 162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95811" y="3659287"/>
            <a:ext cx="891540" cy="31666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66A2B0-2339-42D3-A2C1-48A3276ACC8D}"/>
              </a:ext>
            </a:extLst>
          </p:cNvPr>
          <p:cNvCxnSpPr>
            <a:cxnSpLocks/>
          </p:cNvCxnSpPr>
          <p:nvPr/>
        </p:nvCxnSpPr>
        <p:spPr>
          <a:xfrm flipV="1">
            <a:off x="7355857" y="3817619"/>
            <a:ext cx="5537183" cy="4114321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66A2B0-2339-42D3-A2C1-48A3276ACC8D}"/>
              </a:ext>
            </a:extLst>
          </p:cNvPr>
          <p:cNvCxnSpPr>
            <a:cxnSpLocks/>
          </p:cNvCxnSpPr>
          <p:nvPr/>
        </p:nvCxnSpPr>
        <p:spPr>
          <a:xfrm flipV="1">
            <a:off x="7355857" y="3714931"/>
            <a:ext cx="5125703" cy="4217009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49ED3A-C649-42E2-8E7D-3D5FCC7801C7}"/>
              </a:ext>
            </a:extLst>
          </p:cNvPr>
          <p:cNvCxnSpPr>
            <a:cxnSpLocks/>
          </p:cNvCxnSpPr>
          <p:nvPr/>
        </p:nvCxnSpPr>
        <p:spPr>
          <a:xfrm flipV="1">
            <a:off x="7852475" y="3714927"/>
            <a:ext cx="4629085" cy="159923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49ED3A-C649-42E2-8E7D-3D5FCC7801C7}"/>
              </a:ext>
            </a:extLst>
          </p:cNvPr>
          <p:cNvCxnSpPr>
            <a:cxnSpLocks/>
          </p:cNvCxnSpPr>
          <p:nvPr/>
        </p:nvCxnSpPr>
        <p:spPr>
          <a:xfrm flipV="1">
            <a:off x="7848478" y="3836249"/>
            <a:ext cx="4717260" cy="146574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D0DF2DF-DC7F-435D-9062-ACC365B6D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2133600"/>
            <a:ext cx="6467214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sampling cubes, the reflected ray is re-casted to nearby points on the plane at the sample point</a:t>
            </a:r>
          </a:p>
          <a:p>
            <a:r>
              <a:rPr lang="en-US" dirty="0"/>
              <a:t>If it’s a miss can intersect with a new plane at the missed point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5692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2EC3-6D53-406A-83CF-620CD5EB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intersection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88326" y="2635793"/>
            <a:ext cx="1981786" cy="19817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4609040" y="3817621"/>
            <a:ext cx="8280003" cy="4138684"/>
            <a:chOff x="8938717" y="4259089"/>
            <a:chExt cx="6137878" cy="30260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4768402"/>
              <a:ext cx="4176888" cy="2516722"/>
              <a:chOff x="8681156" y="3925000"/>
              <a:chExt cx="4176888" cy="251672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5000"/>
                <a:ext cx="1152573" cy="115200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6004" y="4290521"/>
              <a:ext cx="3730591" cy="1053884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4902" y="4259089"/>
              <a:ext cx="3918251" cy="3008223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5" name="Pie 14"/>
          <p:cNvSpPr/>
          <p:nvPr/>
        </p:nvSpPr>
        <p:spPr>
          <a:xfrm rot="4635102">
            <a:off x="6352220" y="6981820"/>
            <a:ext cx="2007277" cy="1900240"/>
          </a:xfrm>
          <a:prstGeom prst="pie">
            <a:avLst>
              <a:gd name="adj1" fmla="val 13240265"/>
              <a:gd name="adj2" fmla="val 162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95811" y="3659287"/>
            <a:ext cx="891540" cy="31666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66A2B0-2339-42D3-A2C1-48A3276ACC8D}"/>
              </a:ext>
            </a:extLst>
          </p:cNvPr>
          <p:cNvCxnSpPr>
            <a:cxnSpLocks/>
          </p:cNvCxnSpPr>
          <p:nvPr/>
        </p:nvCxnSpPr>
        <p:spPr>
          <a:xfrm flipV="1">
            <a:off x="7355857" y="3817619"/>
            <a:ext cx="5537183" cy="4114321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66A2B0-2339-42D3-A2C1-48A3276ACC8D}"/>
              </a:ext>
            </a:extLst>
          </p:cNvPr>
          <p:cNvCxnSpPr>
            <a:cxnSpLocks/>
          </p:cNvCxnSpPr>
          <p:nvPr/>
        </p:nvCxnSpPr>
        <p:spPr>
          <a:xfrm flipV="1">
            <a:off x="7355857" y="3714931"/>
            <a:ext cx="5125703" cy="4217009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49ED3A-C649-42E2-8E7D-3D5FCC7801C7}"/>
              </a:ext>
            </a:extLst>
          </p:cNvPr>
          <p:cNvCxnSpPr>
            <a:cxnSpLocks/>
          </p:cNvCxnSpPr>
          <p:nvPr/>
        </p:nvCxnSpPr>
        <p:spPr>
          <a:xfrm flipV="1">
            <a:off x="7852475" y="3714927"/>
            <a:ext cx="4629085" cy="159923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49ED3A-C649-42E2-8E7D-3D5FCC7801C7}"/>
              </a:ext>
            </a:extLst>
          </p:cNvPr>
          <p:cNvCxnSpPr>
            <a:cxnSpLocks/>
          </p:cNvCxnSpPr>
          <p:nvPr/>
        </p:nvCxnSpPr>
        <p:spPr>
          <a:xfrm flipV="1">
            <a:off x="7848478" y="3836249"/>
            <a:ext cx="4717260" cy="146574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D0DF2DF-DC7F-435D-9062-ACC365B6D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2133600"/>
            <a:ext cx="6467214" cy="5867400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6626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2C37-0F16-4F68-8D55-0B14931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rough reflections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46BF1-2C4D-4785-B20B-217CD14C42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actually easy, just sample the cube in the old way</a:t>
            </a:r>
          </a:p>
        </p:txBody>
      </p:sp>
    </p:spTree>
    <p:extLst>
      <p:ext uri="{BB962C8B-B14F-4D97-AF65-F5344CB8AC3E}">
        <p14:creationId xmlns:p14="http://schemas.microsoft.com/office/powerpoint/2010/main" val="72098327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/>
          <p:cNvSpPr/>
          <p:nvPr/>
        </p:nvSpPr>
        <p:spPr>
          <a:xfrm rot="3499742">
            <a:off x="6388382" y="6752330"/>
            <a:ext cx="2007277" cy="2011680"/>
          </a:xfrm>
          <a:prstGeom prst="pie">
            <a:avLst>
              <a:gd name="adj1" fmla="val 13240265"/>
              <a:gd name="adj2" fmla="val 162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2474" y="3438358"/>
            <a:ext cx="1981786" cy="1981786"/>
          </a:xfrm>
          <a:prstGeom prst="rect">
            <a:avLst/>
          </a:prstGeom>
        </p:spPr>
      </p:pic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85800" indent="-685800"/>
            <a:r>
              <a:rPr lang="en-US" dirty="0"/>
              <a:t>Specular highlights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4609043" y="2133600"/>
            <a:ext cx="6490041" cy="6400800"/>
            <a:chOff x="8938717" y="3027802"/>
            <a:chExt cx="4715801" cy="48498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3027802"/>
              <a:ext cx="4715801" cy="4849816"/>
              <a:chOff x="8681156" y="2184400"/>
              <a:chExt cx="4715801" cy="484981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4999"/>
                <a:ext cx="1129518" cy="1177813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18258D-4462-45A4-B8FB-B90A0C264291}"/>
                  </a:ext>
                </a:extLst>
              </p:cNvPr>
              <p:cNvSpPr/>
              <p:nvPr/>
            </p:nvSpPr>
            <p:spPr>
              <a:xfrm>
                <a:off x="8746000" y="2184400"/>
                <a:ext cx="4650957" cy="4849816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0974902" y="4906932"/>
              <a:ext cx="1569268" cy="2360377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11346004" y="4906933"/>
              <a:ext cx="1198166" cy="43747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6946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93" y="-3938"/>
            <a:ext cx="13727814" cy="91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981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When illuminating the cubes some components depend on the view</a:t>
            </a:r>
          </a:p>
          <a:p>
            <a:r>
              <a:rPr lang="en-US" dirty="0"/>
              <a:t>The straightforward solution would be to store some SH coefficients for the radiance</a:t>
            </a:r>
          </a:p>
          <a:p>
            <a:pPr lvl="1"/>
            <a:r>
              <a:rPr lang="en-US" dirty="0"/>
              <a:t>Costly</a:t>
            </a:r>
          </a:p>
          <a:p>
            <a:r>
              <a:rPr lang="en-US" dirty="0"/>
              <a:t>Alternatively, can make all cube-shots produce the same incorrect result</a:t>
            </a:r>
          </a:p>
          <a:p>
            <a:pPr lvl="1"/>
            <a:r>
              <a:rPr lang="en-US" dirty="0"/>
              <a:t>Make all cube-shots agree on one view position for illumination purposes</a:t>
            </a:r>
          </a:p>
          <a:p>
            <a:pPr lvl="1"/>
            <a:r>
              <a:rPr lang="en-US" dirty="0"/>
              <a:t>It’s consistent, and that’s what counts</a:t>
            </a:r>
          </a:p>
          <a:p>
            <a:pPr lvl="1"/>
            <a:r>
              <a:rPr lang="en-US" dirty="0"/>
              <a:t>Can be made somewhat correct when there’s one main reflector</a:t>
            </a:r>
          </a:p>
        </p:txBody>
      </p:sp>
    </p:spTree>
    <p:extLst>
      <p:ext uri="{BB962C8B-B14F-4D97-AF65-F5344CB8AC3E}">
        <p14:creationId xmlns:p14="http://schemas.microsoft.com/office/powerpoint/2010/main" val="208097282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B627A4-7EA1-4B67-975D-324B53081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43646" y="3735649"/>
            <a:ext cx="1525243" cy="1067670"/>
          </a:xfrm>
          <a:prstGeom prst="rect">
            <a:avLst/>
          </a:prstGeom>
        </p:spPr>
      </p:pic>
      <p:sp>
        <p:nvSpPr>
          <p:cNvPr id="6" name="Pie 5"/>
          <p:cNvSpPr/>
          <p:nvPr/>
        </p:nvSpPr>
        <p:spPr>
          <a:xfrm rot="4383820">
            <a:off x="6352220" y="6981820"/>
            <a:ext cx="2007277" cy="1900240"/>
          </a:xfrm>
          <a:prstGeom prst="pie">
            <a:avLst>
              <a:gd name="adj1" fmla="val 13240265"/>
              <a:gd name="adj2" fmla="val 162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660518" y="2287698"/>
            <a:ext cx="1981786" cy="1981786"/>
          </a:xfrm>
          <a:prstGeom prst="rect">
            <a:avLst/>
          </a:prstGeom>
        </p:spPr>
      </p:pic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85800" indent="-685800"/>
            <a:r>
              <a:rPr lang="en-US" dirty="0"/>
              <a:t>Missing information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4609043" y="3510991"/>
            <a:ext cx="8140600" cy="4445314"/>
            <a:chOff x="8938717" y="4034894"/>
            <a:chExt cx="6034539" cy="32502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4768402"/>
              <a:ext cx="4176888" cy="2516722"/>
              <a:chOff x="8681156" y="3925000"/>
              <a:chExt cx="4176888" cy="251672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5000"/>
                <a:ext cx="1152573" cy="1136572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4902" y="4034894"/>
              <a:ext cx="3998354" cy="3232415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6004" y="4750587"/>
              <a:ext cx="1682325" cy="593816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10106267" y="3510991"/>
            <a:ext cx="2643376" cy="978848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491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missing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straightforward solution is to </a:t>
            </a:r>
            <a:r>
              <a:rPr lang="en-US" dirty="0" err="1"/>
              <a:t>reshade</a:t>
            </a:r>
            <a:r>
              <a:rPr lang="en-US" dirty="0"/>
              <a:t> with full Ray-Tracing approach</a:t>
            </a:r>
          </a:p>
          <a:p>
            <a:pPr lvl="1"/>
            <a:r>
              <a:rPr lang="en-US" dirty="0"/>
              <a:t>Problems are: noise, glossy reflections</a:t>
            </a:r>
          </a:p>
          <a:p>
            <a:r>
              <a:rPr lang="en-US" dirty="0"/>
              <a:t>Cube-shots can be repositioned</a:t>
            </a:r>
          </a:p>
          <a:p>
            <a:pPr lvl="1"/>
            <a:r>
              <a:rPr lang="en-US" dirty="0"/>
              <a:t>Should gravitate towards reflectors</a:t>
            </a:r>
          </a:p>
          <a:p>
            <a:r>
              <a:rPr lang="en-US" dirty="0"/>
              <a:t>In-painting algorithms</a:t>
            </a:r>
          </a:p>
          <a:p>
            <a:pPr lvl="1"/>
            <a:r>
              <a:rPr lang="en-US" dirty="0"/>
              <a:t>Very good for closing smaller size holes, but ultimately unpredictable</a:t>
            </a:r>
          </a:p>
          <a:p>
            <a:pPr lvl="1"/>
            <a:r>
              <a:rPr lang="en-US" dirty="0"/>
              <a:t>Temporal stability is an issue</a:t>
            </a:r>
          </a:p>
          <a:p>
            <a:r>
              <a:rPr lang="en-US" dirty="0"/>
              <a:t>Machine learning approach</a:t>
            </a:r>
          </a:p>
          <a:p>
            <a:pPr lvl="1"/>
            <a:r>
              <a:rPr lang="en-US" dirty="0"/>
              <a:t>Can train for targeted scenes. Training set is simple to obtain.</a:t>
            </a:r>
          </a:p>
          <a:p>
            <a:pPr lvl="1"/>
            <a:r>
              <a:rPr lang="en-US" dirty="0"/>
              <a:t>Temporal stability is an issue</a:t>
            </a:r>
          </a:p>
          <a:p>
            <a:r>
              <a:rPr lang="en-US" dirty="0"/>
              <a:t>Can just sample the cube in the direction, even if incorrect</a:t>
            </a:r>
          </a:p>
          <a:p>
            <a:pPr lvl="1"/>
            <a:r>
              <a:rPr lang="en-US" dirty="0"/>
              <a:t>Will be visible for large holes</a:t>
            </a:r>
          </a:p>
        </p:txBody>
      </p:sp>
    </p:spTree>
    <p:extLst>
      <p:ext uri="{BB962C8B-B14F-4D97-AF65-F5344CB8AC3E}">
        <p14:creationId xmlns:p14="http://schemas.microsoft.com/office/powerpoint/2010/main" val="107758790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7085-381F-462C-A846-293EB7BB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569BE-CC17-482D-87FA-5096A4951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static objects just reflect velocity</a:t>
            </a:r>
          </a:p>
          <a:p>
            <a:r>
              <a:rPr lang="en-US" dirty="0"/>
              <a:t>Dynamic objects can write out world space velocity</a:t>
            </a:r>
          </a:p>
          <a:p>
            <a:r>
              <a:rPr lang="en-US" dirty="0"/>
              <a:t>Can also be calculated during ray tracing, but requires some data fetching</a:t>
            </a:r>
          </a:p>
        </p:txBody>
      </p:sp>
    </p:spTree>
    <p:extLst>
      <p:ext uri="{BB962C8B-B14F-4D97-AF65-F5344CB8AC3E}">
        <p14:creationId xmlns:p14="http://schemas.microsoft.com/office/powerpoint/2010/main" val="82949571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554136" y="5550443"/>
            <a:ext cx="1981786" cy="1981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B627A4-7EA1-4B67-975D-324B53081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02712" y="2861019"/>
            <a:ext cx="1525243" cy="1067670"/>
          </a:xfrm>
          <a:prstGeom prst="rect">
            <a:avLst/>
          </a:prstGeom>
        </p:spPr>
      </p:pic>
      <p:sp>
        <p:nvSpPr>
          <p:cNvPr id="6" name="Pie 5"/>
          <p:cNvSpPr/>
          <p:nvPr/>
        </p:nvSpPr>
        <p:spPr>
          <a:xfrm rot="3798384">
            <a:off x="6315139" y="6951130"/>
            <a:ext cx="2007277" cy="2011680"/>
          </a:xfrm>
          <a:prstGeom prst="pie">
            <a:avLst>
              <a:gd name="adj1" fmla="val 13240265"/>
              <a:gd name="adj2" fmla="val 162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85800" indent="-685800"/>
            <a:r>
              <a:rPr lang="en-US" dirty="0"/>
              <a:t>BRDF for secondary reflections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4609042" y="3465105"/>
            <a:ext cx="8556240" cy="4491200"/>
            <a:chOff x="8938717" y="4001344"/>
            <a:chExt cx="6342649" cy="32837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4768402"/>
              <a:ext cx="4176888" cy="2516722"/>
              <a:chOff x="8681156" y="3925000"/>
              <a:chExt cx="4176888" cy="251672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5000"/>
                <a:ext cx="1152573" cy="1136572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4902" y="4001344"/>
              <a:ext cx="2453277" cy="3265966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</p:cNvCxnSpPr>
            <p:nvPr/>
          </p:nvCxnSpPr>
          <p:spPr>
            <a:xfrm>
              <a:off x="11346004" y="5344404"/>
              <a:ext cx="3935362" cy="906154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>
            <a:off x="10665331" y="3465105"/>
            <a:ext cx="2499951" cy="3076231"/>
          </a:xfrm>
          <a:prstGeom prst="straightConnector1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6312248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and further bounces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Sharp multi-bounce reflections are best handled by the ray tracing pipeline</a:t>
            </a:r>
          </a:p>
          <a:p>
            <a:r>
              <a:rPr lang="en-US" dirty="0"/>
              <a:t>For cube sampling intersection position needs to be stored in world space coordinates</a:t>
            </a:r>
          </a:p>
          <a:p>
            <a:r>
              <a:rPr lang="en-US" dirty="0"/>
              <a:t>And BRDF information needs to be accumulated (multiplied)</a:t>
            </a:r>
          </a:p>
          <a:p>
            <a:r>
              <a:rPr lang="en-US" dirty="0"/>
              <a:t>Alternatively, cube render can write out normal</a:t>
            </a:r>
          </a:p>
          <a:p>
            <a:pPr lvl="1"/>
            <a:r>
              <a:rPr lang="en-US" dirty="0"/>
              <a:t>Normal can be used to find intersection with bounding proxy geometry</a:t>
            </a:r>
          </a:p>
          <a:p>
            <a:pPr lvl="1"/>
            <a:r>
              <a:rPr lang="en-US" dirty="0"/>
              <a:t>Illumination target can instead store the reflectance for these pixels</a:t>
            </a:r>
          </a:p>
          <a:p>
            <a:pPr lvl="1"/>
            <a:r>
              <a:rPr lang="en-US" dirty="0"/>
              <a:t>Secondary reflections are harder to verify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Tertiary reflection will contain whatever we put on the reflectors when rendering the cubes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Can be illumination from static pre-rendered cubes</a:t>
            </a:r>
          </a:p>
        </p:txBody>
      </p:sp>
    </p:spTree>
    <p:extLst>
      <p:ext uri="{BB962C8B-B14F-4D97-AF65-F5344CB8AC3E}">
        <p14:creationId xmlns:p14="http://schemas.microsoft.com/office/powerpoint/2010/main" val="269960640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4734-D761-4BC1-B76D-57B1B2CD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surfaces (windows)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1C0A8-E228-47C5-918D-7A272E88E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Can be handled relatively easily if there’s a dominant reflective layer</a:t>
            </a:r>
          </a:p>
          <a:p>
            <a:r>
              <a:rPr lang="en-US" dirty="0"/>
              <a:t>Implementation is based on approximated visibility [Salvi] with ROVs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dirty="0"/>
              <a:t>Render transparent layers and merge results into approximated visibility, also keep track of closest reflective pixel (dominated by Fresnel term)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dirty="0"/>
              <a:t>Ray trace from closest reflective pixel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dirty="0"/>
              <a:t>Render transparent layers with additive blending modulating by visibility function, if depth is equal to the reflective layer then also sample cubes</a:t>
            </a:r>
          </a:p>
        </p:txBody>
      </p:sp>
    </p:spTree>
    <p:extLst>
      <p:ext uri="{BB962C8B-B14F-4D97-AF65-F5344CB8AC3E}">
        <p14:creationId xmlns:p14="http://schemas.microsoft.com/office/powerpoint/2010/main" val="419342167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art - &lt;strong&gt;cloud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91" y="4323850"/>
            <a:ext cx="2497492" cy="3531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296F2E-3A25-4CB2-9833-4B1648008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174389" y="2753144"/>
            <a:ext cx="1981786" cy="1981786"/>
          </a:xfrm>
          <a:prstGeom prst="rect">
            <a:avLst/>
          </a:prstGeom>
        </p:spPr>
      </p:pic>
      <p:sp>
        <p:nvSpPr>
          <p:cNvPr id="6" name="Pie 5"/>
          <p:cNvSpPr/>
          <p:nvPr/>
        </p:nvSpPr>
        <p:spPr>
          <a:xfrm rot="4635102">
            <a:off x="6361374" y="6938396"/>
            <a:ext cx="2007277" cy="2011680"/>
          </a:xfrm>
          <a:prstGeom prst="pie">
            <a:avLst>
              <a:gd name="adj1" fmla="val 13240265"/>
              <a:gd name="adj2" fmla="val 1620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81279" tIns="81279" rIns="81279" bIns="81279" numCol="1" spcCol="38100" rtlCol="0" anchor="t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85800" indent="-685800"/>
            <a:r>
              <a:rPr lang="en-US" dirty="0"/>
              <a:t>Volumetric effects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340D22-4ADE-4A46-A169-CC5D43B2D50E}"/>
              </a:ext>
            </a:extLst>
          </p:cNvPr>
          <p:cNvGrpSpPr/>
          <p:nvPr/>
        </p:nvGrpSpPr>
        <p:grpSpPr>
          <a:xfrm>
            <a:off x="4609042" y="4105146"/>
            <a:ext cx="8455448" cy="3851158"/>
            <a:chOff x="8938717" y="4469316"/>
            <a:chExt cx="6267933" cy="28158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C7A639-83F7-4C84-845C-BCE997933333}"/>
                </a:ext>
              </a:extLst>
            </p:cNvPr>
            <p:cNvGrpSpPr/>
            <p:nvPr/>
          </p:nvGrpSpPr>
          <p:grpSpPr>
            <a:xfrm>
              <a:off x="8938717" y="4768402"/>
              <a:ext cx="4176888" cy="2516722"/>
              <a:chOff x="8681156" y="3925000"/>
              <a:chExt cx="4176888" cy="251672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9BE70AB-36E3-4061-8E3E-08D23906A8F3}"/>
                  </a:ext>
                </a:extLst>
              </p:cNvPr>
              <p:cNvCxnSpPr/>
              <p:nvPr/>
            </p:nvCxnSpPr>
            <p:spPr>
              <a:xfrm>
                <a:off x="8681156" y="6441722"/>
                <a:ext cx="4176888" cy="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63500" dist="254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2ADA85B-75FB-4A3C-A684-93D6C7F0A084}"/>
                  </a:ext>
                </a:extLst>
              </p:cNvPr>
              <p:cNvSpPr/>
              <p:nvPr/>
            </p:nvSpPr>
            <p:spPr>
              <a:xfrm>
                <a:off x="10512157" y="3925000"/>
                <a:ext cx="1152573" cy="1136572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81279" tIns="81279" rIns="81279" bIns="81279" numCol="1" spcCol="38100" rtlCol="0" anchor="t">
                <a:spAutoFit/>
              </a:bodyPr>
              <a:lstStyle/>
              <a:p>
                <a:pPr marL="0" marR="0" indent="0" algn="l" defTabSz="16256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E66A2B0-2339-42D3-A2C1-48A3276AC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4902" y="5920402"/>
              <a:ext cx="2036186" cy="1346909"/>
            </a:xfrm>
            <a:prstGeom prst="straightConnector1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49ED3A-C649-42E2-8E7D-3D5FCC780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6004" y="4469316"/>
              <a:ext cx="3860646" cy="87508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66A2B0-2339-42D3-A2C1-48A3276ACC8D}"/>
              </a:ext>
            </a:extLst>
          </p:cNvPr>
          <p:cNvCxnSpPr>
            <a:cxnSpLocks/>
          </p:cNvCxnSpPr>
          <p:nvPr/>
        </p:nvCxnSpPr>
        <p:spPr>
          <a:xfrm flipV="1">
            <a:off x="10074426" y="4097385"/>
            <a:ext cx="2990064" cy="1994952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7683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particles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correct solution is to accumulate them when ray tracing, and then blend with the reflection result</a:t>
            </a:r>
          </a:p>
          <a:p>
            <a:pPr lvl="1"/>
            <a:r>
              <a:rPr lang="en-US" dirty="0"/>
              <a:t>Requires extra proxy geometry for ray tracing</a:t>
            </a:r>
          </a:p>
          <a:p>
            <a:pPr lvl="1"/>
            <a:r>
              <a:rPr lang="en-US" dirty="0"/>
              <a:t>Maybe even custom intersection shaders</a:t>
            </a:r>
          </a:p>
          <a:p>
            <a:pPr lvl="1"/>
            <a:r>
              <a:rPr lang="en-US" dirty="0"/>
              <a:t>Need to shade particles and </a:t>
            </a:r>
            <a:r>
              <a:rPr lang="en-US" dirty="0" err="1"/>
              <a:t>volumetrics</a:t>
            </a:r>
            <a:r>
              <a:rPr lang="en-US" dirty="0"/>
              <a:t> in ray tracing</a:t>
            </a:r>
          </a:p>
          <a:p>
            <a:r>
              <a:rPr lang="en-US" dirty="0"/>
              <a:t>But can also approximate and render them in cubes</a:t>
            </a:r>
          </a:p>
          <a:p>
            <a:pPr lvl="1"/>
            <a:r>
              <a:rPr lang="en-US" dirty="0"/>
              <a:t>This will work when they’re close to surfaces, but will have defects otherwise</a:t>
            </a:r>
          </a:p>
        </p:txBody>
      </p:sp>
    </p:spTree>
    <p:extLst>
      <p:ext uri="{BB962C8B-B14F-4D97-AF65-F5344CB8AC3E}">
        <p14:creationId xmlns:p14="http://schemas.microsoft.com/office/powerpoint/2010/main" val="120543310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8A01-F503-48A3-9EA6-DDC140B5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95A4B-C874-4B1B-8D49-27AB6246D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Hole filling</a:t>
            </a:r>
          </a:p>
          <a:p>
            <a:r>
              <a:rPr lang="en-US" dirty="0"/>
              <a:t>Improving temporal stability</a:t>
            </a:r>
          </a:p>
        </p:txBody>
      </p:sp>
    </p:spTree>
    <p:extLst>
      <p:ext uri="{BB962C8B-B14F-4D97-AF65-F5344CB8AC3E}">
        <p14:creationId xmlns:p14="http://schemas.microsoft.com/office/powerpoint/2010/main" val="15737845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937" y="-1"/>
            <a:ext cx="6764951" cy="9121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2" y="-1"/>
            <a:ext cx="6889713" cy="91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437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1D517-9EF6-4C2D-A101-AF79E4CF7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18" y="2551752"/>
            <a:ext cx="8463516" cy="2370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F6A3FE-D831-4FD1-844C-DFE4450AB75E}"/>
              </a:ext>
            </a:extLst>
          </p:cNvPr>
          <p:cNvSpPr/>
          <p:nvPr/>
        </p:nvSpPr>
        <p:spPr>
          <a:xfrm>
            <a:off x="3920118" y="6105812"/>
            <a:ext cx="836639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Hall, Booth 1827</a:t>
            </a:r>
          </a:p>
        </p:txBody>
      </p:sp>
    </p:spTree>
    <p:extLst>
      <p:ext uri="{BB962C8B-B14F-4D97-AF65-F5344CB8AC3E}">
        <p14:creationId xmlns:p14="http://schemas.microsoft.com/office/powerpoint/2010/main" val="98187950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Cook-Torrance importance sampling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lick to edit Master text styles…"/>
              <p:cNvSpPr txBox="1">
                <a:spLocks noGrp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14630401" cy="5981700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0" indent="0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  <a:lvl2pPr marL="957262" indent="-500062">
                  <a:spcBef>
                    <a:spcPts val="0"/>
                  </a:spcBef>
                  <a:defRPr sz="4200">
                    <a:latin typeface="Arial"/>
                    <a:ea typeface="Arial"/>
                    <a:cs typeface="Arial"/>
                    <a:sym typeface="Arial"/>
                  </a:defRPr>
                </a:lvl2pPr>
                <a:lvl3pPr>
                  <a:spcBef>
                    <a:spcPts val="0"/>
                  </a:spcBef>
                  <a:defRPr sz="3400">
                    <a:latin typeface="Arial"/>
                    <a:ea typeface="Arial"/>
                    <a:cs typeface="Arial"/>
                    <a:sym typeface="Arial"/>
                  </a:defRPr>
                </a:lvl3pPr>
                <a:lvl4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4pPr>
                <a:lvl5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5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𝑎𝑑𝑗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yields</m:t>
                          </m:r>
                        </m:e>
                      </m:groupCh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/>
              </a:p>
              <a:p>
                <a:pPr marL="571500" indent="-571500"/>
                <a:r>
                  <a:rPr lang="en-US" sz="4000" dirty="0"/>
                  <a:t>From here on it’s straightforward. Sherman-Morrison formula can be readily applied to find the inverse, while the determinant is obtained from matrix determinant lemma.</a:t>
                </a:r>
              </a:p>
              <a:p>
                <a:pPr marL="571500" indent="-571500"/>
                <a:r>
                  <a:rPr lang="en-US" sz="4000" dirty="0"/>
                  <a:t>However, domain of integration is no longer simple! It’s important to not sample outside of it. The reflection around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000" dirty="0"/>
                  <a:t> is not guaranteed to be inside the original hemisphere. Use rejection sampling.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4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4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/>
              </a:p>
              <a:p>
                <a:pPr marL="571500" indent="-571500"/>
                <a:r>
                  <a:rPr lang="en-US" sz="4000" dirty="0"/>
                  <a:t>This integral can be sampled from the microfacet distribution: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𝑑h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Click to edit Master text styl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14630401" cy="5981700"/>
              </a:xfrm>
              <a:prstGeom prst="rect">
                <a:avLst/>
              </a:prstGeom>
              <a:blipFill>
                <a:blip r:embed="rId3"/>
                <a:stretch>
                  <a:fillRect l="-292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Planar reflections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lick to edit Master text styles…"/>
              <p:cNvSpPr txBox="1">
                <a:spLocks noGrp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14630401" cy="59817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  <a:lvl2pPr marL="957262" indent="-500062">
                  <a:spcBef>
                    <a:spcPts val="0"/>
                  </a:spcBef>
                  <a:defRPr sz="4200">
                    <a:latin typeface="Arial"/>
                    <a:ea typeface="Arial"/>
                    <a:cs typeface="Arial"/>
                    <a:sym typeface="Arial"/>
                  </a:defRPr>
                </a:lvl2pPr>
                <a:lvl3pPr>
                  <a:spcBef>
                    <a:spcPts val="0"/>
                  </a:spcBef>
                  <a:defRPr sz="3400">
                    <a:latin typeface="Arial"/>
                    <a:ea typeface="Arial"/>
                    <a:cs typeface="Arial"/>
                    <a:sym typeface="Arial"/>
                  </a:defRPr>
                </a:lvl3pPr>
                <a:lvl4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4pPr>
                <a:lvl5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5pPr>
              </a:lstStyle>
              <a:p>
                <a:r>
                  <a:rPr lang="en-US" dirty="0"/>
                  <a:t>Duplicate reflected objects and apply Householder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err="1"/>
                  <a:t>Handness</a:t>
                </a:r>
                <a:r>
                  <a:rPr lang="en-US" dirty="0"/>
                  <a:t> is flipped, but otherwise quite straightforward</a:t>
                </a:r>
              </a:p>
              <a:p>
                <a:r>
                  <a:rPr lang="en-US" dirty="0"/>
                  <a:t>Tied to normal rendering resolution</a:t>
                </a:r>
              </a:p>
              <a:p>
                <a:r>
                  <a:rPr lang="en-US" dirty="0"/>
                  <a:t>Generally good for aligned reflectors, like mirrors organized in a row, or for mass of water</a:t>
                </a:r>
              </a:p>
            </p:txBody>
          </p:sp>
        </mc:Choice>
        <mc:Fallback xmlns="">
          <p:sp>
            <p:nvSpPr>
              <p:cNvPr id="32" name="Click to edit Master text styl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14630401" cy="5981700"/>
              </a:xfrm>
              <a:prstGeom prst="rect">
                <a:avLst/>
              </a:prstGeom>
              <a:blipFill>
                <a:blip r:embed="rId2"/>
                <a:stretch>
                  <a:fillRect l="-1958" t="-1835" b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271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5597-D627-4436-8593-7EC57934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B1C1B-8BE2-405F-8C6B-AC82D4222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 do we want as game developers?</a:t>
            </a:r>
          </a:p>
          <a:p>
            <a:pPr lvl="1"/>
            <a:r>
              <a:rPr lang="en-GB" dirty="0"/>
              <a:t>Fast</a:t>
            </a:r>
          </a:p>
          <a:p>
            <a:pPr lvl="1"/>
            <a:r>
              <a:rPr lang="en-GB" dirty="0"/>
              <a:t>Robust</a:t>
            </a:r>
          </a:p>
          <a:p>
            <a:pPr lvl="1"/>
            <a:r>
              <a:rPr lang="en-GB" dirty="0"/>
              <a:t>Stable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Complete (meaning can reflect things outside the viewport)</a:t>
            </a:r>
          </a:p>
        </p:txBody>
      </p:sp>
    </p:spTree>
    <p:extLst>
      <p:ext uri="{BB962C8B-B14F-4D97-AF65-F5344CB8AC3E}">
        <p14:creationId xmlns:p14="http://schemas.microsoft.com/office/powerpoint/2010/main" val="2091065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20480"/>
              </p:ext>
            </p:extLst>
          </p:nvPr>
        </p:nvGraphicFramePr>
        <p:xfrm>
          <a:off x="969434" y="1500793"/>
          <a:ext cx="14317132" cy="61424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579283">
                  <a:extLst>
                    <a:ext uri="{9D8B030D-6E8A-4147-A177-3AD203B41FA5}">
                      <a16:colId xmlns:a16="http://schemas.microsoft.com/office/drawing/2014/main" val="3105520600"/>
                    </a:ext>
                  </a:extLst>
                </a:gridCol>
                <a:gridCol w="3579283">
                  <a:extLst>
                    <a:ext uri="{9D8B030D-6E8A-4147-A177-3AD203B41FA5}">
                      <a16:colId xmlns:a16="http://schemas.microsoft.com/office/drawing/2014/main" val="749978572"/>
                    </a:ext>
                  </a:extLst>
                </a:gridCol>
                <a:gridCol w="3579283">
                  <a:extLst>
                    <a:ext uri="{9D8B030D-6E8A-4147-A177-3AD203B41FA5}">
                      <a16:colId xmlns:a16="http://schemas.microsoft.com/office/drawing/2014/main" val="2838014901"/>
                    </a:ext>
                  </a:extLst>
                </a:gridCol>
                <a:gridCol w="3579283">
                  <a:extLst>
                    <a:ext uri="{9D8B030D-6E8A-4147-A177-3AD203B41FA5}">
                      <a16:colId xmlns:a16="http://schemas.microsoft.com/office/drawing/2014/main" val="4093415215"/>
                    </a:ext>
                  </a:extLst>
                </a:gridCol>
              </a:tblGrid>
              <a:tr h="62875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Fast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Robust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Stable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53147"/>
                  </a:ext>
                </a:extLst>
              </a:tr>
              <a:tr h="82221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Planar</a:t>
                      </a:r>
                      <a:endParaRPr lang="en-US" sz="2800" dirty="0"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30015"/>
                  </a:ext>
                </a:extLst>
              </a:tr>
              <a:tr h="82221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SSR</a:t>
                      </a:r>
                      <a:endParaRPr lang="en-US" sz="2800" dirty="0"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18821"/>
                  </a:ext>
                </a:extLst>
              </a:tr>
              <a:tr h="8222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Proxy</a:t>
                      </a:r>
                      <a:r>
                        <a:rPr lang="en-US" sz="2800" baseline="0" dirty="0">
                          <a:effectLst/>
                        </a:rPr>
                        <a:t> spheres</a:t>
                      </a:r>
                      <a:endParaRPr lang="en-US" sz="2800" dirty="0"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83917"/>
                  </a:ext>
                </a:extLst>
              </a:tr>
              <a:tr h="82221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Proxy cubes</a:t>
                      </a:r>
                      <a:endParaRPr lang="en-US" sz="2800" dirty="0"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~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49999"/>
                  </a:ext>
                </a:extLst>
              </a:tr>
              <a:tr h="11124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Single</a:t>
                      </a:r>
                      <a:r>
                        <a:rPr lang="en-US" sz="2800" baseline="0" dirty="0">
                          <a:effectLst/>
                        </a:rPr>
                        <a:t> sample r</a:t>
                      </a:r>
                      <a:r>
                        <a:rPr lang="en-US" sz="2800" dirty="0">
                          <a:effectLst/>
                        </a:rPr>
                        <a:t>ay</a:t>
                      </a:r>
                      <a:r>
                        <a:rPr lang="en-US" sz="2800" baseline="0" dirty="0">
                          <a:effectLst/>
                        </a:rPr>
                        <a:t> traced reflections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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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01180"/>
                  </a:ext>
                </a:extLst>
              </a:tr>
              <a:tr h="111240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Multi sampled ray traced reflections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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9404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497E-53C1-42F5-A326-D33A95A9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we’re showing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5E36-C4D8-4095-B929-ADB025CFA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How we used DirectX Ray Tracing to improve existing reflection techniques</a:t>
            </a:r>
          </a:p>
          <a:p>
            <a:pPr lvl="1"/>
            <a:r>
              <a:rPr lang="en-GB" dirty="0"/>
              <a:t>Supported on current hardware</a:t>
            </a:r>
          </a:p>
          <a:p>
            <a:pPr lvl="1"/>
            <a:r>
              <a:rPr lang="en-GB" dirty="0"/>
              <a:t>Real-time</a:t>
            </a:r>
          </a:p>
          <a:p>
            <a:pPr lvl="1"/>
            <a:r>
              <a:rPr lang="en-GB" dirty="0"/>
              <a:t>Perspective-correct reflections</a:t>
            </a:r>
          </a:p>
        </p:txBody>
      </p:sp>
    </p:spTree>
    <p:extLst>
      <p:ext uri="{BB962C8B-B14F-4D97-AF65-F5344CB8AC3E}">
        <p14:creationId xmlns:p14="http://schemas.microsoft.com/office/powerpoint/2010/main" val="31719151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are not only for mirrors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878" y="2342678"/>
            <a:ext cx="10374241" cy="5622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877" y="2336032"/>
            <a:ext cx="10374241" cy="56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21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812799" y="979714"/>
            <a:ext cx="14630401" cy="115388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Rendering equation factorization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lick to edit Master text styles…"/>
              <p:cNvSpPr txBox="1">
                <a:spLocks noGrp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14630401" cy="59817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0" indent="0"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  <a:lvl2pPr marL="957262" indent="-500062">
                  <a:spcBef>
                    <a:spcPts val="0"/>
                  </a:spcBef>
                  <a:defRPr sz="4200">
                    <a:latin typeface="Arial"/>
                    <a:ea typeface="Arial"/>
                    <a:cs typeface="Arial"/>
                    <a:sym typeface="Arial"/>
                  </a:defRPr>
                </a:lvl2pPr>
                <a:lvl3pPr>
                  <a:spcBef>
                    <a:spcPts val="0"/>
                  </a:spcBef>
                  <a:defRPr sz="3400">
                    <a:latin typeface="Arial"/>
                    <a:ea typeface="Arial"/>
                    <a:cs typeface="Arial"/>
                    <a:sym typeface="Arial"/>
                  </a:defRPr>
                </a:lvl3pPr>
                <a:lvl4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4pPr>
                <a:lvl5pPr>
                  <a:spcBef>
                    <a:spcPts val="0"/>
                  </a:spcBef>
                  <a:defRPr sz="3200">
                    <a:latin typeface="Arial"/>
                    <a:ea typeface="Arial"/>
                    <a:cs typeface="Arial"/>
                    <a:sym typeface="Arial"/>
                  </a:defRPr>
                </a:lvl5pPr>
              </a:lstStyle>
              <a:p>
                <a:pPr marL="457200" indent="-457200"/>
                <a:r>
                  <a:rPr lang="en-US" sz="3200" dirty="0"/>
                  <a:t>Reflections are usually modeled with Cook-Torrance model for specular highlight</a:t>
                </a:r>
              </a:p>
              <a:p>
                <a:pPr marL="457200" indent="-457200"/>
                <a:r>
                  <a:rPr lang="en-US" sz="3200" dirty="0"/>
                  <a:t>A useful factorization of the rendering equation for this model: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p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sup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𝐸𝑛𝑣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box>
                                <m:box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box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box>
                                <m:box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box>
                            </m:e>
                          </m:nary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Click to edit Master text style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12799" y="2133600"/>
                <a:ext cx="14630401" cy="5981700"/>
              </a:xfrm>
              <a:prstGeom prst="rect">
                <a:avLst/>
              </a:prstGeom>
              <a:blipFill>
                <a:blip r:embed="rId3"/>
                <a:stretch>
                  <a:fillRect l="-625" t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66BDBAD-EBA6-4026-9AA7-61D8DBD14843}"/>
              </a:ext>
            </a:extLst>
          </p:cNvPr>
          <p:cNvSpPr txBox="1"/>
          <p:nvPr/>
        </p:nvSpPr>
        <p:spPr>
          <a:xfrm>
            <a:off x="6821329" y="5888328"/>
            <a:ext cx="7199472" cy="1384995"/>
          </a:xfrm>
          <a:prstGeom prst="rect">
            <a:avLst/>
          </a:prstGeom>
          <a:noFill/>
          <a:ln w="34925" cap="sq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1" vertOverflow="overflow" horzOverflow="overflow" vert="horz" wrap="square" lIns="81279" tIns="365760" rIns="81279" bIns="365760" numCol="1" spcCol="38100" rtlCol="0" anchor="ctr" anchorCtr="0">
            <a:spAutoFit/>
          </a:bodyPr>
          <a:lstStyle/>
          <a:p>
            <a:pPr marL="0" marR="0" indent="0" algn="r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err="1">
                <a:solidFill>
                  <a:srgbClr val="1F497D"/>
                </a:solidFill>
                <a:effectLst/>
                <a:uFillTx/>
                <a:latin typeface="+mj-lt"/>
                <a:ea typeface="+mj-ea"/>
                <a:cs typeface="+mj-cs"/>
                <a:sym typeface="Verdana"/>
              </a:rPr>
              <a:t>Supersampling</a:t>
            </a:r>
            <a:endParaRPr kumimoji="0" lang="en-US" sz="4200" b="0" i="0" u="none" strike="noStrike" cap="none" spc="0" normalizeH="0" baseline="0" dirty="0">
              <a:solidFill>
                <a:srgbClr val="1F497D"/>
              </a:solidFill>
              <a:effectLst/>
              <a:uFillTx/>
              <a:latin typeface="+mj-lt"/>
              <a:ea typeface="+mj-ea"/>
              <a:cs typeface="+mj-cs"/>
              <a:sym typeface="Verdan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46254-C5C5-40A2-AB23-02043AB8EE1D}"/>
              </a:ext>
            </a:extLst>
          </p:cNvPr>
          <p:cNvGrpSpPr/>
          <p:nvPr/>
        </p:nvGrpSpPr>
        <p:grpSpPr>
          <a:xfrm>
            <a:off x="188097" y="5425638"/>
            <a:ext cx="7855518" cy="1046218"/>
            <a:chOff x="188097" y="5425638"/>
            <a:chExt cx="7855518" cy="10462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4BB7D36-8520-461E-A4E1-22634586E7C6}"/>
                </a:ext>
              </a:extLst>
            </p:cNvPr>
            <p:cNvSpPr/>
            <p:nvPr/>
          </p:nvSpPr>
          <p:spPr>
            <a:xfrm>
              <a:off x="7611128" y="5891523"/>
              <a:ext cx="432487" cy="580333"/>
            </a:xfrm>
            <a:prstGeom prst="rect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1" vertOverflow="overflow" horzOverflow="overflow" vert="horz" wrap="square" lIns="81279" tIns="81279" rIns="81279" bIns="81279" numCol="1" spcCol="38100" rtlCol="0" anchor="t">
              <a:spAutoFit/>
            </a:bodyPr>
            <a:lstStyle/>
            <a:p>
              <a:pPr marL="0" marR="0" indent="0" algn="l" defTabSz="16256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spc="0" normalizeH="0" baseline="0" dirty="0">
                <a:ln>
                  <a:noFill/>
                </a:ln>
                <a:solidFill>
                  <a:srgbClr val="1F497D"/>
                </a:solidFill>
                <a:effectLst/>
                <a:uFillTx/>
                <a:latin typeface="+mj-lt"/>
                <a:ea typeface="+mj-ea"/>
                <a:cs typeface="+mj-cs"/>
                <a:sym typeface="Verdana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20BCA3-244E-43DD-A425-DC6C07AD2620}"/>
                </a:ext>
              </a:extLst>
            </p:cNvPr>
            <p:cNvSpPr txBox="1"/>
            <p:nvPr/>
          </p:nvSpPr>
          <p:spPr>
            <a:xfrm>
              <a:off x="188097" y="5425638"/>
              <a:ext cx="3372786" cy="799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81279" tIns="81279" rIns="81279" bIns="81279" numCol="1" spcCol="38100" rtlCol="0" anchor="t">
              <a:noAutofit/>
            </a:bodyPr>
            <a:lstStyle/>
            <a:p>
              <a:pPr marL="0" marR="0" indent="0" algn="l" defTabSz="16256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Verdana"/>
                </a:rPr>
                <a:t>This is hard!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21D3E566-2158-425F-B822-1C2310499237}"/>
                </a:ext>
              </a:extLst>
            </p:cNvPr>
            <p:cNvCxnSpPr>
              <a:cxnSpLocks/>
              <a:stCxn id="3" idx="3"/>
              <a:endCxn id="2" idx="0"/>
            </p:cNvCxnSpPr>
            <p:nvPr/>
          </p:nvCxnSpPr>
          <p:spPr>
            <a:xfrm>
              <a:off x="3560883" y="5825376"/>
              <a:ext cx="4266489" cy="66147"/>
            </a:xfrm>
            <a:prstGeom prst="curvedConnector2">
              <a:avLst/>
            </a:prstGeom>
            <a:noFill/>
            <a:ln w="38100" cap="flat">
              <a:solidFill>
                <a:srgbClr val="C00000"/>
              </a:solidFill>
              <a:prstDash val="solid"/>
              <a:round/>
              <a:tailEnd type="triangle"/>
            </a:ln>
            <a:effectLst>
              <a:outerShdw blurRad="63500" dist="254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432783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commending A Strategy">
  <a:themeElements>
    <a:clrScheme name="Recommending A Strategy">
      <a:dk1>
        <a:srgbClr val="1F497D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commending A Strategy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Recommending A Strateg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commending A Strategy">
  <a:themeElements>
    <a:clrScheme name="Recommending A Strateg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commending A Strategy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Recommending A Strateg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1279" tIns="81279" rIns="81279" bIns="8127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1F497D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1780</Words>
  <Application>Microsoft Office PowerPoint</Application>
  <PresentationFormat>Custom</PresentationFormat>
  <Paragraphs>252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Cambria Math</vt:lpstr>
      <vt:lpstr>Verdana</vt:lpstr>
      <vt:lpstr>Wingdings</vt:lpstr>
      <vt:lpstr>Recommending A Strategy</vt:lpstr>
      <vt:lpstr>New Techniques for Accurate Real-Time Reflections  </vt:lpstr>
      <vt:lpstr>Intro</vt:lpstr>
      <vt:lpstr>PowerPoint Presentation</vt:lpstr>
      <vt:lpstr>PowerPoint Presentation</vt:lpstr>
      <vt:lpstr>Reflections</vt:lpstr>
      <vt:lpstr>PowerPoint Presentation</vt:lpstr>
      <vt:lpstr>What we’re showing today</vt:lpstr>
      <vt:lpstr>Reflections are not only for mirrors</vt:lpstr>
      <vt:lpstr>Rendering equation factorization</vt:lpstr>
      <vt:lpstr>So what can we do?</vt:lpstr>
      <vt:lpstr>Pre-calculating reflection data</vt:lpstr>
      <vt:lpstr>Sampling in cones</vt:lpstr>
      <vt:lpstr>Why cube maps?</vt:lpstr>
      <vt:lpstr>Difficulties with environment shots</vt:lpstr>
      <vt:lpstr>Intersection point</vt:lpstr>
      <vt:lpstr>Intersection point</vt:lpstr>
      <vt:lpstr>Intersection point</vt:lpstr>
      <vt:lpstr>Pipeline overview</vt:lpstr>
      <vt:lpstr>Pipeline overview</vt:lpstr>
      <vt:lpstr>Pipeline overview</vt:lpstr>
      <vt:lpstr>Pipeline overview</vt:lpstr>
      <vt:lpstr>How to iterate through lights</vt:lpstr>
      <vt:lpstr>Mip level selection</vt:lpstr>
      <vt:lpstr>Mip selection math</vt:lpstr>
      <vt:lpstr>Mip selection</vt:lpstr>
      <vt:lpstr>Improving glossy reflections</vt:lpstr>
      <vt:lpstr>Second intersection</vt:lpstr>
      <vt:lpstr>Very rough reflections</vt:lpstr>
      <vt:lpstr>Specular highlights</vt:lpstr>
      <vt:lpstr>Specular highlights</vt:lpstr>
      <vt:lpstr>Missing information</vt:lpstr>
      <vt:lpstr>Filling missing information</vt:lpstr>
      <vt:lpstr>TAA</vt:lpstr>
      <vt:lpstr>BRDF for secondary reflections</vt:lpstr>
      <vt:lpstr>Second and further bounces</vt:lpstr>
      <vt:lpstr>Transparent surfaces (windows)</vt:lpstr>
      <vt:lpstr>Volumetric effects</vt:lpstr>
      <vt:lpstr>What to do with particles</vt:lpstr>
      <vt:lpstr>Future work</vt:lpstr>
      <vt:lpstr>PowerPoint Presentation</vt:lpstr>
      <vt:lpstr>Cook-Torrance importance sampling</vt:lpstr>
      <vt:lpstr>Planar reflections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Speaker Name Speaker Title &amp; Company</dc:title>
  <dc:creator>Max</dc:creator>
  <cp:lastModifiedBy>Andrei Tatarinov</cp:lastModifiedBy>
  <cp:revision>86</cp:revision>
  <dcterms:modified xsi:type="dcterms:W3CDTF">2018-03-15T03:13:11Z</dcterms:modified>
</cp:coreProperties>
</file>