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6" r:id="rId2"/>
    <p:sldId id="257" r:id="rId3"/>
    <p:sldId id="337" r:id="rId4"/>
    <p:sldId id="259" r:id="rId5"/>
    <p:sldId id="258" r:id="rId6"/>
    <p:sldId id="260" r:id="rId7"/>
    <p:sldId id="286" r:id="rId8"/>
    <p:sldId id="261" r:id="rId9"/>
    <p:sldId id="262" r:id="rId10"/>
    <p:sldId id="321" r:id="rId11"/>
    <p:sldId id="263" r:id="rId12"/>
    <p:sldId id="264" r:id="rId13"/>
    <p:sldId id="265" r:id="rId14"/>
    <p:sldId id="266" r:id="rId15"/>
    <p:sldId id="268" r:id="rId16"/>
    <p:sldId id="269" r:id="rId17"/>
    <p:sldId id="270" r:id="rId18"/>
    <p:sldId id="327" r:id="rId19"/>
    <p:sldId id="271" r:id="rId20"/>
    <p:sldId id="290" r:id="rId21"/>
    <p:sldId id="287" r:id="rId22"/>
    <p:sldId id="292" r:id="rId23"/>
    <p:sldId id="272" r:id="rId24"/>
    <p:sldId id="333" r:id="rId25"/>
    <p:sldId id="315" r:id="rId26"/>
    <p:sldId id="275" r:id="rId27"/>
    <p:sldId id="314" r:id="rId28"/>
    <p:sldId id="276" r:id="rId29"/>
    <p:sldId id="277" r:id="rId30"/>
    <p:sldId id="326" r:id="rId31"/>
    <p:sldId id="332" r:id="rId32"/>
    <p:sldId id="278" r:id="rId33"/>
    <p:sldId id="318" r:id="rId34"/>
    <p:sldId id="319" r:id="rId35"/>
    <p:sldId id="279" r:id="rId36"/>
    <p:sldId id="280" r:id="rId37"/>
    <p:sldId id="323" r:id="rId38"/>
    <p:sldId id="281" r:id="rId39"/>
    <p:sldId id="282" r:id="rId40"/>
    <p:sldId id="283" r:id="rId41"/>
    <p:sldId id="324" r:id="rId42"/>
    <p:sldId id="325" r:id="rId43"/>
    <p:sldId id="340" r:id="rId44"/>
    <p:sldId id="284" r:id="rId45"/>
    <p:sldId id="285" r:id="rId46"/>
    <p:sldId id="288" r:id="rId47"/>
    <p:sldId id="307" r:id="rId48"/>
    <p:sldId id="308" r:id="rId49"/>
    <p:sldId id="335" r:id="rId50"/>
    <p:sldId id="311" r:id="rId51"/>
    <p:sldId id="343" r:id="rId52"/>
    <p:sldId id="310" r:id="rId53"/>
    <p:sldId id="312" r:id="rId54"/>
    <p:sldId id="313" r:id="rId55"/>
    <p:sldId id="289" r:id="rId56"/>
    <p:sldId id="330" r:id="rId57"/>
    <p:sldId id="304" r:id="rId58"/>
    <p:sldId id="305" r:id="rId59"/>
    <p:sldId id="316" r:id="rId60"/>
    <p:sldId id="342" r:id="rId61"/>
    <p:sldId id="298" r:id="rId62"/>
    <p:sldId id="328" r:id="rId63"/>
    <p:sldId id="336" r:id="rId64"/>
    <p:sldId id="295" r:id="rId65"/>
    <p:sldId id="293" r:id="rId66"/>
    <p:sldId id="294" r:id="rId67"/>
    <p:sldId id="299" r:id="rId68"/>
    <p:sldId id="300" r:id="rId69"/>
    <p:sldId id="301" r:id="rId70"/>
    <p:sldId id="302" r:id="rId71"/>
    <p:sldId id="338" r:id="rId72"/>
    <p:sldId id="339" r:id="rId73"/>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1pPr>
    <a:lvl2pPr marL="0" marR="0" indent="45720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2pPr>
    <a:lvl3pPr marL="0" marR="0" indent="91440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3pPr>
    <a:lvl4pPr marL="0" marR="0" indent="137160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4pPr>
    <a:lvl5pPr marL="0" marR="0" indent="182880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5pPr>
    <a:lvl6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6pPr>
    <a:lvl7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7pPr>
    <a:lvl8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8pPr>
    <a:lvl9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lvl9pPr>
  </p:defaultTextStyle>
  <p:extLst>
    <p:ext uri="{EFAFB233-063F-42B5-8137-9DF3F51BA10A}">
      <p15:sldGuideLst xmlns="" xmlns:p15="http://schemas.microsoft.com/office/powerpoint/2012/main">
        <p15:guide id="1" orient="horz" pos="2880">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F497D"/>
        </a:fontRef>
        <a:srgbClr val="1F497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C"/>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F497D"/>
        </a:fontRef>
        <a:srgbClr val="1F497D"/>
      </a:tcTxStyle>
      <a:tcStyle>
        <a:tcBdr>
          <a:left>
            <a:ln w="12700" cap="flat">
              <a:noFill/>
              <a:miter lim="400000"/>
            </a:ln>
          </a:left>
          <a:right>
            <a:ln w="12700" cap="flat">
              <a:noFill/>
              <a:miter lim="400000"/>
            </a:ln>
          </a:right>
          <a:top>
            <a:ln w="88900" cap="flat">
              <a:solidFill>
                <a:srgbClr val="1F497D"/>
              </a:solidFill>
              <a:prstDash val="solid"/>
              <a:round/>
            </a:ln>
          </a:top>
          <a:bottom>
            <a:ln w="38100" cap="flat">
              <a:solidFill>
                <a:srgbClr val="1F497D"/>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38100" cap="flat">
              <a:solidFill>
                <a:srgbClr val="1F497D"/>
              </a:solidFill>
              <a:prstDash val="solid"/>
              <a:round/>
            </a:ln>
          </a:top>
          <a:bottom>
            <a:ln w="38100" cap="flat">
              <a:solidFill>
                <a:srgbClr val="1F497D"/>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F497D"/>
        </a:fontRef>
        <a:srgbClr val="1F497D"/>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ED6"/>
          </a:solidFill>
        </a:fill>
      </a:tcStyle>
    </a:wholeTbl>
    <a:band2H>
      <a:tcTxStyle/>
      <a:tcStyle>
        <a:tcBdr/>
        <a:fill>
          <a:solidFill>
            <a:srgbClr val="E7E8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F497D"/>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F497D"/>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F497D"/>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889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5" autoAdjust="0"/>
    <p:restoredTop sz="87548" autoAdjust="0"/>
  </p:normalViewPr>
  <p:slideViewPr>
    <p:cSldViewPr snapToGrid="0">
      <p:cViewPr>
        <p:scale>
          <a:sx n="84" d="100"/>
          <a:sy n="84" d="100"/>
        </p:scale>
        <p:origin x="-420" y="-6"/>
      </p:cViewPr>
      <p:guideLst>
        <p:guide orient="horz" pos="2880"/>
        <p:guide pos="5120"/>
      </p:guideLst>
    </p:cSldViewPr>
  </p:slideViewPr>
  <p:notesTextViewPr>
    <p:cViewPr>
      <p:scale>
        <a:sx n="1" d="1"/>
        <a:sy n="1" d="1"/>
      </p:scale>
      <p:origin x="0" y="0"/>
    </p:cViewPr>
  </p:notesTextViewPr>
  <p:sorterViewPr>
    <p:cViewPr>
      <p:scale>
        <a:sx n="100" d="100"/>
        <a:sy n="100" d="100"/>
      </p:scale>
      <p:origin x="0" y="47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55784512"/>
      </p:ext>
    </p:extLst>
  </p:cSld>
  <p:clrMap bg1="lt1" tx1="dk1" bg2="lt2" tx2="dk2" accent1="accent1" accent2="accent2" accent3="accent3" accent4="accent4" accent5="accent5" accent6="accent6" hlink="hlink" folHlink="folHlink"/>
  <p:notesStyle>
    <a:lvl1pPr defTabSz="1625600" latinLnBrk="0">
      <a:spcBef>
        <a:spcPts val="700"/>
      </a:spcBef>
      <a:defRPr sz="2000">
        <a:latin typeface="+mj-lt"/>
        <a:ea typeface="+mj-ea"/>
        <a:cs typeface="+mj-cs"/>
        <a:sym typeface="Verdana"/>
      </a:defRPr>
    </a:lvl1pPr>
    <a:lvl2pPr indent="228600" defTabSz="1625600" latinLnBrk="0">
      <a:spcBef>
        <a:spcPts val="700"/>
      </a:spcBef>
      <a:defRPr sz="2000">
        <a:latin typeface="+mj-lt"/>
        <a:ea typeface="+mj-ea"/>
        <a:cs typeface="+mj-cs"/>
        <a:sym typeface="Verdana"/>
      </a:defRPr>
    </a:lvl2pPr>
    <a:lvl3pPr indent="457200" defTabSz="1625600" latinLnBrk="0">
      <a:spcBef>
        <a:spcPts val="700"/>
      </a:spcBef>
      <a:defRPr sz="2000">
        <a:latin typeface="+mj-lt"/>
        <a:ea typeface="+mj-ea"/>
        <a:cs typeface="+mj-cs"/>
        <a:sym typeface="Verdana"/>
      </a:defRPr>
    </a:lvl3pPr>
    <a:lvl4pPr indent="685800" defTabSz="1625600" latinLnBrk="0">
      <a:spcBef>
        <a:spcPts val="700"/>
      </a:spcBef>
      <a:defRPr sz="2000">
        <a:latin typeface="+mj-lt"/>
        <a:ea typeface="+mj-ea"/>
        <a:cs typeface="+mj-cs"/>
        <a:sym typeface="Verdana"/>
      </a:defRPr>
    </a:lvl4pPr>
    <a:lvl5pPr indent="914400" defTabSz="1625600" latinLnBrk="0">
      <a:spcBef>
        <a:spcPts val="700"/>
      </a:spcBef>
      <a:defRPr sz="2000">
        <a:latin typeface="+mj-lt"/>
        <a:ea typeface="+mj-ea"/>
        <a:cs typeface="+mj-cs"/>
        <a:sym typeface="Verdana"/>
      </a:defRPr>
    </a:lvl5pPr>
    <a:lvl6pPr indent="1143000" defTabSz="1625600" latinLnBrk="0">
      <a:spcBef>
        <a:spcPts val="700"/>
      </a:spcBef>
      <a:defRPr sz="2000">
        <a:latin typeface="+mj-lt"/>
        <a:ea typeface="+mj-ea"/>
        <a:cs typeface="+mj-cs"/>
        <a:sym typeface="Verdana"/>
      </a:defRPr>
    </a:lvl6pPr>
    <a:lvl7pPr indent="1371600" defTabSz="1625600" latinLnBrk="0">
      <a:spcBef>
        <a:spcPts val="700"/>
      </a:spcBef>
      <a:defRPr sz="2000">
        <a:latin typeface="+mj-lt"/>
        <a:ea typeface="+mj-ea"/>
        <a:cs typeface="+mj-cs"/>
        <a:sym typeface="Verdana"/>
      </a:defRPr>
    </a:lvl7pPr>
    <a:lvl8pPr indent="1600200" defTabSz="1625600" latinLnBrk="0">
      <a:spcBef>
        <a:spcPts val="700"/>
      </a:spcBef>
      <a:defRPr sz="2000">
        <a:latin typeface="+mj-lt"/>
        <a:ea typeface="+mj-ea"/>
        <a:cs typeface="+mj-cs"/>
        <a:sym typeface="Verdana"/>
      </a:defRPr>
    </a:lvl8pPr>
    <a:lvl9pPr indent="1828800" defTabSz="1625600" latinLnBrk="0">
      <a:spcBef>
        <a:spcPts val="700"/>
      </a:spcBef>
      <a:defRPr sz="2000">
        <a:latin typeface="+mj-lt"/>
        <a:ea typeface="+mj-ea"/>
        <a:cs typeface="+mj-cs"/>
        <a:sym typeface="Verdan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fi-FI" dirty="0" err="1"/>
              <a:t>Separate</a:t>
            </a:r>
            <a:r>
              <a:rPr lang="fi-FI" baseline="0" dirty="0"/>
              <a:t> 512 MB </a:t>
            </a:r>
            <a:r>
              <a:rPr lang="fi-FI" baseline="0" dirty="0" err="1"/>
              <a:t>material</a:t>
            </a:r>
            <a:r>
              <a:rPr lang="fi-FI" baseline="0" dirty="0"/>
              <a:t> </a:t>
            </a:r>
            <a:r>
              <a:rPr lang="fi-FI" baseline="0" dirty="0" err="1"/>
              <a:t>volume</a:t>
            </a:r>
            <a:r>
              <a:rPr lang="fi-FI" baseline="0" dirty="0"/>
              <a:t>. Out of </a:t>
            </a:r>
            <a:r>
              <a:rPr lang="fi-FI" baseline="0" dirty="0" err="1"/>
              <a:t>scope</a:t>
            </a:r>
            <a:r>
              <a:rPr lang="fi-FI" baseline="0" dirty="0"/>
              <a:t>.</a:t>
            </a:r>
            <a:endParaRPr lang="en-US" dirty="0"/>
          </a:p>
        </p:txBody>
      </p:sp>
    </p:spTree>
    <p:extLst>
      <p:ext uri="{BB962C8B-B14F-4D97-AF65-F5344CB8AC3E}">
        <p14:creationId xmlns:p14="http://schemas.microsoft.com/office/powerpoint/2010/main" val="361026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Volume texture accesses are less cache local. This is because normally a wave is 8x8 pixel tile, which is a coherent beam of rays. With load balancing, threads come from a global pool. Rays are no longer screen local. SDF sampling trashes GPU L1 caches.</a:t>
            </a:r>
          </a:p>
          <a:p>
            <a:endParaRPr lang="fi-FI" dirty="0"/>
          </a:p>
          <a:p>
            <a:r>
              <a:rPr lang="fi-FI" dirty="0"/>
              <a:t>Load balancing was slightly faster without coarse cone trace, but slightly slower when it was used. Coarse cone trace was a huge win, so we didn’t need load balancing. It partially solves the same issue and significant other benefits as well.</a:t>
            </a:r>
          </a:p>
          <a:p>
            <a:endParaRPr lang="fi-FI" dirty="0"/>
          </a:p>
          <a:p>
            <a:r>
              <a:rPr lang="fi-FI" dirty="0"/>
              <a:t>Other issues:</a:t>
            </a:r>
          </a:p>
          <a:p>
            <a:pPr marL="342900" indent="-342900">
              <a:buFontTx/>
              <a:buChar char="-"/>
            </a:pPr>
            <a:r>
              <a:rPr lang="en-US" dirty="0"/>
              <a:t>8x8 tile scalar optimizations gone </a:t>
            </a:r>
            <a:r>
              <a:rPr lang="en-US" dirty="0">
                <a:sym typeface="Wingdings" panose="05000000000000000000" pitchFamily="2" charset="2"/>
              </a:rPr>
              <a:t></a:t>
            </a:r>
            <a:r>
              <a:rPr lang="en-US" dirty="0"/>
              <a:t> VGPR bloat</a:t>
            </a:r>
          </a:p>
          <a:p>
            <a:pPr marL="342900" indent="-342900">
              <a:buFontTx/>
              <a:buChar char="-"/>
            </a:pPr>
            <a:r>
              <a:rPr lang="fi-FI" dirty="0"/>
              <a:t>DX11 (PC) doesn’t have wave ballot</a:t>
            </a:r>
          </a:p>
          <a:p>
            <a:endParaRPr lang="fi-FI" dirty="0"/>
          </a:p>
        </p:txBody>
      </p:sp>
    </p:spTree>
    <p:extLst>
      <p:ext uri="{BB962C8B-B14F-4D97-AF65-F5344CB8AC3E}">
        <p14:creationId xmlns:p14="http://schemas.microsoft.com/office/powerpoint/2010/main" val="1985472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625600" eaLnBrk="1" fontAlgn="auto" latinLnBrk="0" hangingPunct="1">
              <a:lnSpc>
                <a:spcPct val="100000"/>
              </a:lnSpc>
              <a:spcBef>
                <a:spcPts val="700"/>
              </a:spcBef>
              <a:spcAft>
                <a:spcPts val="0"/>
              </a:spcAft>
              <a:buClrTx/>
              <a:buSzTx/>
              <a:buFontTx/>
              <a:buNone/>
              <a:tabLst/>
              <a:defRPr/>
            </a:pPr>
            <a:r>
              <a:rPr lang="fi-FI" dirty="0"/>
              <a:t>Triangulation formula: </a:t>
            </a:r>
            <a:r>
              <a:rPr lang="pt-BR" dirty="0"/>
              <a:t>res = min(res, (r2*sqrt(4*(r1*r1)-h*h))*rcp(2*hprev)/(t-h*h*rcp(2*hprev)))</a:t>
            </a:r>
          </a:p>
          <a:p>
            <a:endParaRPr lang="fi-FI" dirty="0"/>
          </a:p>
        </p:txBody>
      </p:sp>
    </p:spTree>
    <p:extLst>
      <p:ext uri="{BB962C8B-B14F-4D97-AF65-F5344CB8AC3E}">
        <p14:creationId xmlns:p14="http://schemas.microsoft.com/office/powerpoint/2010/main" val="204554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752319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You can see very wide penumbra cast from a distant object, ending roughly at the middle of the screen. This is combined perfectly with a sharper shadow cast from a object closer to the receiving surface.</a:t>
            </a:r>
          </a:p>
          <a:p>
            <a:endParaRPr lang="fi-FI" dirty="0"/>
          </a:p>
          <a:p>
            <a:r>
              <a:rPr lang="fi-FI" dirty="0"/>
              <a:t>Bottom part shows narrow shadow cast from a beam. Shadow is perfectly sharp at contact point, and gets gradually wider to the right side of the screen.</a:t>
            </a:r>
          </a:p>
        </p:txBody>
      </p:sp>
    </p:spTree>
    <p:extLst>
      <p:ext uri="{BB962C8B-B14F-4D97-AF65-F5344CB8AC3E}">
        <p14:creationId xmlns:p14="http://schemas.microsoft.com/office/powerpoint/2010/main" val="307267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Triangulation and shadow jittering reduce banding caused by the trivial approach.</a:t>
            </a:r>
          </a:p>
        </p:txBody>
      </p:sp>
    </p:spTree>
    <p:extLst>
      <p:ext uri="{BB962C8B-B14F-4D97-AF65-F5344CB8AC3E}">
        <p14:creationId xmlns:p14="http://schemas.microsoft.com/office/powerpoint/2010/main" val="267139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fi-FI" dirty="0"/>
              <a:t>I</a:t>
            </a:r>
            <a:r>
              <a:rPr lang="fi-FI" baseline="0" dirty="0"/>
              <a:t> haven’t yet implemented s</a:t>
            </a:r>
            <a:r>
              <a:rPr lang="fi-FI" dirty="0"/>
              <a:t>hadow beam-tracing optimization. Shadow</a:t>
            </a:r>
            <a:r>
              <a:rPr lang="fi-FI" baseline="0" dirty="0"/>
              <a:t> rays are highly coherent, as they are all going to the same direction. Big performance improvement still coming to shadow rays.</a:t>
            </a:r>
          </a:p>
          <a:p>
            <a:endParaRPr lang="en-US" dirty="0"/>
          </a:p>
        </p:txBody>
      </p:sp>
    </p:spTree>
    <p:extLst>
      <p:ext uri="{BB962C8B-B14F-4D97-AF65-F5344CB8AC3E}">
        <p14:creationId xmlns:p14="http://schemas.microsoft.com/office/powerpoint/2010/main" val="417690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51904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We can use one store3 instruction to write three indices at once. DirectX supports raw views to typed buffers (including index buffer).</a:t>
            </a:r>
          </a:p>
        </p:txBody>
      </p:sp>
    </p:spTree>
    <p:extLst>
      <p:ext uri="{BB962C8B-B14F-4D97-AF65-F5344CB8AC3E}">
        <p14:creationId xmlns:p14="http://schemas.microsoft.com/office/powerpoint/2010/main" val="2251327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625600" eaLnBrk="1" fontAlgn="auto" latinLnBrk="0" hangingPunct="1">
              <a:lnSpc>
                <a:spcPct val="100000"/>
              </a:lnSpc>
              <a:spcBef>
                <a:spcPts val="700"/>
              </a:spcBef>
              <a:spcAft>
                <a:spcPts val="0"/>
              </a:spcAft>
              <a:buClrTx/>
              <a:buSzTx/>
              <a:buFontTx/>
              <a:buNone/>
              <a:tabLst/>
              <a:defRPr/>
            </a:pPr>
            <a:r>
              <a:rPr lang="fi-FI" dirty="0" err="1" smtClean="0"/>
              <a:t>So</a:t>
            </a:r>
            <a:r>
              <a:rPr lang="fi-FI" dirty="0" smtClean="0"/>
              <a:t> </a:t>
            </a:r>
            <a:r>
              <a:rPr lang="fi-FI" dirty="0" err="1" smtClean="0"/>
              <a:t>why</a:t>
            </a:r>
            <a:r>
              <a:rPr lang="fi-FI" dirty="0" smtClean="0"/>
              <a:t> </a:t>
            </a:r>
            <a:r>
              <a:rPr lang="fi-FI" dirty="0" err="1" smtClean="0"/>
              <a:t>do</a:t>
            </a:r>
            <a:r>
              <a:rPr lang="fi-FI" dirty="0" smtClean="0"/>
              <a:t> </a:t>
            </a:r>
            <a:r>
              <a:rPr lang="fi-FI" dirty="0" err="1" smtClean="0"/>
              <a:t>we</a:t>
            </a:r>
            <a:r>
              <a:rPr lang="fi-FI" dirty="0" smtClean="0"/>
              <a:t> </a:t>
            </a:r>
            <a:r>
              <a:rPr lang="fi-FI" dirty="0" err="1" smtClean="0"/>
              <a:t>not</a:t>
            </a:r>
            <a:r>
              <a:rPr lang="fi-FI" baseline="0" dirty="0" smtClean="0"/>
              <a:t> </a:t>
            </a:r>
            <a:r>
              <a:rPr lang="fi-FI" baseline="0" dirty="0" err="1" smtClean="0"/>
              <a:t>r</a:t>
            </a:r>
            <a:r>
              <a:rPr lang="fi-FI" dirty="0" err="1" smtClean="0"/>
              <a:t>ay-trace</a:t>
            </a:r>
            <a:r>
              <a:rPr lang="fi-FI" dirty="0" smtClean="0"/>
              <a:t> the SDF </a:t>
            </a:r>
            <a:r>
              <a:rPr lang="fi-FI" dirty="0" err="1" smtClean="0"/>
              <a:t>meshes</a:t>
            </a:r>
            <a:r>
              <a:rPr lang="fi-FI" dirty="0" smtClean="0"/>
              <a:t>?</a:t>
            </a:r>
          </a:p>
          <a:p>
            <a:pPr marL="342900" marR="0" lvl="0" indent="-342900" defTabSz="1625600" eaLnBrk="1" fontAlgn="auto" latinLnBrk="0" hangingPunct="1">
              <a:lnSpc>
                <a:spcPct val="100000"/>
              </a:lnSpc>
              <a:spcBef>
                <a:spcPts val="700"/>
              </a:spcBef>
              <a:spcAft>
                <a:spcPts val="0"/>
              </a:spcAft>
              <a:buClrTx/>
              <a:buSzTx/>
              <a:buFontTx/>
              <a:buChar char="-"/>
              <a:tabLst/>
              <a:defRPr/>
            </a:pPr>
            <a:r>
              <a:rPr lang="fi-FI" baseline="0" dirty="0" err="1" smtClean="0"/>
              <a:t>Our</a:t>
            </a:r>
            <a:r>
              <a:rPr lang="fi-FI" baseline="0" dirty="0" smtClean="0"/>
              <a:t> </a:t>
            </a:r>
            <a:r>
              <a:rPr lang="fi-FI" baseline="0" dirty="0" err="1" smtClean="0"/>
              <a:t>particle</a:t>
            </a:r>
            <a:r>
              <a:rPr lang="fi-FI" baseline="0" dirty="0" smtClean="0"/>
              <a:t> </a:t>
            </a:r>
            <a:r>
              <a:rPr lang="fi-FI" baseline="0" dirty="0" err="1" smtClean="0"/>
              <a:t>simulator</a:t>
            </a:r>
            <a:r>
              <a:rPr lang="fi-FI" baseline="0" dirty="0" smtClean="0"/>
              <a:t> </a:t>
            </a:r>
            <a:r>
              <a:rPr lang="fi-FI" baseline="0" dirty="0" err="1" smtClean="0"/>
              <a:t>plastic</a:t>
            </a:r>
            <a:r>
              <a:rPr lang="fi-FI" baseline="0" dirty="0" smtClean="0"/>
              <a:t> </a:t>
            </a:r>
            <a:r>
              <a:rPr lang="fi-FI" baseline="0" dirty="0" err="1" smtClean="0"/>
              <a:t>deformation</a:t>
            </a:r>
            <a:r>
              <a:rPr lang="fi-FI" baseline="0" dirty="0" smtClean="0"/>
              <a:t> </a:t>
            </a:r>
            <a:r>
              <a:rPr lang="fi-FI" baseline="0" dirty="0" err="1" smtClean="0"/>
              <a:t>modifies</a:t>
            </a:r>
            <a:r>
              <a:rPr lang="fi-FI" baseline="0" dirty="0" smtClean="0"/>
              <a:t> the </a:t>
            </a:r>
            <a:r>
              <a:rPr lang="fi-FI" baseline="0" dirty="0" err="1" smtClean="0"/>
              <a:t>particles</a:t>
            </a:r>
            <a:r>
              <a:rPr lang="fi-FI" baseline="0" dirty="0" smtClean="0"/>
              <a:t> </a:t>
            </a:r>
            <a:r>
              <a:rPr lang="fi-FI" baseline="0" dirty="0" err="1" smtClean="0"/>
              <a:t>directly</a:t>
            </a:r>
            <a:r>
              <a:rPr lang="fi-FI" baseline="0" dirty="0" smtClean="0"/>
              <a:t>. </a:t>
            </a:r>
          </a:p>
          <a:p>
            <a:pPr marL="342900" marR="0" lvl="0" indent="-342900" defTabSz="1625600" eaLnBrk="1" fontAlgn="auto" latinLnBrk="0" hangingPunct="1">
              <a:lnSpc>
                <a:spcPct val="100000"/>
              </a:lnSpc>
              <a:spcBef>
                <a:spcPts val="700"/>
              </a:spcBef>
              <a:spcAft>
                <a:spcPts val="0"/>
              </a:spcAft>
              <a:buClrTx/>
              <a:buSzTx/>
              <a:buFontTx/>
              <a:buChar char="-"/>
              <a:tabLst/>
              <a:defRPr/>
            </a:pPr>
            <a:r>
              <a:rPr lang="fi-FI" baseline="0" dirty="0" err="1" smtClean="0"/>
              <a:t>There’s</a:t>
            </a:r>
            <a:r>
              <a:rPr lang="fi-FI" baseline="0" dirty="0" smtClean="0"/>
              <a:t> no feedback to the </a:t>
            </a:r>
            <a:r>
              <a:rPr lang="fi-FI" baseline="0" dirty="0" err="1" smtClean="0"/>
              <a:t>mesh</a:t>
            </a:r>
            <a:r>
              <a:rPr lang="fi-FI" baseline="0" dirty="0" smtClean="0"/>
              <a:t> SDF </a:t>
            </a:r>
            <a:r>
              <a:rPr lang="fi-FI" baseline="0" dirty="0" err="1" smtClean="0"/>
              <a:t>volume</a:t>
            </a:r>
            <a:r>
              <a:rPr lang="fi-FI" baseline="0" dirty="0" smtClean="0"/>
              <a:t> </a:t>
            </a:r>
            <a:r>
              <a:rPr lang="fi-FI" baseline="0" dirty="0" err="1" smtClean="0"/>
              <a:t>texture</a:t>
            </a:r>
            <a:r>
              <a:rPr lang="fi-FI" baseline="0" dirty="0" smtClean="0"/>
              <a:t>. </a:t>
            </a:r>
          </a:p>
          <a:p>
            <a:pPr marL="342900" marR="0" lvl="0" indent="-342900" defTabSz="1625600" eaLnBrk="1" fontAlgn="auto" latinLnBrk="0" hangingPunct="1">
              <a:lnSpc>
                <a:spcPct val="100000"/>
              </a:lnSpc>
              <a:spcBef>
                <a:spcPts val="700"/>
              </a:spcBef>
              <a:spcAft>
                <a:spcPts val="0"/>
              </a:spcAft>
              <a:buClrTx/>
              <a:buSzTx/>
              <a:buFontTx/>
              <a:buChar char="-"/>
              <a:tabLst/>
              <a:defRPr/>
            </a:pPr>
            <a:r>
              <a:rPr lang="fi-FI" baseline="0" dirty="0" err="1" smtClean="0"/>
              <a:t>If</a:t>
            </a:r>
            <a:r>
              <a:rPr lang="fi-FI" baseline="0" dirty="0" smtClean="0"/>
              <a:t> </a:t>
            </a:r>
            <a:r>
              <a:rPr lang="fi-FI" baseline="0" dirty="0" err="1" smtClean="0"/>
              <a:t>we</a:t>
            </a:r>
            <a:r>
              <a:rPr lang="fi-FI" baseline="0" dirty="0" smtClean="0"/>
              <a:t> </a:t>
            </a:r>
            <a:r>
              <a:rPr lang="fi-FI" baseline="0" dirty="0" err="1" smtClean="0"/>
              <a:t>would</a:t>
            </a:r>
            <a:r>
              <a:rPr lang="fi-FI" baseline="0" dirty="0" smtClean="0"/>
              <a:t> </a:t>
            </a:r>
            <a:r>
              <a:rPr lang="fi-FI" baseline="0" dirty="0" err="1" smtClean="0"/>
              <a:t>ray-trace</a:t>
            </a:r>
            <a:r>
              <a:rPr lang="fi-FI" baseline="0" dirty="0" smtClean="0"/>
              <a:t> the SDF </a:t>
            </a:r>
            <a:r>
              <a:rPr lang="fi-FI" baseline="0" dirty="0" err="1" smtClean="0"/>
              <a:t>directly</a:t>
            </a:r>
            <a:r>
              <a:rPr lang="fi-FI" baseline="0" dirty="0" smtClean="0"/>
              <a:t>, </a:t>
            </a:r>
            <a:r>
              <a:rPr lang="fi-FI" baseline="0" dirty="0" err="1" smtClean="0"/>
              <a:t>we</a:t>
            </a:r>
            <a:r>
              <a:rPr lang="fi-FI" baseline="0" dirty="0" smtClean="0"/>
              <a:t> </a:t>
            </a:r>
            <a:r>
              <a:rPr lang="fi-FI" baseline="0" dirty="0" err="1" smtClean="0"/>
              <a:t>wouldn’t</a:t>
            </a:r>
            <a:r>
              <a:rPr lang="fi-FI" baseline="0" dirty="0" smtClean="0"/>
              <a:t> </a:t>
            </a:r>
            <a:r>
              <a:rPr lang="fi-FI" baseline="0" dirty="0" err="1" smtClean="0"/>
              <a:t>see</a:t>
            </a:r>
            <a:r>
              <a:rPr lang="fi-FI" baseline="0" dirty="0" smtClean="0"/>
              <a:t> </a:t>
            </a:r>
            <a:r>
              <a:rPr lang="fi-FI" baseline="0" dirty="0" err="1" smtClean="0"/>
              <a:t>any</a:t>
            </a:r>
            <a:r>
              <a:rPr lang="fi-FI" baseline="0" dirty="0" smtClean="0"/>
              <a:t> </a:t>
            </a:r>
            <a:r>
              <a:rPr lang="fi-FI" baseline="0" dirty="0" err="1" smtClean="0"/>
              <a:t>deform</a:t>
            </a:r>
            <a:r>
              <a:rPr lang="fi-FI" baseline="0" dirty="0" smtClean="0"/>
              <a:t>.</a:t>
            </a:r>
          </a:p>
          <a:p>
            <a:pPr marL="342900" marR="0" lvl="0" indent="-342900" defTabSz="1625600" eaLnBrk="1" fontAlgn="auto" latinLnBrk="0" hangingPunct="1">
              <a:lnSpc>
                <a:spcPct val="100000"/>
              </a:lnSpc>
              <a:spcBef>
                <a:spcPts val="700"/>
              </a:spcBef>
              <a:spcAft>
                <a:spcPts val="0"/>
              </a:spcAft>
              <a:buClrTx/>
              <a:buSzTx/>
              <a:buFontTx/>
              <a:buChar char="-"/>
              <a:tabLst/>
              <a:defRPr/>
            </a:pPr>
            <a:r>
              <a:rPr lang="fi-FI" baseline="0" dirty="0" smtClean="0"/>
              <a:t>I </a:t>
            </a:r>
            <a:r>
              <a:rPr lang="fi-FI" baseline="0" dirty="0" err="1" smtClean="0"/>
              <a:t>would</a:t>
            </a:r>
            <a:r>
              <a:rPr lang="fi-FI" baseline="0" dirty="0" smtClean="0"/>
              <a:t> </a:t>
            </a:r>
            <a:r>
              <a:rPr lang="fi-FI" baseline="0" dirty="0" err="1" smtClean="0"/>
              <a:t>like</a:t>
            </a:r>
            <a:r>
              <a:rPr lang="fi-FI" baseline="0" dirty="0" smtClean="0"/>
              <a:t> to </a:t>
            </a:r>
            <a:r>
              <a:rPr lang="fi-FI" baseline="0" dirty="0" err="1" smtClean="0"/>
              <a:t>solve</a:t>
            </a:r>
            <a:r>
              <a:rPr lang="fi-FI" baseline="0" dirty="0" smtClean="0"/>
              <a:t> </a:t>
            </a:r>
            <a:r>
              <a:rPr lang="fi-FI" baseline="0" dirty="0" err="1" smtClean="0"/>
              <a:t>this</a:t>
            </a:r>
            <a:r>
              <a:rPr lang="fi-FI" baseline="0" dirty="0" smtClean="0"/>
              <a:t> </a:t>
            </a:r>
            <a:r>
              <a:rPr lang="fi-FI" baseline="0" dirty="0" err="1" smtClean="0"/>
              <a:t>issue</a:t>
            </a:r>
            <a:r>
              <a:rPr lang="fi-FI" baseline="0" dirty="0" smtClean="0"/>
              <a:t> </a:t>
            </a:r>
            <a:r>
              <a:rPr lang="fi-FI" baseline="0" dirty="0" err="1" smtClean="0"/>
              <a:t>eventually</a:t>
            </a:r>
            <a:r>
              <a:rPr lang="fi-FI" baseline="0" dirty="0" smtClean="0"/>
              <a:t> and </a:t>
            </a:r>
            <a:r>
              <a:rPr lang="fi-FI" baseline="0" dirty="0" err="1" smtClean="0"/>
              <a:t>ray-trace</a:t>
            </a:r>
            <a:r>
              <a:rPr lang="fi-FI" baseline="0" dirty="0" smtClean="0"/>
              <a:t> the </a:t>
            </a:r>
            <a:r>
              <a:rPr lang="fi-FI" baseline="0" dirty="0" err="1" smtClean="0"/>
              <a:t>meshes</a:t>
            </a:r>
            <a:r>
              <a:rPr lang="fi-FI" baseline="0" dirty="0" smtClean="0"/>
              <a:t> </a:t>
            </a:r>
            <a:r>
              <a:rPr lang="fi-FI" baseline="0" dirty="0" err="1" smtClean="0"/>
              <a:t>too</a:t>
            </a:r>
            <a:r>
              <a:rPr lang="fi-FI" baseline="0" dirty="0" smtClean="0"/>
              <a:t>.</a:t>
            </a:r>
            <a:endParaRPr lang="fi-FI" dirty="0"/>
          </a:p>
          <a:p>
            <a:endParaRPr lang="fi-FI" dirty="0"/>
          </a:p>
        </p:txBody>
      </p:sp>
    </p:spTree>
    <p:extLst>
      <p:ext uri="{BB962C8B-B14F-4D97-AF65-F5344CB8AC3E}">
        <p14:creationId xmlns:p14="http://schemas.microsoft.com/office/powerpoint/2010/main" val="142145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625600" eaLnBrk="1" fontAlgn="auto" latinLnBrk="0" hangingPunct="1">
              <a:lnSpc>
                <a:spcPct val="100000"/>
              </a:lnSpc>
              <a:spcBef>
                <a:spcPts val="700"/>
              </a:spcBef>
              <a:spcAft>
                <a:spcPts val="0"/>
              </a:spcAft>
              <a:buClrTx/>
              <a:buSzTx/>
              <a:buFontTx/>
              <a:buNone/>
              <a:tabLst/>
              <a:defRPr/>
            </a:pPr>
            <a:r>
              <a:rPr lang="fi-FI" dirty="0" err="1"/>
              <a:t>Link</a:t>
            </a:r>
            <a:r>
              <a:rPr lang="fi-FI" dirty="0"/>
              <a:t>: https://github.com/ericjang/svd3</a:t>
            </a:r>
          </a:p>
          <a:p>
            <a:pPr marL="0" marR="0" lvl="0" indent="0" defTabSz="1625600" eaLnBrk="1" fontAlgn="auto" latinLnBrk="0" hangingPunct="1">
              <a:lnSpc>
                <a:spcPct val="100000"/>
              </a:lnSpc>
              <a:spcBef>
                <a:spcPts val="700"/>
              </a:spcBef>
              <a:spcAft>
                <a:spcPts val="0"/>
              </a:spcAft>
              <a:buClrTx/>
              <a:buSzTx/>
              <a:buFontTx/>
              <a:buNone/>
              <a:tabLst/>
              <a:defRPr/>
            </a:pPr>
            <a:endParaRPr lang="fi-FI" dirty="0"/>
          </a:p>
          <a:p>
            <a:endParaRPr lang="fi-FI" dirty="0"/>
          </a:p>
        </p:txBody>
      </p:sp>
    </p:spTree>
    <p:extLst>
      <p:ext uri="{BB962C8B-B14F-4D97-AF65-F5344CB8AC3E}">
        <p14:creationId xmlns:p14="http://schemas.microsoft.com/office/powerpoint/2010/main" val="142145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err="1"/>
              <a:t>We</a:t>
            </a:r>
            <a:r>
              <a:rPr lang="fi-FI" dirty="0"/>
              <a:t> </a:t>
            </a:r>
            <a:r>
              <a:rPr lang="fi-FI" dirty="0" err="1"/>
              <a:t>do</a:t>
            </a:r>
            <a:r>
              <a:rPr lang="fi-FI" dirty="0"/>
              <a:t> </a:t>
            </a:r>
            <a:r>
              <a:rPr lang="fi-FI" dirty="0" err="1"/>
              <a:t>first</a:t>
            </a:r>
            <a:r>
              <a:rPr lang="fi-FI" dirty="0"/>
              <a:t> </a:t>
            </a:r>
            <a:r>
              <a:rPr lang="fi-FI" dirty="0" err="1"/>
              <a:t>local</a:t>
            </a:r>
            <a:r>
              <a:rPr lang="fi-FI" dirty="0"/>
              <a:t> </a:t>
            </a:r>
            <a:r>
              <a:rPr lang="fi-FI" dirty="0" err="1"/>
              <a:t>groupshared</a:t>
            </a:r>
            <a:r>
              <a:rPr lang="fi-FI" dirty="0"/>
              <a:t> </a:t>
            </a:r>
            <a:r>
              <a:rPr lang="fi-FI" dirty="0" err="1"/>
              <a:t>atomics</a:t>
            </a:r>
            <a:r>
              <a:rPr lang="fi-FI" dirty="0"/>
              <a:t>,</a:t>
            </a:r>
            <a:r>
              <a:rPr lang="fi-FI" baseline="0" dirty="0"/>
              <a:t> and </a:t>
            </a:r>
            <a:r>
              <a:rPr lang="fi-FI" baseline="0" dirty="0" err="1"/>
              <a:t>then</a:t>
            </a:r>
            <a:r>
              <a:rPr lang="fi-FI" baseline="0" dirty="0"/>
              <a:t> </a:t>
            </a:r>
            <a:r>
              <a:rPr lang="fi-FI" baseline="0" dirty="0" err="1"/>
              <a:t>one</a:t>
            </a:r>
            <a:r>
              <a:rPr lang="fi-FI" baseline="0" dirty="0"/>
              <a:t> </a:t>
            </a:r>
            <a:r>
              <a:rPr lang="fi-FI" baseline="0" dirty="0" err="1"/>
              <a:t>global</a:t>
            </a:r>
            <a:r>
              <a:rPr lang="fi-FI" baseline="0" dirty="0"/>
              <a:t> </a:t>
            </a:r>
            <a:r>
              <a:rPr lang="fi-FI" baseline="0" dirty="0" err="1"/>
              <a:t>atomic</a:t>
            </a:r>
            <a:r>
              <a:rPr lang="fi-FI" baseline="0" dirty="0"/>
              <a:t> per </a:t>
            </a:r>
            <a:r>
              <a:rPr lang="fi-FI" baseline="0" dirty="0" err="1"/>
              <a:t>group</a:t>
            </a:r>
            <a:r>
              <a:rPr lang="fi-FI" baseline="0" dirty="0"/>
              <a:t>. </a:t>
            </a:r>
            <a:r>
              <a:rPr lang="fi-FI" baseline="0" dirty="0" err="1"/>
              <a:t>This</a:t>
            </a:r>
            <a:r>
              <a:rPr lang="fi-FI" baseline="0" dirty="0"/>
              <a:t> </a:t>
            </a:r>
            <a:r>
              <a:rPr lang="fi-FI" baseline="0" dirty="0" err="1"/>
              <a:t>reduces</a:t>
            </a:r>
            <a:r>
              <a:rPr lang="fi-FI" baseline="0" dirty="0"/>
              <a:t> the </a:t>
            </a:r>
            <a:r>
              <a:rPr lang="fi-FI" baseline="0" dirty="0" err="1"/>
              <a:t>number</a:t>
            </a:r>
            <a:r>
              <a:rPr lang="fi-FI" baseline="0" dirty="0"/>
              <a:t> of </a:t>
            </a:r>
            <a:r>
              <a:rPr lang="fi-FI" baseline="0" dirty="0" err="1"/>
              <a:t>global</a:t>
            </a:r>
            <a:r>
              <a:rPr lang="fi-FI" baseline="0" dirty="0"/>
              <a:t> </a:t>
            </a:r>
            <a:r>
              <a:rPr lang="fi-FI" baseline="0" dirty="0" err="1"/>
              <a:t>atomics</a:t>
            </a:r>
            <a:r>
              <a:rPr lang="fi-FI" baseline="0" dirty="0"/>
              <a:t>, and </a:t>
            </a:r>
            <a:r>
              <a:rPr lang="fi-FI" baseline="0" dirty="0" err="1"/>
              <a:t>ensures</a:t>
            </a:r>
            <a:r>
              <a:rPr lang="fi-FI" baseline="0" dirty="0"/>
              <a:t> </a:t>
            </a:r>
            <a:r>
              <a:rPr lang="fi-FI" baseline="0" dirty="0" err="1"/>
              <a:t>that</a:t>
            </a:r>
            <a:r>
              <a:rPr lang="fi-FI" baseline="0" dirty="0"/>
              <a:t> </a:t>
            </a:r>
            <a:r>
              <a:rPr lang="fi-FI" baseline="0" dirty="0" err="1"/>
              <a:t>allocations</a:t>
            </a:r>
            <a:r>
              <a:rPr lang="fi-FI" baseline="0" dirty="0"/>
              <a:t> for a </a:t>
            </a:r>
            <a:r>
              <a:rPr lang="fi-FI" baseline="0" dirty="0" err="1"/>
              <a:t>group</a:t>
            </a:r>
            <a:r>
              <a:rPr lang="fi-FI" baseline="0" dirty="0"/>
              <a:t> </a:t>
            </a:r>
            <a:r>
              <a:rPr lang="fi-FI" baseline="0" dirty="0" err="1"/>
              <a:t>are</a:t>
            </a:r>
            <a:r>
              <a:rPr lang="fi-FI" baseline="0" dirty="0"/>
              <a:t> </a:t>
            </a:r>
            <a:r>
              <a:rPr lang="fi-FI" baseline="0" dirty="0" err="1"/>
              <a:t>adjacent</a:t>
            </a:r>
            <a:r>
              <a:rPr lang="fi-FI" baseline="0" dirty="0"/>
              <a:t> to </a:t>
            </a:r>
            <a:r>
              <a:rPr lang="fi-FI" baseline="0" dirty="0" err="1"/>
              <a:t>each</a:t>
            </a:r>
            <a:r>
              <a:rPr lang="fi-FI" baseline="0" dirty="0"/>
              <a:t> </a:t>
            </a:r>
            <a:r>
              <a:rPr lang="fi-FI" baseline="0" dirty="0" err="1"/>
              <a:t>other</a:t>
            </a:r>
            <a:r>
              <a:rPr lang="fi-FI" baseline="0" dirty="0"/>
              <a:t>, </a:t>
            </a:r>
            <a:r>
              <a:rPr lang="fi-FI" baseline="0" dirty="0" err="1"/>
              <a:t>improving</a:t>
            </a:r>
            <a:r>
              <a:rPr lang="fi-FI" baseline="0" dirty="0"/>
              <a:t> </a:t>
            </a:r>
            <a:r>
              <a:rPr lang="fi-FI" baseline="0" dirty="0" err="1"/>
              <a:t>cache</a:t>
            </a:r>
            <a:r>
              <a:rPr lang="fi-FI" baseline="0" dirty="0"/>
              <a:t> </a:t>
            </a:r>
            <a:r>
              <a:rPr lang="fi-FI" baseline="0" dirty="0" err="1"/>
              <a:t>efficiency</a:t>
            </a:r>
            <a:r>
              <a:rPr lang="fi-FI" baseline="0" dirty="0"/>
              <a:t> </a:t>
            </a:r>
            <a:r>
              <a:rPr lang="fi-FI" baseline="0" dirty="0" err="1"/>
              <a:t>when</a:t>
            </a:r>
            <a:r>
              <a:rPr lang="fi-FI" baseline="0" dirty="0"/>
              <a:t> </a:t>
            </a:r>
            <a:r>
              <a:rPr lang="fi-FI" baseline="0" dirty="0" err="1"/>
              <a:t>using</a:t>
            </a:r>
            <a:r>
              <a:rPr lang="fi-FI" baseline="0" dirty="0"/>
              <a:t> the </a:t>
            </a:r>
            <a:r>
              <a:rPr lang="fi-FI" baseline="0" dirty="0" err="1"/>
              <a:t>grid</a:t>
            </a:r>
            <a:r>
              <a:rPr lang="fi-FI" baseline="0" dirty="0"/>
              <a:t> </a:t>
            </a:r>
            <a:r>
              <a:rPr lang="fi-FI" baseline="0" dirty="0" err="1"/>
              <a:t>later</a:t>
            </a:r>
            <a:r>
              <a:rPr lang="fi-FI" baseline="0" dirty="0"/>
              <a:t>.</a:t>
            </a:r>
            <a:endParaRPr lang="fi-FI" dirty="0"/>
          </a:p>
        </p:txBody>
      </p:sp>
    </p:spTree>
    <p:extLst>
      <p:ext uri="{BB962C8B-B14F-4D97-AF65-F5344CB8AC3E}">
        <p14:creationId xmlns:p14="http://schemas.microsoft.com/office/powerpoint/2010/main" val="1067306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625600" eaLnBrk="1" fontAlgn="auto" latinLnBrk="0" hangingPunct="1">
              <a:lnSpc>
                <a:spcPct val="100000"/>
              </a:lnSpc>
              <a:spcBef>
                <a:spcPts val="700"/>
              </a:spcBef>
              <a:spcAft>
                <a:spcPts val="0"/>
              </a:spcAft>
              <a:buClrTx/>
              <a:buSzTx/>
              <a:buFontTx/>
              <a:buNone/>
              <a:tabLst/>
              <a:defRPr/>
            </a:pPr>
            <a:r>
              <a:rPr lang="fi-FI" dirty="0" err="1"/>
              <a:t>Good</a:t>
            </a:r>
            <a:r>
              <a:rPr lang="fi-FI" dirty="0"/>
              <a:t> </a:t>
            </a:r>
            <a:r>
              <a:rPr lang="fi-FI" dirty="0" err="1"/>
              <a:t>tutorial</a:t>
            </a:r>
            <a:r>
              <a:rPr lang="fi-FI" dirty="0"/>
              <a:t>: http://mmacklin.com/flex_eurographics_tutorial.pdf</a:t>
            </a:r>
          </a:p>
          <a:p>
            <a:endParaRPr lang="fi-FI" dirty="0"/>
          </a:p>
        </p:txBody>
      </p:sp>
    </p:spTree>
    <p:extLst>
      <p:ext uri="{BB962C8B-B14F-4D97-AF65-F5344CB8AC3E}">
        <p14:creationId xmlns:p14="http://schemas.microsoft.com/office/powerpoint/2010/main" val="142145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This is the Claybook GPU frame timeline. I cropped out UE4 lighting and post processing at the end of the frame, to make it more readable.</a:t>
            </a:r>
          </a:p>
          <a:p>
            <a:endParaRPr lang="fi-FI" dirty="0"/>
          </a:p>
          <a:p>
            <a:r>
              <a:rPr lang="fi-FI" dirty="0"/>
              <a:t>Above is with async compute disabled, below is with async compute enabled. Both have identical scale.</a:t>
            </a:r>
          </a:p>
          <a:p>
            <a:endParaRPr lang="fi-FI" dirty="0"/>
          </a:p>
          <a:p>
            <a:r>
              <a:rPr lang="fi-FI" dirty="0"/>
              <a:t>We overlap fluid simulation, grid building and fluid SDF generation with UE4 shadow cascade and g-buffer tasks. This works really well, because these rendering steps are mostly bound by fixed function units. </a:t>
            </a:r>
          </a:p>
          <a:p>
            <a:endParaRPr lang="fi-FI" dirty="0"/>
          </a:p>
          <a:p>
            <a:r>
              <a:rPr lang="fi-FI" dirty="0"/>
              <a:t>After g-buffer rendering there’s another overlap. This time we overlap GPU depth decompress step and UE4 velocity rendering with fluid simulation and physics reductions which </a:t>
            </a:r>
            <a:r>
              <a:rPr lang="fi-FI"/>
              <a:t>are read back by the CPU and sent to game logic.</a:t>
            </a:r>
            <a:endParaRPr lang="fi-FI" dirty="0"/>
          </a:p>
        </p:txBody>
      </p:sp>
    </p:spTree>
    <p:extLst>
      <p:ext uri="{BB962C8B-B14F-4D97-AF65-F5344CB8AC3E}">
        <p14:creationId xmlns:p14="http://schemas.microsoft.com/office/powerpoint/2010/main" val="2282738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Left = g-buffer buffer</a:t>
            </a:r>
          </a:p>
          <a:p>
            <a:r>
              <a:rPr lang="fi-FI" dirty="0"/>
              <a:t>Right = shadow mask</a:t>
            </a:r>
          </a:p>
          <a:p>
            <a:endParaRPr lang="fi-FI" dirty="0"/>
          </a:p>
          <a:p>
            <a:r>
              <a:rPr lang="fi-FI" dirty="0"/>
              <a:t>Before (UE4 output) = top</a:t>
            </a:r>
          </a:p>
          <a:p>
            <a:r>
              <a:rPr lang="fi-FI" dirty="0"/>
              <a:t>After combining our data = bottom</a:t>
            </a:r>
          </a:p>
        </p:txBody>
      </p:sp>
    </p:spTree>
    <p:extLst>
      <p:ext uri="{BB962C8B-B14F-4D97-AF65-F5344CB8AC3E}">
        <p14:creationId xmlns:p14="http://schemas.microsoft.com/office/powerpoint/2010/main" val="286292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r>
              <a:rPr lang="fi-FI" dirty="0" err="1"/>
              <a:t>Most</a:t>
            </a:r>
            <a:r>
              <a:rPr lang="fi-FI" dirty="0"/>
              <a:t> </a:t>
            </a:r>
            <a:r>
              <a:rPr lang="fi-FI" dirty="0" err="1"/>
              <a:t>buffer</a:t>
            </a:r>
            <a:r>
              <a:rPr lang="fi-FI" dirty="0"/>
              <a:t> </a:t>
            </a:r>
            <a:r>
              <a:rPr lang="fi-FI" dirty="0" err="1"/>
              <a:t>clears</a:t>
            </a:r>
            <a:r>
              <a:rPr lang="fi-FI" dirty="0"/>
              <a:t> </a:t>
            </a:r>
            <a:r>
              <a:rPr lang="fi-FI" dirty="0" err="1"/>
              <a:t>are</a:t>
            </a:r>
            <a:r>
              <a:rPr lang="fi-FI" dirty="0"/>
              <a:t> </a:t>
            </a:r>
            <a:r>
              <a:rPr lang="fi-FI" dirty="0" err="1"/>
              <a:t>very</a:t>
            </a:r>
            <a:r>
              <a:rPr lang="fi-FI" dirty="0"/>
              <a:t> </a:t>
            </a:r>
            <a:r>
              <a:rPr lang="fi-FI" dirty="0" err="1"/>
              <a:t>small</a:t>
            </a:r>
            <a:r>
              <a:rPr lang="fi-FI" dirty="0"/>
              <a:t>, for</a:t>
            </a:r>
            <a:r>
              <a:rPr lang="fi-FI" baseline="0" dirty="0"/>
              <a:t> </a:t>
            </a:r>
            <a:r>
              <a:rPr lang="fi-FI" baseline="0" dirty="0" err="1"/>
              <a:t>example</a:t>
            </a:r>
            <a:r>
              <a:rPr lang="fi-FI" baseline="0" dirty="0"/>
              <a:t> </a:t>
            </a:r>
            <a:r>
              <a:rPr lang="fi-FI" baseline="0" dirty="0" err="1"/>
              <a:t>clear</a:t>
            </a:r>
            <a:r>
              <a:rPr lang="fi-FI" baseline="0" dirty="0"/>
              <a:t> a </a:t>
            </a:r>
            <a:r>
              <a:rPr lang="fi-FI" baseline="0" dirty="0" err="1"/>
              <a:t>buffer</a:t>
            </a:r>
            <a:r>
              <a:rPr lang="fi-FI" baseline="0" dirty="0"/>
              <a:t> </a:t>
            </a:r>
            <a:r>
              <a:rPr lang="fi-FI" baseline="0" dirty="0" err="1"/>
              <a:t>containing</a:t>
            </a:r>
            <a:r>
              <a:rPr lang="fi-FI" baseline="0" dirty="0"/>
              <a:t> an </a:t>
            </a:r>
            <a:r>
              <a:rPr lang="fi-FI" baseline="0" dirty="0" err="1"/>
              <a:t>atomic</a:t>
            </a:r>
            <a:r>
              <a:rPr lang="fi-FI" baseline="0" dirty="0"/>
              <a:t> </a:t>
            </a:r>
            <a:r>
              <a:rPr lang="fi-FI" baseline="0" dirty="0" err="1"/>
              <a:t>counter</a:t>
            </a:r>
            <a:r>
              <a:rPr lang="fi-FI" baseline="0" dirty="0"/>
              <a:t>. </a:t>
            </a:r>
            <a:r>
              <a:rPr lang="fi-FI" baseline="0" dirty="0" err="1"/>
              <a:t>Overlapping</a:t>
            </a:r>
            <a:r>
              <a:rPr lang="fi-FI" baseline="0" dirty="0"/>
              <a:t> </a:t>
            </a:r>
            <a:r>
              <a:rPr lang="fi-FI" baseline="0" dirty="0" err="1"/>
              <a:t>these</a:t>
            </a:r>
            <a:r>
              <a:rPr lang="fi-FI" baseline="0" dirty="0"/>
              <a:t> with </a:t>
            </a:r>
            <a:r>
              <a:rPr lang="fi-FI" baseline="0" dirty="0" err="1"/>
              <a:t>other</a:t>
            </a:r>
            <a:r>
              <a:rPr lang="fi-FI" baseline="0" dirty="0"/>
              <a:t> </a:t>
            </a:r>
            <a:r>
              <a:rPr lang="fi-FI" baseline="0" dirty="0" err="1"/>
              <a:t>shaders</a:t>
            </a:r>
            <a:r>
              <a:rPr lang="fi-FI" baseline="0" dirty="0"/>
              <a:t> </a:t>
            </a:r>
            <a:r>
              <a:rPr lang="fi-FI" baseline="0" dirty="0" err="1"/>
              <a:t>removes</a:t>
            </a:r>
            <a:r>
              <a:rPr lang="fi-FI" baseline="0" dirty="0"/>
              <a:t> </a:t>
            </a:r>
            <a:r>
              <a:rPr lang="fi-FI" baseline="0" dirty="0" err="1"/>
              <a:t>unnecessary</a:t>
            </a:r>
            <a:r>
              <a:rPr lang="fi-FI" baseline="0" dirty="0"/>
              <a:t> GPU </a:t>
            </a:r>
            <a:r>
              <a:rPr lang="fi-FI" baseline="0" dirty="0" err="1"/>
              <a:t>stalls</a:t>
            </a:r>
            <a:r>
              <a:rPr lang="fi-FI" baseline="0" dirty="0"/>
              <a:t>.</a:t>
            </a:r>
            <a:endParaRPr lang="en-US" dirty="0"/>
          </a:p>
        </p:txBody>
      </p:sp>
    </p:spTree>
    <p:extLst>
      <p:ext uri="{BB962C8B-B14F-4D97-AF65-F5344CB8AC3E}">
        <p14:creationId xmlns:p14="http://schemas.microsoft.com/office/powerpoint/2010/main" val="319951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Source: https://en.wikipedia.org/wiki/Eikonal_equation</a:t>
            </a:r>
          </a:p>
          <a:p>
            <a:endParaRPr lang="fi-FI" dirty="0"/>
          </a:p>
          <a:p>
            <a:r>
              <a:rPr lang="fi-FI" dirty="0"/>
              <a:t>This equation takes the distance estimates of known neighborhood voxels and expands the band by one voxel at a time. The new distance estimate is sub-voxel precise. </a:t>
            </a:r>
          </a:p>
          <a:p>
            <a:endParaRPr lang="fi-FI" dirty="0"/>
          </a:p>
          <a:p>
            <a:r>
              <a:rPr lang="fi-FI" dirty="0"/>
              <a:t>We also tried jump flooding algorithm (JFA) inside groupshared memory, but it resulted in worse quality and was slower than simply running 3 passes of eikonal equation. Jump flooding doesn’t guarantee sub-voxel precise result. It works fine if you have binary (in/out) voxels, but we aren’t creating minecraft here, we need more precision.</a:t>
            </a:r>
          </a:p>
          <a:p>
            <a:endParaRPr lang="fi-FI" dirty="0"/>
          </a:p>
        </p:txBody>
      </p:sp>
    </p:spTree>
    <p:extLst>
      <p:ext uri="{BB962C8B-B14F-4D97-AF65-F5344CB8AC3E}">
        <p14:creationId xmlns:p14="http://schemas.microsoft.com/office/powerpoint/2010/main" val="1180341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https://www.shadertoy.com/view/MtK3zD</a:t>
            </a:r>
          </a:p>
        </p:txBody>
      </p:sp>
    </p:spTree>
    <p:extLst>
      <p:ext uri="{BB962C8B-B14F-4D97-AF65-F5344CB8AC3E}">
        <p14:creationId xmlns:p14="http://schemas.microsoft.com/office/powerpoint/2010/main" val="257259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Trilinear fetch with SampleLevel is less than ½ rate on some GPUs, if mip different inside a quad (4 consecutive threads). Virtual texturing tile atlas doesn’t have mip levels (indirection flattens mip), meaning that trilinear fetch is always ½ rate.</a:t>
            </a:r>
          </a:p>
          <a:p>
            <a:endParaRPr lang="fi-FI" dirty="0"/>
          </a:p>
        </p:txBody>
      </p:sp>
    </p:spTree>
    <p:extLst>
      <p:ext uri="{BB962C8B-B14F-4D97-AF65-F5344CB8AC3E}">
        <p14:creationId xmlns:p14="http://schemas.microsoft.com/office/powerpoint/2010/main" val="3495359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P is the SDF sampling location. The large sphere around it represents the empty space. Green circle represents the maximum radius circular cone cap that can be safely fitted inside the large sphere.</a:t>
            </a:r>
          </a:p>
          <a:p>
            <a:endParaRPr lang="fi-FI" dirty="0"/>
          </a:p>
          <a:p>
            <a:r>
              <a:rPr lang="fi-FI" dirty="0"/>
              <a:t>When we are tracing a ray, we step to P’. Cone-trace needs to stop to P’’, because we must assume the worst case, which is that P’ lies on a surface.</a:t>
            </a:r>
          </a:p>
          <a:p>
            <a:endParaRPr lang="fi-FI" dirty="0"/>
          </a:p>
          <a:p>
            <a:r>
              <a:rPr lang="fi-FI" dirty="0"/>
              <a:t>Thanks to L. Ritter (@paniq) for the image.</a:t>
            </a:r>
          </a:p>
        </p:txBody>
      </p:sp>
    </p:spTree>
    <p:extLst>
      <p:ext uri="{BB962C8B-B14F-4D97-AF65-F5344CB8AC3E}">
        <p14:creationId xmlns:p14="http://schemas.microsoft.com/office/powerpoint/2010/main" val="185475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98251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108435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i-FI" dirty="0"/>
              <a:t>See: John C. Hart (1996). </a:t>
            </a:r>
            <a:r>
              <a:rPr lang="en-US" dirty="0"/>
              <a:t>Sphere tracing: a geometric method for the </a:t>
            </a:r>
            <a:r>
              <a:rPr lang="en-US" dirty="0" err="1"/>
              <a:t>antialiased</a:t>
            </a:r>
            <a:r>
              <a:rPr lang="en-US" dirty="0"/>
              <a:t> ray tracing of implicit surfaces. Section 2.5.5.</a:t>
            </a:r>
          </a:p>
          <a:p>
            <a:endParaRPr lang="fi-FI" dirty="0"/>
          </a:p>
        </p:txBody>
      </p:sp>
    </p:spTree>
    <p:extLst>
      <p:ext uri="{BB962C8B-B14F-4D97-AF65-F5344CB8AC3E}">
        <p14:creationId xmlns:p14="http://schemas.microsoft.com/office/powerpoint/2010/main" val="140906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9" name="GDC18_ppt_main_front_16-9.png" descr="GDC18_ppt_main_front_16-9.png"/>
          <p:cNvPicPr>
            <a:picLocks noChangeAspect="1"/>
          </p:cNvPicPr>
          <p:nvPr/>
        </p:nvPicPr>
        <p:blipFill>
          <a:blip r:embed="rId2">
            <a:extLst/>
          </a:blip>
          <a:srcRect l="2" r="2"/>
          <a:stretch>
            <a:fillRect/>
          </a:stretch>
        </p:blipFill>
        <p:spPr>
          <a:xfrm>
            <a:off x="-1" y="-1"/>
            <a:ext cx="16250183" cy="9143904"/>
          </a:xfrm>
          <a:prstGeom prst="rect">
            <a:avLst/>
          </a:prstGeom>
          <a:ln w="12700">
            <a:miter lim="400000"/>
          </a:ln>
        </p:spPr>
      </p:pic>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DC18_ppt_main_back_16-9.png" descr="GDC18_ppt_main_back_16-9.png"/>
          <p:cNvPicPr>
            <a:picLocks noChangeAspect="1"/>
          </p:cNvPicPr>
          <p:nvPr/>
        </p:nvPicPr>
        <p:blipFill>
          <a:blip r:embed="rId4">
            <a:extLst/>
          </a:blip>
          <a:srcRect l="2" r="2"/>
          <a:stretch>
            <a:fillRect/>
          </a:stretch>
        </p:blipFill>
        <p:spPr>
          <a:xfrm>
            <a:off x="-1" y="-1"/>
            <a:ext cx="16250357" cy="9144001"/>
          </a:xfrm>
          <a:prstGeom prst="rect">
            <a:avLst/>
          </a:prstGeom>
          <a:ln w="12700">
            <a:miter lim="400000"/>
          </a:ln>
        </p:spPr>
      </p:pic>
      <p:sp>
        <p:nvSpPr>
          <p:cNvPr id="3" name="Title Text"/>
          <p:cNvSpPr txBox="1">
            <a:spLocks noGrp="1"/>
          </p:cNvSpPr>
          <p:nvPr>
            <p:ph type="title"/>
          </p:nvPr>
        </p:nvSpPr>
        <p:spPr>
          <a:xfrm>
            <a:off x="812799" y="122766"/>
            <a:ext cx="14630401" cy="2010834"/>
          </a:xfrm>
          <a:prstGeom prst="rect">
            <a:avLst/>
          </a:prstGeom>
          <a:ln w="12700">
            <a:miter lim="400000"/>
          </a:ln>
          <a:extLst>
            <a:ext uri="{C572A759-6A51-4108-AA02-DFA0A04FC94B}">
              <ma14:wrappingTextBoxFlag xmlns="" xmlns:ma14="http://schemas.microsoft.com/office/mac/drawingml/2011/main" val="1"/>
            </a:ext>
          </a:extLst>
        </p:spPr>
        <p:txBody>
          <a:bodyPr lIns="81279" tIns="81279" rIns="81279" bIns="81279" anchor="ctr"/>
          <a:lstStyle/>
          <a:p>
            <a:r>
              <a:t>Title Text</a:t>
            </a:r>
          </a:p>
        </p:txBody>
      </p:sp>
      <p:sp>
        <p:nvSpPr>
          <p:cNvPr id="4" name="Body Level One…"/>
          <p:cNvSpPr txBox="1">
            <a:spLocks noGrp="1"/>
          </p:cNvSpPr>
          <p:nvPr>
            <p:ph type="body" idx="1"/>
          </p:nvPr>
        </p:nvSpPr>
        <p:spPr>
          <a:xfrm>
            <a:off x="812799" y="2133600"/>
            <a:ext cx="14630401" cy="7010400"/>
          </a:xfrm>
          <a:prstGeom prst="rect">
            <a:avLst/>
          </a:prstGeom>
          <a:ln w="12700">
            <a:miter lim="400000"/>
          </a:ln>
          <a:extLst>
            <a:ext uri="{C572A759-6A51-4108-AA02-DFA0A04FC94B}">
              <ma14:wrappingTextBoxFlag xmlns="" xmlns:ma14="http://schemas.microsoft.com/office/mac/drawingml/2011/main" val="1"/>
            </a:ext>
          </a:extLst>
        </p:spPr>
        <p:txBody>
          <a:bodyPr lIns="81279" tIns="81279" rIns="81279" bIns="81279"/>
          <a:lstStyle/>
          <a:p>
            <a:r>
              <a:rPr dirty="0"/>
              <a:t>Body Level One</a:t>
            </a:r>
          </a:p>
          <a:p>
            <a:pPr lvl="1"/>
            <a:r>
              <a:rPr dirty="0"/>
              <a:t>Body Level Two</a:t>
            </a:r>
          </a:p>
          <a:p>
            <a:pPr lvl="3"/>
            <a:r>
              <a:rPr dirty="0"/>
              <a:t>Body Level Three</a:t>
            </a:r>
            <a:endParaRPr lang="fi-FI" dirty="0"/>
          </a:p>
          <a:p>
            <a:pPr lvl="4"/>
            <a:r>
              <a:rPr lang="en-US" dirty="0"/>
              <a:t>Body Level Four</a:t>
            </a:r>
            <a:endParaRPr lang="fi-FI" dirty="0"/>
          </a:p>
          <a:p>
            <a:pPr lvl="6"/>
            <a:r>
              <a:rPr lang="fi-FI" dirty="0"/>
              <a:t>Body Level Five</a:t>
            </a:r>
          </a:p>
        </p:txBody>
      </p:sp>
      <p:sp>
        <p:nvSpPr>
          <p:cNvPr id="5" name="Slide Number"/>
          <p:cNvSpPr txBox="1">
            <a:spLocks noGrp="1"/>
          </p:cNvSpPr>
          <p:nvPr>
            <p:ph type="sldNum" sz="quarter" idx="2"/>
          </p:nvPr>
        </p:nvSpPr>
        <p:spPr>
          <a:xfrm>
            <a:off x="7857066" y="8231716"/>
            <a:ext cx="3793068" cy="486834"/>
          </a:xfrm>
          <a:prstGeom prst="rect">
            <a:avLst/>
          </a:prstGeom>
          <a:ln w="12700">
            <a:miter lim="400000"/>
          </a:ln>
        </p:spPr>
        <p:txBody>
          <a:bodyPr wrap="none" lIns="81279" tIns="81279" rIns="81279" bIns="81279" anchor="ctr">
            <a:spAutoFit/>
          </a:bodyPr>
          <a:lstStyle>
            <a:lvl1pPr algn="r">
              <a:defRPr sz="2000">
                <a:solidFill>
                  <a:srgbClr val="FFFFF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1pPr>
      <a:lvl2pPr marL="0" marR="0" indent="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2pPr>
      <a:lvl3pPr marL="0" marR="0" indent="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3pPr>
      <a:lvl4pPr marL="0" marR="0" indent="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4pPr>
      <a:lvl5pPr marL="0" marR="0" indent="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5pPr>
      <a:lvl6pPr marL="0" marR="0" indent="45720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6pPr>
      <a:lvl7pPr marL="0" marR="0" indent="91440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7pPr>
      <a:lvl8pPr marL="0" marR="0" indent="137160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8pPr>
      <a:lvl9pPr marL="0" marR="0" indent="1828800" algn="l" defTabSz="16256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Verdana"/>
        </a:defRPr>
      </a:lvl9pPr>
    </p:titleStyle>
    <p:bodyStyle>
      <a:lvl1pPr marL="576000" marR="0" indent="-587828"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1pPr>
      <a:lvl2pPr marL="936000" marR="0" indent="-57150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2pPr>
      <a:lvl3pPr marL="914400" marR="0" indent="-45720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3pPr>
      <a:lvl4pPr marL="1296000" marR="0" indent="-457200" algn="l" defTabSz="1625600" rtl="0" latinLnBrk="0">
        <a:lnSpc>
          <a:spcPct val="100000"/>
        </a:lnSpc>
        <a:spcBef>
          <a:spcPts val="1100"/>
        </a:spcBef>
        <a:spcAft>
          <a:spcPts val="0"/>
        </a:spcAft>
        <a:buClr>
          <a:srgbClr val="000000"/>
        </a:buClr>
        <a:buSzPct val="70000"/>
        <a:buFont typeface="Verdana"/>
        <a:buChar char="●"/>
        <a:tabLst/>
        <a:defRPr sz="4800" b="0" i="0" u="none" strike="noStrike" cap="none" spc="0" baseline="0">
          <a:ln>
            <a:noFill/>
          </a:ln>
          <a:solidFill>
            <a:srgbClr val="000000"/>
          </a:solidFill>
          <a:uFillTx/>
          <a:latin typeface="+mj-lt"/>
          <a:ea typeface="+mj-ea"/>
          <a:cs typeface="+mj-cs"/>
          <a:sym typeface="Verdana"/>
        </a:defRPr>
      </a:lvl4pPr>
      <a:lvl5pPr marL="1656000" marR="0" indent="-45720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5pPr>
      <a:lvl6pPr marL="228600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6pPr>
      <a:lvl7pPr marL="2016000" marR="0" indent="-45720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7pPr>
      <a:lvl8pPr marL="320040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8pPr>
      <a:lvl9pPr marL="365760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9pPr>
    </p:bodyStyle>
    <p:otherStyle>
      <a:lvl1pPr marL="0" marR="0" indent="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1pPr>
      <a:lvl2pPr marL="0" marR="0" indent="45720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2pPr>
      <a:lvl3pPr marL="0" marR="0" indent="91440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3pPr>
      <a:lvl4pPr marL="0" marR="0" indent="137160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4pPr>
      <a:lvl5pPr marL="0" marR="0" indent="182880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5pPr>
      <a:lvl6pPr marL="0" marR="0" indent="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6pPr>
      <a:lvl7pPr marL="0" marR="0" indent="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7pPr>
      <a:lvl8pPr marL="0" marR="0" indent="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8pPr>
      <a:lvl9pPr marL="0" marR="0" indent="0" algn="r" defTabSz="16256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iquilezles.org/www/articles/rmshadows/rmshadows.htm"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hyperlink" Target="http://matthias-mueller-fischer.ch/"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mmacklin.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Q8quiLN7n04"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hyperlink" Target="https://github.com/sebbbi/perftest"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hyperlink" Target="https://gpuopen.com/optimizing-gpu-occupancy-resource-usage-large-thread-groups/"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ession Title  Speaker Name Speaker Title &amp; Company"/>
          <p:cNvSpPr txBox="1">
            <a:spLocks noGrp="1"/>
          </p:cNvSpPr>
          <p:nvPr>
            <p:ph type="title" idx="4294967295"/>
          </p:nvPr>
        </p:nvSpPr>
        <p:spPr>
          <a:xfrm>
            <a:off x="406398" y="2269066"/>
            <a:ext cx="10842345" cy="5554135"/>
          </a:xfrm>
          <a:prstGeom prst="rect">
            <a:avLst/>
          </a:prstGeom>
        </p:spPr>
        <p:txBody>
          <a:bodyPr anchor="t">
            <a:normAutofit/>
          </a:bodyPr>
          <a:lstStyle/>
          <a:p>
            <a:pPr>
              <a:defRPr>
                <a:solidFill>
                  <a:srgbClr val="F2F2F2"/>
                </a:solidFill>
              </a:defRPr>
            </a:pPr>
            <a:r>
              <a:rPr lang="en-US" sz="6000" dirty="0">
                <a:latin typeface="Arial"/>
                <a:ea typeface="Arial"/>
                <a:cs typeface="Arial"/>
                <a:sym typeface="Arial"/>
              </a:rPr>
              <a:t>GPU-based clay simulation and ray-tracing tech in </a:t>
            </a:r>
            <a:r>
              <a:rPr lang="en-US" sz="6000" dirty="0" err="1">
                <a:latin typeface="Arial"/>
                <a:ea typeface="Arial"/>
                <a:cs typeface="Arial"/>
                <a:sym typeface="Arial"/>
              </a:rPr>
              <a:t>Claybook</a:t>
            </a:r>
            <a:r>
              <a:rPr dirty="0">
                <a:latin typeface="Arial"/>
                <a:ea typeface="Arial"/>
                <a:cs typeface="Arial"/>
                <a:sym typeface="Arial"/>
              </a:rPr>
              <a:t/>
            </a:r>
            <a:br>
              <a:rPr dirty="0">
                <a:latin typeface="Arial"/>
                <a:ea typeface="Arial"/>
                <a:cs typeface="Arial"/>
                <a:sym typeface="Arial"/>
              </a:rPr>
            </a:br>
            <a:r>
              <a:rPr dirty="0"/>
              <a:t/>
            </a:r>
            <a:br>
              <a:rPr dirty="0"/>
            </a:br>
            <a:r>
              <a:rPr lang="fi-FI" sz="4200" dirty="0">
                <a:latin typeface="Arial"/>
                <a:ea typeface="Arial"/>
                <a:cs typeface="Arial"/>
                <a:sym typeface="Arial"/>
              </a:rPr>
              <a:t>Sebastian Aaltonen</a:t>
            </a:r>
            <a:r>
              <a:rPr sz="4200" dirty="0">
                <a:latin typeface="Arial"/>
                <a:ea typeface="Arial"/>
                <a:cs typeface="Arial"/>
                <a:sym typeface="Arial"/>
              </a:rPr>
              <a:t/>
            </a:r>
            <a:br>
              <a:rPr sz="4200" dirty="0">
                <a:latin typeface="Arial"/>
                <a:ea typeface="Arial"/>
                <a:cs typeface="Arial"/>
                <a:sym typeface="Arial"/>
              </a:rPr>
            </a:br>
            <a:r>
              <a:rPr lang="fi-FI" sz="4200" dirty="0">
                <a:latin typeface="Arial"/>
                <a:ea typeface="Arial"/>
                <a:cs typeface="Arial"/>
                <a:sym typeface="Arial"/>
              </a:rPr>
              <a:t>Co-founder of Second Order</a:t>
            </a:r>
            <a:endParaRPr sz="4200" dirty="0">
              <a:latin typeface="Arial"/>
              <a:ea typeface="Arial"/>
              <a:cs typeface="Arial"/>
              <a:sym typeface="Aria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Compute Shader Intro</a:t>
            </a:r>
            <a:endParaRPr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b="1" dirty="0"/>
              <a:t>SPMD</a:t>
            </a:r>
            <a:r>
              <a:rPr lang="en-US" dirty="0"/>
              <a:t> = single program, multiple data</a:t>
            </a:r>
          </a:p>
          <a:p>
            <a:pPr lvl="1" indent="-457200"/>
            <a:r>
              <a:rPr lang="en-US" dirty="0"/>
              <a:t>My slides are written from perspective of one thread</a:t>
            </a:r>
          </a:p>
          <a:p>
            <a:pPr lvl="1" indent="-457200"/>
            <a:r>
              <a:rPr lang="en-US" dirty="0"/>
              <a:t>Unless line starts with: “</a:t>
            </a:r>
            <a:r>
              <a:rPr lang="en-US" b="1" dirty="0">
                <a:solidFill>
                  <a:srgbClr val="FF0000"/>
                </a:solidFill>
              </a:rPr>
              <a:t>Group</a:t>
            </a:r>
            <a:r>
              <a:rPr lang="en-US" dirty="0"/>
              <a:t>“</a:t>
            </a:r>
          </a:p>
          <a:p>
            <a:pPr indent="-457200"/>
            <a:r>
              <a:rPr lang="en-US" dirty="0"/>
              <a:t>Thread groups</a:t>
            </a:r>
          </a:p>
          <a:p>
            <a:pPr lvl="1" indent="-457200"/>
            <a:r>
              <a:rPr lang="en-US" dirty="0"/>
              <a:t>Compute dispatches are split to thread groups</a:t>
            </a:r>
          </a:p>
          <a:p>
            <a:pPr lvl="1" indent="-457200"/>
            <a:r>
              <a:rPr lang="en-US" dirty="0"/>
              <a:t>Sync barrier + </a:t>
            </a:r>
            <a:r>
              <a:rPr lang="en-US" dirty="0" err="1"/>
              <a:t>groupshared</a:t>
            </a:r>
            <a:r>
              <a:rPr lang="en-US" dirty="0"/>
              <a:t> memory (</a:t>
            </a:r>
            <a:r>
              <a:rPr lang="en-US" b="1" dirty="0"/>
              <a:t>GSM</a:t>
            </a:r>
            <a:r>
              <a:rPr lang="en-US" dirty="0"/>
              <a:t>)</a:t>
            </a:r>
          </a:p>
          <a:p>
            <a:pPr lvl="1"/>
            <a:endParaRPr lang="en-US" dirty="0"/>
          </a:p>
        </p:txBody>
      </p:sp>
    </p:spTree>
    <p:extLst>
      <p:ext uri="{BB962C8B-B14F-4D97-AF65-F5344CB8AC3E}">
        <p14:creationId xmlns:p14="http://schemas.microsoft.com/office/powerpoint/2010/main" val="63949058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World SDF Generation on GPU</a:t>
            </a:r>
            <a:endParaRPr lang="fi-FI"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marL="914400" indent="-914400">
              <a:buFont typeface="+mj-lt"/>
              <a:buAutoNum type="arabicPeriod"/>
            </a:pPr>
            <a:r>
              <a:rPr lang="en-US" dirty="0"/>
              <a:t>Generate SDF brush grid</a:t>
            </a:r>
          </a:p>
          <a:p>
            <a:pPr marL="914400" indent="-914400">
              <a:buFont typeface="+mj-lt"/>
              <a:buAutoNum type="arabicPeriod"/>
            </a:pPr>
            <a:r>
              <a:rPr lang="en-US" dirty="0"/>
              <a:t>Generate dispatch coordinates and mip masks</a:t>
            </a:r>
          </a:p>
          <a:p>
            <a:pPr marL="914400" indent="-914400">
              <a:buFont typeface="+mj-lt"/>
              <a:buAutoNum type="arabicPeriod"/>
            </a:pPr>
            <a:r>
              <a:rPr lang="en-US" dirty="0"/>
              <a:t>Generate level 0 in </a:t>
            </a:r>
            <a:r>
              <a:rPr lang="en-US" b="1" dirty="0">
                <a:solidFill>
                  <a:srgbClr val="00B0F0"/>
                </a:solidFill>
              </a:rPr>
              <a:t>8</a:t>
            </a:r>
            <a:r>
              <a:rPr lang="en-US" dirty="0">
                <a:solidFill>
                  <a:srgbClr val="00B0F0"/>
                </a:solidFill>
              </a:rPr>
              <a:t>x</a:t>
            </a:r>
            <a:r>
              <a:rPr lang="en-US" b="1" dirty="0">
                <a:solidFill>
                  <a:srgbClr val="00B0F0"/>
                </a:solidFill>
              </a:rPr>
              <a:t>8</a:t>
            </a:r>
            <a:r>
              <a:rPr lang="en-US" dirty="0">
                <a:solidFill>
                  <a:srgbClr val="00B0F0"/>
                </a:solidFill>
              </a:rPr>
              <a:t>x</a:t>
            </a:r>
            <a:r>
              <a:rPr lang="en-US" b="1" dirty="0">
                <a:solidFill>
                  <a:srgbClr val="00B0F0"/>
                </a:solidFill>
              </a:rPr>
              <a:t>8</a:t>
            </a:r>
            <a:r>
              <a:rPr lang="en-US" dirty="0"/>
              <a:t> tiles (sparse)</a:t>
            </a:r>
          </a:p>
          <a:p>
            <a:pPr marL="914400" indent="-914400">
              <a:buFont typeface="+mj-lt"/>
              <a:buAutoNum type="arabicPeriod"/>
            </a:pPr>
            <a:r>
              <a:rPr lang="en-US" dirty="0"/>
              <a:t>Generate </a:t>
            </a:r>
            <a:r>
              <a:rPr lang="en-US" dirty="0" err="1"/>
              <a:t>mips</a:t>
            </a:r>
            <a:r>
              <a:rPr lang="en-US" dirty="0"/>
              <a:t> (sparse)</a:t>
            </a:r>
          </a:p>
        </p:txBody>
      </p:sp>
    </p:spTree>
    <p:extLst>
      <p:ext uri="{BB962C8B-B14F-4D97-AF65-F5344CB8AC3E}">
        <p14:creationId xmlns:p14="http://schemas.microsoft.com/office/powerpoint/2010/main" val="239546700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Generate SDF Brush Grid</a:t>
            </a:r>
          </a:p>
        </p:txBody>
      </p:sp>
      <p:sp>
        <p:nvSpPr>
          <p:cNvPr id="32" name="Click to edit Master text styles…"/>
          <p:cNvSpPr txBox="1">
            <a:spLocks noGrp="1"/>
          </p:cNvSpPr>
          <p:nvPr>
            <p:ph type="body" idx="4294967295"/>
          </p:nvPr>
        </p:nvSpPr>
        <p:spPr>
          <a:xfrm>
            <a:off x="948265" y="2639597"/>
            <a:ext cx="11777135" cy="5200436"/>
          </a:xfrm>
          <a:prstGeom prst="rect">
            <a:avLst/>
          </a:prstGeom>
        </p:spPr>
        <p:txBody>
          <a:bodyPr>
            <a:normAutofit fontScale="92500"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solidFill>
                  <a:srgbClr val="00B0F0"/>
                </a:solidFill>
              </a:rPr>
              <a:t>64</a:t>
            </a:r>
            <a:r>
              <a:rPr lang="en-US" dirty="0">
                <a:solidFill>
                  <a:srgbClr val="00B0F0"/>
                </a:solidFill>
              </a:rPr>
              <a:t>x</a:t>
            </a:r>
            <a:r>
              <a:rPr lang="en-US" b="1" dirty="0">
                <a:solidFill>
                  <a:srgbClr val="00B0F0"/>
                </a:solidFill>
              </a:rPr>
              <a:t>64</a:t>
            </a:r>
            <a:r>
              <a:rPr lang="en-US" dirty="0">
                <a:solidFill>
                  <a:srgbClr val="00B0F0"/>
                </a:solidFill>
              </a:rPr>
              <a:t>x</a:t>
            </a:r>
            <a:r>
              <a:rPr lang="en-US" b="1" dirty="0">
                <a:solidFill>
                  <a:srgbClr val="00B0F0"/>
                </a:solidFill>
              </a:rPr>
              <a:t>32</a:t>
            </a:r>
            <a:r>
              <a:rPr lang="en-US" dirty="0"/>
              <a:t> dispatch. </a:t>
            </a:r>
            <a:r>
              <a:rPr lang="en-US" b="1" dirty="0" smtClean="0">
                <a:solidFill>
                  <a:srgbClr val="00B0F0"/>
                </a:solidFill>
              </a:rPr>
              <a:t>4</a:t>
            </a:r>
            <a:r>
              <a:rPr lang="en-US" dirty="0" smtClean="0">
                <a:solidFill>
                  <a:srgbClr val="00B0F0"/>
                </a:solidFill>
              </a:rPr>
              <a:t>x</a:t>
            </a:r>
            <a:r>
              <a:rPr lang="en-US" b="1" dirty="0" smtClean="0">
                <a:solidFill>
                  <a:srgbClr val="00B0F0"/>
                </a:solidFill>
              </a:rPr>
              <a:t>4</a:t>
            </a:r>
            <a:r>
              <a:rPr lang="en-US" dirty="0" smtClean="0">
                <a:solidFill>
                  <a:srgbClr val="00B0F0"/>
                </a:solidFill>
              </a:rPr>
              <a:t>x</a:t>
            </a:r>
            <a:r>
              <a:rPr lang="en-US" b="1" dirty="0" smtClean="0">
                <a:solidFill>
                  <a:srgbClr val="00B0F0"/>
                </a:solidFill>
              </a:rPr>
              <a:t>4</a:t>
            </a:r>
            <a:r>
              <a:rPr lang="en-US" b="1" dirty="0" smtClean="0"/>
              <a:t> </a:t>
            </a:r>
            <a:r>
              <a:rPr lang="en-US" dirty="0"/>
              <a:t>groups</a:t>
            </a:r>
          </a:p>
          <a:p>
            <a:pPr marL="914400" indent="-914400">
              <a:buFont typeface="+mj-lt"/>
              <a:buAutoNum type="arabicPeriod"/>
            </a:pPr>
            <a:r>
              <a:rPr lang="en-US" dirty="0"/>
              <a:t>Sample a brush volume at tile center </a:t>
            </a:r>
            <a:r>
              <a:rPr lang="en-US" i="1" dirty="0"/>
              <a:t>T</a:t>
            </a:r>
          </a:p>
          <a:p>
            <a:pPr marL="1871662" lvl="1" indent="-914400">
              <a:buFont typeface="+mj-lt"/>
              <a:buAutoNum type="arabicPeriod"/>
            </a:pPr>
            <a:r>
              <a:rPr lang="en-US" dirty="0"/>
              <a:t>Cull if SDF &gt; grid tile bounds + 4 voxels</a:t>
            </a:r>
          </a:p>
          <a:p>
            <a:pPr marL="1871662" lvl="1" indent="-914400">
              <a:buFont typeface="+mj-lt"/>
              <a:buAutoNum type="arabicPeriod"/>
            </a:pPr>
            <a:r>
              <a:rPr lang="en-US" dirty="0"/>
              <a:t>Accepted? </a:t>
            </a:r>
            <a:r>
              <a:rPr lang="en-US" dirty="0">
                <a:sym typeface="Wingdings" panose="05000000000000000000" pitchFamily="2" charset="2"/>
              </a:rPr>
              <a:t> a</a:t>
            </a:r>
            <a:r>
              <a:rPr lang="en-US" dirty="0"/>
              <a:t>tomic add + store to GSM</a:t>
            </a:r>
          </a:p>
          <a:p>
            <a:pPr marL="914400" indent="-914400">
              <a:buFont typeface="+mj-lt"/>
              <a:buAutoNum type="arabicPeriod"/>
            </a:pPr>
            <a:r>
              <a:rPr lang="en-US" dirty="0"/>
              <a:t>Loop through brushes in GSM</a:t>
            </a:r>
          </a:p>
          <a:p>
            <a:pPr marL="1871662" lvl="1" indent="-914400">
              <a:buFont typeface="+mj-lt"/>
              <a:buAutoNum type="arabicPeriod"/>
            </a:pPr>
            <a:r>
              <a:rPr lang="en-US" dirty="0"/>
              <a:t>Sample </a:t>
            </a:r>
            <a:r>
              <a:rPr lang="en-US" dirty="0" err="1"/>
              <a:t>brushGSM</a:t>
            </a:r>
            <a:r>
              <a:rPr lang="en-US" dirty="0"/>
              <a:t>[</a:t>
            </a:r>
            <a:r>
              <a:rPr lang="en-US" dirty="0" err="1"/>
              <a:t>i</a:t>
            </a:r>
            <a:r>
              <a:rPr lang="en-US" dirty="0"/>
              <a:t>] at cell center </a:t>
            </a:r>
            <a:r>
              <a:rPr lang="en-US" i="1" dirty="0"/>
              <a:t>C</a:t>
            </a:r>
          </a:p>
          <a:p>
            <a:pPr marL="1871662" lvl="1" indent="-914400">
              <a:buFont typeface="+mj-lt"/>
              <a:buAutoNum type="arabicPeriod"/>
            </a:pPr>
            <a:r>
              <a:rPr lang="en-US" dirty="0"/>
              <a:t>Accepted? </a:t>
            </a:r>
            <a:r>
              <a:rPr lang="en-US" dirty="0">
                <a:sym typeface="Wingdings" panose="05000000000000000000" pitchFamily="2" charset="2"/>
              </a:rPr>
              <a:t> </a:t>
            </a:r>
            <a:r>
              <a:rPr lang="en-US" dirty="0"/>
              <a:t>store to grid (linear)</a:t>
            </a:r>
          </a:p>
          <a:p>
            <a:pPr marL="1871662" lvl="1" indent="-914400">
              <a:buFont typeface="+mj-lt"/>
              <a:buAutoNum type="arabicPeriod"/>
            </a:pPr>
            <a:r>
              <a:rPr lang="en-US" dirty="0"/>
              <a:t>Local + global atomic for compaction</a:t>
            </a:r>
          </a:p>
        </p:txBody>
      </p:sp>
      <p:pic>
        <p:nvPicPr>
          <p:cNvPr id="3" name="Picture 2">
            <a:extLst>
              <a:ext uri="{FF2B5EF4-FFF2-40B4-BE49-F238E27FC236}">
                <a16:creationId xmlns="" xmlns:a16="http://schemas.microsoft.com/office/drawing/2014/main" id="{529C3199-F918-4EE8-9EB6-1C34AB4FA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5800" y="2104893"/>
            <a:ext cx="3140771" cy="5788044"/>
          </a:xfrm>
          <a:prstGeom prst="rect">
            <a:avLst/>
          </a:prstGeom>
        </p:spPr>
      </p:pic>
    </p:spTree>
    <p:extLst>
      <p:ext uri="{BB962C8B-B14F-4D97-AF65-F5344CB8AC3E}">
        <p14:creationId xmlns:p14="http://schemas.microsoft.com/office/powerpoint/2010/main" val="137263977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Generate Dispatch Coordinates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smtClean="0">
                <a:solidFill>
                  <a:srgbClr val="00B0F0"/>
                </a:solidFill>
              </a:rPr>
              <a:t>64</a:t>
            </a:r>
            <a:r>
              <a:rPr lang="en-US" dirty="0" smtClean="0">
                <a:solidFill>
                  <a:srgbClr val="00B0F0"/>
                </a:solidFill>
              </a:rPr>
              <a:t>x</a:t>
            </a:r>
            <a:r>
              <a:rPr lang="en-US" b="1" dirty="0" smtClean="0">
                <a:solidFill>
                  <a:srgbClr val="00B0F0"/>
                </a:solidFill>
              </a:rPr>
              <a:t>64</a:t>
            </a:r>
            <a:r>
              <a:rPr lang="en-US" dirty="0" smtClean="0">
                <a:solidFill>
                  <a:srgbClr val="00B0F0"/>
                </a:solidFill>
              </a:rPr>
              <a:t>x</a:t>
            </a:r>
            <a:r>
              <a:rPr lang="en-US" b="1" dirty="0" smtClean="0">
                <a:solidFill>
                  <a:srgbClr val="00B0F0"/>
                </a:solidFill>
              </a:rPr>
              <a:t>32</a:t>
            </a:r>
            <a:r>
              <a:rPr lang="en-US" dirty="0" smtClean="0"/>
              <a:t> dispatch. </a:t>
            </a:r>
            <a:r>
              <a:rPr lang="en-US" b="1" dirty="0" smtClean="0">
                <a:solidFill>
                  <a:srgbClr val="00B0F0"/>
                </a:solidFill>
              </a:rPr>
              <a:t>4</a:t>
            </a:r>
            <a:r>
              <a:rPr lang="en-US" dirty="0" smtClean="0">
                <a:solidFill>
                  <a:srgbClr val="00B0F0"/>
                </a:solidFill>
              </a:rPr>
              <a:t>x</a:t>
            </a:r>
            <a:r>
              <a:rPr lang="en-US" b="1" dirty="0" smtClean="0">
                <a:solidFill>
                  <a:srgbClr val="00B0F0"/>
                </a:solidFill>
              </a:rPr>
              <a:t>4</a:t>
            </a:r>
            <a:r>
              <a:rPr lang="en-US" dirty="0" smtClean="0">
                <a:solidFill>
                  <a:srgbClr val="00B0F0"/>
                </a:solidFill>
              </a:rPr>
              <a:t>x</a:t>
            </a:r>
            <a:r>
              <a:rPr lang="en-US" b="1" dirty="0" smtClean="0">
                <a:solidFill>
                  <a:srgbClr val="00B0F0"/>
                </a:solidFill>
              </a:rPr>
              <a:t>4</a:t>
            </a:r>
            <a:r>
              <a:rPr lang="en-US" b="1" dirty="0" smtClean="0"/>
              <a:t> </a:t>
            </a:r>
            <a:r>
              <a:rPr lang="en-US" dirty="0"/>
              <a:t>groups</a:t>
            </a:r>
          </a:p>
          <a:p>
            <a:pPr marL="914400" indent="-914400">
              <a:buAutoNum type="arabicPeriod"/>
            </a:pPr>
            <a:r>
              <a:rPr lang="en-US" dirty="0"/>
              <a:t>Read a brush grid cell</a:t>
            </a:r>
          </a:p>
          <a:p>
            <a:pPr marL="914400" indent="-914400">
              <a:buAutoNum type="arabicPeriod"/>
            </a:pPr>
            <a:r>
              <a:rPr lang="en-US" dirty="0"/>
              <a:t>If not empty:</a:t>
            </a:r>
          </a:p>
          <a:p>
            <a:pPr marL="1871662" lvl="1" indent="-914400">
              <a:buAutoNum type="arabicPeriod"/>
            </a:pPr>
            <a:r>
              <a:rPr lang="en-US" dirty="0"/>
              <a:t>Atomic add (L+G) to get write index</a:t>
            </a:r>
          </a:p>
          <a:p>
            <a:pPr marL="1871662" lvl="1" indent="-914400">
              <a:buAutoNum type="arabicPeriod"/>
            </a:pPr>
            <a:r>
              <a:rPr lang="en-US" dirty="0"/>
              <a:t>Write cell coordinate to buffer</a:t>
            </a:r>
          </a:p>
        </p:txBody>
      </p:sp>
      <p:pic>
        <p:nvPicPr>
          <p:cNvPr id="3" name="Picture 2">
            <a:extLst>
              <a:ext uri="{FF2B5EF4-FFF2-40B4-BE49-F238E27FC236}">
                <a16:creationId xmlns="" xmlns:a16="http://schemas.microsoft.com/office/drawing/2014/main" id="{722F90E9-751B-4820-B863-F8A2C77BB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368" y="2353183"/>
            <a:ext cx="4446861" cy="5034184"/>
          </a:xfrm>
          <a:prstGeom prst="rect">
            <a:avLst/>
          </a:prstGeom>
        </p:spPr>
      </p:pic>
    </p:spTree>
    <p:extLst>
      <p:ext uri="{BB962C8B-B14F-4D97-AF65-F5344CB8AC3E}">
        <p14:creationId xmlns:p14="http://schemas.microsoft.com/office/powerpoint/2010/main" val="3264465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Generate </a:t>
            </a:r>
            <a:r>
              <a:rPr lang="en-US" dirty="0" err="1"/>
              <a:t>Mip</a:t>
            </a:r>
            <a:r>
              <a:rPr lang="en-US" dirty="0"/>
              <a:t> Masks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t>4x</a:t>
            </a:r>
            <a:r>
              <a:rPr lang="en-US" dirty="0"/>
              <a:t> Dispatch (</a:t>
            </a:r>
            <a:r>
              <a:rPr lang="en-US" dirty="0" err="1"/>
              <a:t>mips</a:t>
            </a:r>
            <a:r>
              <a:rPr lang="en-US" dirty="0"/>
              <a:t>). </a:t>
            </a:r>
            <a:r>
              <a:rPr lang="en-US" b="1" dirty="0">
                <a:solidFill>
                  <a:srgbClr val="00B0F0"/>
                </a:solidFill>
              </a:rPr>
              <a:t>4</a:t>
            </a:r>
            <a:r>
              <a:rPr lang="en-US" dirty="0">
                <a:solidFill>
                  <a:srgbClr val="00B0F0"/>
                </a:solidFill>
              </a:rPr>
              <a:t>x</a:t>
            </a:r>
            <a:r>
              <a:rPr lang="en-US" b="1" dirty="0">
                <a:solidFill>
                  <a:srgbClr val="00B0F0"/>
                </a:solidFill>
              </a:rPr>
              <a:t>4</a:t>
            </a:r>
            <a:r>
              <a:rPr lang="en-US" dirty="0">
                <a:solidFill>
                  <a:srgbClr val="00B0F0"/>
                </a:solidFill>
              </a:rPr>
              <a:t>x</a:t>
            </a:r>
            <a:r>
              <a:rPr lang="en-US" b="1" dirty="0">
                <a:solidFill>
                  <a:srgbClr val="00B0F0"/>
                </a:solidFill>
              </a:rPr>
              <a:t>4</a:t>
            </a:r>
            <a:r>
              <a:rPr lang="en-US" b="1" dirty="0"/>
              <a:t> </a:t>
            </a:r>
            <a:r>
              <a:rPr lang="en-US" dirty="0"/>
              <a:t>groups</a:t>
            </a:r>
          </a:p>
          <a:p>
            <a:pPr marL="914400" indent="-914400">
              <a:buAutoNum type="arabicPeriod"/>
            </a:pPr>
            <a:r>
              <a:rPr lang="en-US" b="1" dirty="0">
                <a:solidFill>
                  <a:srgbClr val="FF0000"/>
                </a:solidFill>
              </a:rPr>
              <a:t>Group</a:t>
            </a:r>
            <a:r>
              <a:rPr lang="en-US" b="1" dirty="0"/>
              <a:t>:</a:t>
            </a:r>
            <a:r>
              <a:rPr lang="en-US" dirty="0"/>
              <a:t> Read 1 cell wider L</a:t>
            </a:r>
            <a:r>
              <a:rPr lang="en-US" baseline="-25000" dirty="0"/>
              <a:t>-1</a:t>
            </a:r>
            <a:r>
              <a:rPr lang="en-US" dirty="0"/>
              <a:t> </a:t>
            </a:r>
            <a:r>
              <a:rPr lang="en-US" dirty="0" err="1"/>
              <a:t>nbhood</a:t>
            </a:r>
            <a:r>
              <a:rPr lang="en-US" dirty="0"/>
              <a:t> to GSM</a:t>
            </a:r>
          </a:p>
          <a:p>
            <a:pPr marL="914400" indent="-914400">
              <a:buAutoNum type="arabicPeriod"/>
            </a:pPr>
            <a:r>
              <a:rPr lang="en-US" b="1" dirty="0">
                <a:solidFill>
                  <a:srgbClr val="FF0000"/>
                </a:solidFill>
              </a:rPr>
              <a:t>Group</a:t>
            </a:r>
            <a:r>
              <a:rPr lang="en-US" b="1" dirty="0"/>
              <a:t>:</a:t>
            </a:r>
            <a:r>
              <a:rPr lang="en-US" dirty="0"/>
              <a:t> Dilate mask by 1 voxel in GSM</a:t>
            </a:r>
          </a:p>
          <a:p>
            <a:pPr marL="914400" indent="-914400">
              <a:buAutoNum type="arabicPeriod"/>
            </a:pPr>
            <a:r>
              <a:rPr lang="en-US" dirty="0"/>
              <a:t>Write </a:t>
            </a:r>
            <a:r>
              <a:rPr lang="en-US" dirty="0" err="1"/>
              <a:t>mip</a:t>
            </a:r>
            <a:r>
              <a:rPr lang="en-US" dirty="0"/>
              <a:t> mask value</a:t>
            </a:r>
          </a:p>
          <a:p>
            <a:pPr marL="914400" indent="-914400">
              <a:buAutoNum type="arabicPeriod"/>
            </a:pPr>
            <a:r>
              <a:rPr lang="en-US" dirty="0"/>
              <a:t>Mask!=0 </a:t>
            </a:r>
            <a:r>
              <a:rPr lang="en-US" dirty="0">
                <a:sym typeface="Wingdings" panose="05000000000000000000" pitchFamily="2" charset="2"/>
              </a:rPr>
              <a:t> </a:t>
            </a:r>
            <a:r>
              <a:rPr lang="en-US" dirty="0"/>
              <a:t>Write grid cell </a:t>
            </a:r>
            <a:r>
              <a:rPr lang="en-US" dirty="0" err="1"/>
              <a:t>coords</a:t>
            </a:r>
            <a:r>
              <a:rPr lang="en-US" dirty="0"/>
              <a:t> (</a:t>
            </a:r>
            <a:r>
              <a:rPr lang="en-US" dirty="0" err="1"/>
              <a:t>prev</a:t>
            </a:r>
            <a:r>
              <a:rPr lang="en-US" dirty="0"/>
              <a:t> slide)</a:t>
            </a:r>
          </a:p>
        </p:txBody>
      </p:sp>
    </p:spTree>
    <p:extLst>
      <p:ext uri="{BB962C8B-B14F-4D97-AF65-F5344CB8AC3E}">
        <p14:creationId xmlns:p14="http://schemas.microsoft.com/office/powerpoint/2010/main" val="281691059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Generate Level 0 (sparse)</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t>Indirect</a:t>
            </a:r>
            <a:r>
              <a:rPr lang="en-US" dirty="0"/>
              <a:t> Dispatch. </a:t>
            </a:r>
            <a:r>
              <a:rPr lang="en-US" b="1" dirty="0">
                <a:solidFill>
                  <a:srgbClr val="00B0F0"/>
                </a:solidFill>
              </a:rPr>
              <a:t>8</a:t>
            </a:r>
            <a:r>
              <a:rPr lang="en-US" dirty="0">
                <a:solidFill>
                  <a:srgbClr val="00B0F0"/>
                </a:solidFill>
              </a:rPr>
              <a:t>x</a:t>
            </a:r>
            <a:r>
              <a:rPr lang="en-US" b="1" dirty="0">
                <a:solidFill>
                  <a:srgbClr val="00B0F0"/>
                </a:solidFill>
              </a:rPr>
              <a:t>8</a:t>
            </a:r>
            <a:r>
              <a:rPr lang="en-US" dirty="0">
                <a:solidFill>
                  <a:srgbClr val="00B0F0"/>
                </a:solidFill>
              </a:rPr>
              <a:t>x</a:t>
            </a:r>
            <a:r>
              <a:rPr lang="en-US" b="1" dirty="0">
                <a:solidFill>
                  <a:srgbClr val="00B0F0"/>
                </a:solidFill>
              </a:rPr>
              <a:t>8</a:t>
            </a:r>
            <a:r>
              <a:rPr lang="en-US" b="1" dirty="0"/>
              <a:t> </a:t>
            </a:r>
            <a:r>
              <a:rPr lang="en-US" dirty="0"/>
              <a:t>groups</a:t>
            </a:r>
          </a:p>
          <a:p>
            <a:pPr marL="914400" indent="-914400">
              <a:buAutoNum type="arabicPeriod"/>
            </a:pPr>
            <a:r>
              <a:rPr lang="en-US" b="1" dirty="0">
                <a:solidFill>
                  <a:srgbClr val="FF0000"/>
                </a:solidFill>
              </a:rPr>
              <a:t>Group:</a:t>
            </a:r>
            <a:r>
              <a:rPr lang="en-US" dirty="0">
                <a:solidFill>
                  <a:srgbClr val="FF0000"/>
                </a:solidFill>
              </a:rPr>
              <a:t> </a:t>
            </a:r>
            <a:r>
              <a:rPr lang="en-US" dirty="0"/>
              <a:t>Read grid cell coordinate (</a:t>
            </a:r>
            <a:r>
              <a:rPr lang="en-US" i="1" dirty="0" err="1"/>
              <a:t>SV_GroupId</a:t>
            </a:r>
            <a:r>
              <a:rPr lang="en-US" dirty="0"/>
              <a:t>)</a:t>
            </a:r>
          </a:p>
          <a:p>
            <a:pPr marL="914400" indent="-914400">
              <a:buAutoNum type="arabicPeriod"/>
            </a:pPr>
            <a:r>
              <a:rPr lang="en-US" dirty="0"/>
              <a:t>Read a brush from grid and store to GSM</a:t>
            </a:r>
          </a:p>
          <a:p>
            <a:pPr marL="914400" indent="-914400">
              <a:buAutoNum type="arabicPeriod"/>
            </a:pPr>
            <a:r>
              <a:rPr lang="en-US" dirty="0"/>
              <a:t>Loop through brushes in GSM</a:t>
            </a:r>
          </a:p>
          <a:p>
            <a:pPr marL="1871662" lvl="1" indent="-914400">
              <a:buAutoNum type="arabicPeriod"/>
            </a:pPr>
            <a:r>
              <a:rPr lang="en-US" dirty="0"/>
              <a:t>Sample </a:t>
            </a:r>
            <a:r>
              <a:rPr lang="en-US" dirty="0" err="1"/>
              <a:t>brushGSM</a:t>
            </a:r>
            <a:r>
              <a:rPr lang="en-US" dirty="0"/>
              <a:t>[</a:t>
            </a:r>
            <a:r>
              <a:rPr lang="en-US" dirty="0" err="1"/>
              <a:t>i</a:t>
            </a:r>
            <a:r>
              <a:rPr lang="en-US" dirty="0"/>
              <a:t>] </a:t>
            </a:r>
          </a:p>
          <a:p>
            <a:pPr marL="1871662" lvl="1" indent="-914400">
              <a:buAutoNum type="arabicPeriod"/>
            </a:pPr>
            <a:r>
              <a:rPr lang="en-US" dirty="0"/>
              <a:t>Do </a:t>
            </a:r>
            <a:r>
              <a:rPr lang="en-US" dirty="0" err="1"/>
              <a:t>exp</a:t>
            </a:r>
            <a:r>
              <a:rPr lang="en-US" dirty="0"/>
              <a:t> smooth min/max operation</a:t>
            </a:r>
          </a:p>
          <a:p>
            <a:pPr marL="914400" indent="-914400">
              <a:buAutoNum type="arabicPeriod"/>
            </a:pPr>
            <a:r>
              <a:rPr lang="en-US" dirty="0"/>
              <a:t>Write voxel to </a:t>
            </a:r>
            <a:r>
              <a:rPr lang="en-US" dirty="0" err="1"/>
              <a:t>WorldSDF</a:t>
            </a:r>
            <a:r>
              <a:rPr lang="en-US" dirty="0"/>
              <a:t> level 0</a:t>
            </a:r>
          </a:p>
        </p:txBody>
      </p:sp>
    </p:spTree>
    <p:extLst>
      <p:ext uri="{BB962C8B-B14F-4D97-AF65-F5344CB8AC3E}">
        <p14:creationId xmlns:p14="http://schemas.microsoft.com/office/powerpoint/2010/main" val="100144040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Generate </a:t>
            </a:r>
            <a:r>
              <a:rPr lang="en-US" dirty="0" err="1"/>
              <a:t>Mips</a:t>
            </a:r>
            <a:r>
              <a:rPr lang="en-US" dirty="0"/>
              <a:t> (sparse)</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t>4x</a:t>
            </a:r>
            <a:r>
              <a:rPr lang="en-US" dirty="0"/>
              <a:t> </a:t>
            </a:r>
            <a:r>
              <a:rPr lang="en-US" b="1" dirty="0"/>
              <a:t>Indirect</a:t>
            </a:r>
            <a:r>
              <a:rPr lang="en-US" dirty="0"/>
              <a:t> Dispatch (</a:t>
            </a:r>
            <a:r>
              <a:rPr lang="en-US" dirty="0" err="1"/>
              <a:t>mips</a:t>
            </a:r>
            <a:r>
              <a:rPr lang="en-US" dirty="0"/>
              <a:t>). </a:t>
            </a:r>
            <a:r>
              <a:rPr lang="en-US" b="1" dirty="0">
                <a:solidFill>
                  <a:srgbClr val="00B0F0"/>
                </a:solidFill>
              </a:rPr>
              <a:t>8</a:t>
            </a:r>
            <a:r>
              <a:rPr lang="en-US" dirty="0">
                <a:solidFill>
                  <a:srgbClr val="00B0F0"/>
                </a:solidFill>
              </a:rPr>
              <a:t>x</a:t>
            </a:r>
            <a:r>
              <a:rPr lang="en-US" b="1" dirty="0">
                <a:solidFill>
                  <a:srgbClr val="00B0F0"/>
                </a:solidFill>
              </a:rPr>
              <a:t>8</a:t>
            </a:r>
            <a:r>
              <a:rPr lang="en-US" dirty="0">
                <a:solidFill>
                  <a:srgbClr val="00B0F0"/>
                </a:solidFill>
              </a:rPr>
              <a:t>x</a:t>
            </a:r>
            <a:r>
              <a:rPr lang="en-US" b="1" dirty="0">
                <a:solidFill>
                  <a:srgbClr val="00B0F0"/>
                </a:solidFill>
              </a:rPr>
              <a:t>8</a:t>
            </a:r>
            <a:r>
              <a:rPr lang="en-US" b="1" dirty="0"/>
              <a:t> </a:t>
            </a:r>
            <a:r>
              <a:rPr lang="en-US" dirty="0"/>
              <a:t>groups</a:t>
            </a:r>
          </a:p>
          <a:p>
            <a:pPr marL="914400" indent="-914400">
              <a:buAutoNum type="arabicPeriod"/>
            </a:pPr>
            <a:r>
              <a:rPr lang="en-US" b="1" dirty="0">
                <a:solidFill>
                  <a:srgbClr val="FF0000"/>
                </a:solidFill>
              </a:rPr>
              <a:t>Group</a:t>
            </a:r>
            <a:r>
              <a:rPr lang="en-US" b="1" dirty="0"/>
              <a:t>: </a:t>
            </a:r>
            <a:r>
              <a:rPr lang="en-US" dirty="0"/>
              <a:t>Load 4 voxel wider L</a:t>
            </a:r>
            <a:r>
              <a:rPr lang="en-US" baseline="-25000" dirty="0"/>
              <a:t>-1</a:t>
            </a:r>
            <a:r>
              <a:rPr lang="en-US" dirty="0"/>
              <a:t> neighborhood</a:t>
            </a:r>
          </a:p>
          <a:p>
            <a:pPr marL="1871662" lvl="1" indent="-914400">
              <a:buAutoNum type="arabicPeriod"/>
            </a:pPr>
            <a:r>
              <a:rPr lang="en-US" dirty="0"/>
              <a:t>2x2 </a:t>
            </a:r>
            <a:r>
              <a:rPr lang="en-US" dirty="0" err="1"/>
              <a:t>downsample</a:t>
            </a:r>
            <a:r>
              <a:rPr lang="en-US" dirty="0"/>
              <a:t> (</a:t>
            </a:r>
            <a:r>
              <a:rPr lang="en-US" dirty="0" err="1"/>
              <a:t>avg</a:t>
            </a:r>
            <a:r>
              <a:rPr lang="en-US" dirty="0"/>
              <a:t>) and store as </a:t>
            </a:r>
            <a:r>
              <a:rPr lang="en-US" b="1" dirty="0">
                <a:solidFill>
                  <a:srgbClr val="00B0F0"/>
                </a:solidFill>
              </a:rPr>
              <a:t>12</a:t>
            </a:r>
            <a:r>
              <a:rPr lang="en-US" b="1" baseline="30000" dirty="0">
                <a:solidFill>
                  <a:srgbClr val="00B0F0"/>
                </a:solidFill>
              </a:rPr>
              <a:t>3</a:t>
            </a:r>
            <a:r>
              <a:rPr lang="en-US" dirty="0"/>
              <a:t> in GSM</a:t>
            </a:r>
          </a:p>
          <a:p>
            <a:pPr marL="1871662" lvl="1" indent="-914400">
              <a:buAutoNum type="arabicPeriod"/>
            </a:pPr>
            <a:r>
              <a:rPr lang="en-US" b="1" dirty="0">
                <a:solidFill>
                  <a:srgbClr val="00B0F0"/>
                </a:solidFill>
              </a:rPr>
              <a:t>+-4</a:t>
            </a:r>
            <a:r>
              <a:rPr lang="en-US" dirty="0"/>
              <a:t> voxel band becomes </a:t>
            </a:r>
            <a:r>
              <a:rPr lang="en-US" b="1" dirty="0">
                <a:solidFill>
                  <a:srgbClr val="00B0F0"/>
                </a:solidFill>
              </a:rPr>
              <a:t>+-2</a:t>
            </a:r>
            <a:r>
              <a:rPr lang="en-US" dirty="0"/>
              <a:t> voxel band</a:t>
            </a:r>
          </a:p>
          <a:p>
            <a:pPr marL="914400" indent="-914400">
              <a:buAutoNum type="arabicPeriod"/>
            </a:pPr>
            <a:r>
              <a:rPr lang="en-US" b="1" dirty="0">
                <a:solidFill>
                  <a:srgbClr val="FF0000"/>
                </a:solidFill>
              </a:rPr>
              <a:t>Group</a:t>
            </a:r>
            <a:r>
              <a:rPr lang="en-US" b="1" dirty="0"/>
              <a:t>: </a:t>
            </a:r>
            <a:r>
              <a:rPr lang="en-US" dirty="0"/>
              <a:t>Run 3 steps of </a:t>
            </a:r>
            <a:r>
              <a:rPr lang="en-US" dirty="0" err="1"/>
              <a:t>eikonal</a:t>
            </a:r>
            <a:r>
              <a:rPr lang="en-US" dirty="0"/>
              <a:t> </a:t>
            </a:r>
            <a:r>
              <a:rPr lang="en-US" dirty="0" err="1"/>
              <a:t>eq</a:t>
            </a:r>
            <a:r>
              <a:rPr lang="en-US" dirty="0"/>
              <a:t> in GSM</a:t>
            </a:r>
          </a:p>
          <a:p>
            <a:pPr marL="1871662" lvl="1" indent="-914400">
              <a:buAutoNum type="arabicPeriod"/>
            </a:pPr>
            <a:r>
              <a:rPr lang="en-US" dirty="0"/>
              <a:t>Expands band: </a:t>
            </a:r>
            <a:r>
              <a:rPr lang="en-US" b="1" dirty="0">
                <a:solidFill>
                  <a:srgbClr val="00B0F0"/>
                </a:solidFill>
              </a:rPr>
              <a:t>2</a:t>
            </a:r>
            <a:r>
              <a:rPr lang="en-US" dirty="0"/>
              <a:t> voxels </a:t>
            </a:r>
            <a:r>
              <a:rPr lang="en-US" dirty="0">
                <a:sym typeface="Wingdings" panose="05000000000000000000" pitchFamily="2" charset="2"/>
              </a:rPr>
              <a:t></a:t>
            </a:r>
            <a:r>
              <a:rPr lang="en-US" dirty="0"/>
              <a:t> </a:t>
            </a:r>
            <a:r>
              <a:rPr lang="en-US" b="1" dirty="0">
                <a:solidFill>
                  <a:srgbClr val="00B0F0"/>
                </a:solidFill>
              </a:rPr>
              <a:t>4</a:t>
            </a:r>
            <a:r>
              <a:rPr lang="en-US" dirty="0"/>
              <a:t> voxels</a:t>
            </a:r>
          </a:p>
          <a:p>
            <a:pPr marL="914400" indent="-914400">
              <a:buAutoNum type="arabicPeriod"/>
            </a:pPr>
            <a:r>
              <a:rPr lang="en-US" dirty="0"/>
              <a:t>Store </a:t>
            </a:r>
            <a:r>
              <a:rPr lang="en-US" b="1" dirty="0">
                <a:solidFill>
                  <a:srgbClr val="00B0F0"/>
                </a:solidFill>
              </a:rPr>
              <a:t>8x8x8</a:t>
            </a:r>
            <a:r>
              <a:rPr lang="en-US" dirty="0"/>
              <a:t> center of the neighborhood</a:t>
            </a:r>
          </a:p>
        </p:txBody>
      </p:sp>
    </p:spTree>
    <p:extLst>
      <p:ext uri="{BB962C8B-B14F-4D97-AF65-F5344CB8AC3E}">
        <p14:creationId xmlns:p14="http://schemas.microsoft.com/office/powerpoint/2010/main" val="255134648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err="1"/>
              <a:t>Eikonal</a:t>
            </a:r>
            <a:r>
              <a:rPr lang="en-US" dirty="0"/>
              <a:t> Equation (Wikipedia)</a:t>
            </a:r>
          </a:p>
        </p:txBody>
      </p:sp>
      <p:pic>
        <p:nvPicPr>
          <p:cNvPr id="3" name="Picture 2">
            <a:extLst>
              <a:ext uri="{FF2B5EF4-FFF2-40B4-BE49-F238E27FC236}">
                <a16:creationId xmlns="" xmlns:a16="http://schemas.microsoft.com/office/drawing/2014/main" id="{C146F170-AA97-496A-A584-30E8A31FE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66" y="2490984"/>
            <a:ext cx="14014210" cy="5058677"/>
          </a:xfrm>
          <a:prstGeom prst="rect">
            <a:avLst/>
          </a:prstGeom>
        </p:spPr>
      </p:pic>
    </p:spTree>
    <p:extLst>
      <p:ext uri="{BB962C8B-B14F-4D97-AF65-F5344CB8AC3E}">
        <p14:creationId xmlns:p14="http://schemas.microsoft.com/office/powerpoint/2010/main" val="366502870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8.03.14-22.13_01">
            <a:hlinkClick r:id="" action="ppaction://media"/>
            <a:extLst>
              <a:ext uri="{FF2B5EF4-FFF2-40B4-BE49-F238E27FC236}">
                <a16:creationId xmlns="" xmlns:a16="http://schemas.microsoft.com/office/drawing/2014/main" id="{95E5B6ED-5736-4850-B48A-85F07E6081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4323" y="992431"/>
            <a:ext cx="12713677" cy="7151443"/>
          </a:xfrm>
          <a:prstGeom prst="rect">
            <a:avLst/>
          </a:prstGeom>
        </p:spPr>
      </p:pic>
    </p:spTree>
    <p:extLst>
      <p:ext uri="{BB962C8B-B14F-4D97-AF65-F5344CB8AC3E}">
        <p14:creationId xmlns:p14="http://schemas.microsoft.com/office/powerpoint/2010/main" val="3789144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World </a:t>
            </a:r>
            <a:r>
              <a:rPr lang="en-US" dirty="0"/>
              <a:t>Modification</a:t>
            </a:r>
            <a:endParaRPr lang="fi-FI"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GPU simulated clay shapes</a:t>
            </a:r>
          </a:p>
          <a:p>
            <a:pPr lvl="1" indent="-457200"/>
            <a:r>
              <a:rPr lang="en-US" dirty="0"/>
              <a:t>Up to </a:t>
            </a:r>
            <a:r>
              <a:rPr lang="en-US" b="1" dirty="0">
                <a:solidFill>
                  <a:srgbClr val="00B0F0"/>
                </a:solidFill>
              </a:rPr>
              <a:t>16k</a:t>
            </a:r>
            <a:r>
              <a:rPr lang="en-US" dirty="0"/>
              <a:t> particles each</a:t>
            </a:r>
          </a:p>
          <a:p>
            <a:pPr lvl="1" indent="-457200"/>
            <a:r>
              <a:rPr lang="en-US" dirty="0"/>
              <a:t>Smooth cut for each </a:t>
            </a:r>
            <a:r>
              <a:rPr lang="en-US" dirty="0" err="1"/>
              <a:t>particle</a:t>
            </a:r>
            <a:r>
              <a:rPr lang="en-US" dirty="0" err="1">
                <a:sym typeface="Wingdings" panose="05000000000000000000" pitchFamily="2" charset="2"/>
              </a:rPr>
              <a:t></a:t>
            </a:r>
            <a:r>
              <a:rPr lang="en-US" dirty="0" err="1"/>
              <a:t>world</a:t>
            </a:r>
            <a:r>
              <a:rPr lang="en-US" dirty="0"/>
              <a:t> collision</a:t>
            </a:r>
          </a:p>
          <a:p>
            <a:pPr lvl="1" indent="-457200"/>
            <a:r>
              <a:rPr lang="en-US" dirty="0"/>
              <a:t>Shapes can also stamp copies of themselves (add)</a:t>
            </a:r>
          </a:p>
          <a:p>
            <a:pPr indent="-457200"/>
            <a:r>
              <a:rPr lang="en-US" dirty="0"/>
              <a:t>Fluid erosion</a:t>
            </a:r>
          </a:p>
          <a:p>
            <a:pPr lvl="1" indent="-457200"/>
            <a:r>
              <a:rPr lang="en-US" dirty="0"/>
              <a:t>Up to </a:t>
            </a:r>
            <a:r>
              <a:rPr lang="en-US" b="1" dirty="0">
                <a:solidFill>
                  <a:srgbClr val="00B0F0"/>
                </a:solidFill>
              </a:rPr>
              <a:t>64k</a:t>
            </a:r>
            <a:r>
              <a:rPr lang="en-US" dirty="0"/>
              <a:t> fluid particles</a:t>
            </a:r>
          </a:p>
          <a:p>
            <a:pPr lvl="1" indent="-457200"/>
            <a:r>
              <a:rPr lang="en-US" dirty="0"/>
              <a:t>Smooth cut for each </a:t>
            </a:r>
            <a:r>
              <a:rPr lang="en-US" dirty="0" err="1"/>
              <a:t>particle</a:t>
            </a:r>
            <a:r>
              <a:rPr lang="en-US" dirty="0" err="1">
                <a:sym typeface="Wingdings" panose="05000000000000000000" pitchFamily="2" charset="2"/>
              </a:rPr>
              <a:t></a:t>
            </a:r>
            <a:r>
              <a:rPr lang="en-US" dirty="0" err="1"/>
              <a:t>world</a:t>
            </a:r>
            <a:r>
              <a:rPr lang="en-US" dirty="0"/>
              <a:t> collision</a:t>
            </a:r>
          </a:p>
        </p:txBody>
      </p:sp>
    </p:spTree>
    <p:extLst>
      <p:ext uri="{BB962C8B-B14F-4D97-AF65-F5344CB8AC3E}">
        <p14:creationId xmlns:p14="http://schemas.microsoft.com/office/powerpoint/2010/main" val="410453882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Introduction</a:t>
            </a:r>
            <a:endParaRPr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fi-FI" b="1" dirty="0"/>
              <a:t>Sebastian Aaltonen</a:t>
            </a:r>
          </a:p>
          <a:p>
            <a:pPr lvl="1"/>
            <a:r>
              <a:rPr lang="fi-FI" dirty="0"/>
              <a:t>Ex-Ubisoft senior lead programmer</a:t>
            </a:r>
          </a:p>
          <a:p>
            <a:pPr lvl="1"/>
            <a:r>
              <a:rPr lang="en-US" dirty="0"/>
              <a:t>20 years of 3d programming experience</a:t>
            </a:r>
          </a:p>
          <a:p>
            <a:pPr indent="-457200"/>
            <a:r>
              <a:rPr lang="en-US" b="1" dirty="0"/>
              <a:t>Second Order</a:t>
            </a:r>
          </a:p>
          <a:p>
            <a:pPr lvl="1"/>
            <a:r>
              <a:rPr lang="en-US" dirty="0"/>
              <a:t>Formed two years ago</a:t>
            </a:r>
          </a:p>
          <a:p>
            <a:pPr lvl="1"/>
            <a:r>
              <a:rPr lang="en-US" dirty="0"/>
              <a:t>Two employees (me and Sami)</a:t>
            </a:r>
          </a:p>
          <a:p>
            <a:pPr lvl="1"/>
            <a:r>
              <a:rPr lang="en-US" dirty="0"/>
              <a:t>We target PC and consoles</a:t>
            </a:r>
            <a:endParaRPr lang="fi-FI" dirty="0"/>
          </a:p>
          <a:p>
            <a:pPr lvl="1"/>
            <a:r>
              <a:rPr lang="fi-FI" dirty="0" err="1"/>
              <a:t>Claybook</a:t>
            </a:r>
            <a:r>
              <a:rPr lang="fi-FI" dirty="0"/>
              <a:t> is our first game</a:t>
            </a:r>
            <a:endParaRPr lang="en-US" dirty="0"/>
          </a:p>
        </p:txBody>
      </p:sp>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5266" y="2801563"/>
            <a:ext cx="1667762" cy="1774522"/>
          </a:xfrm>
          <a:prstGeom prst="rect">
            <a:avLst/>
          </a:prstGeom>
        </p:spPr>
      </p:pic>
      <p:sp>
        <p:nvSpPr>
          <p:cNvPr id="3" name="Tekstiruutu 2"/>
          <p:cNvSpPr txBox="1"/>
          <p:nvPr/>
        </p:nvSpPr>
        <p:spPr>
          <a:xfrm>
            <a:off x="13025266" y="4563559"/>
            <a:ext cx="1667762" cy="410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81279" tIns="81279" rIns="81279" bIns="81279" numCol="1" spcCol="38100" rtlCol="0" anchor="t">
            <a:spAutoFit/>
          </a:bodyPr>
          <a:lstStyle/>
          <a:p>
            <a:pPr marL="0" marR="0" indent="0" algn="l" defTabSz="1625600" rtl="0" fontAlgn="auto" latinLnBrk="0" hangingPunct="0">
              <a:lnSpc>
                <a:spcPct val="100000"/>
              </a:lnSpc>
              <a:spcBef>
                <a:spcPts val="0"/>
              </a:spcBef>
              <a:spcAft>
                <a:spcPts val="0"/>
              </a:spcAft>
              <a:buClrTx/>
              <a:buSzTx/>
              <a:buFontTx/>
              <a:buNone/>
              <a:tabLst/>
            </a:pPr>
            <a:r>
              <a:rPr lang="en-US" sz="1600" dirty="0"/>
              <a:t>@</a:t>
            </a:r>
            <a:r>
              <a:rPr lang="en-US" sz="1600" dirty="0" err="1"/>
              <a:t>SebAaltonen</a:t>
            </a:r>
            <a:endParaRPr kumimoji="0" lang="en-US" sz="1600" b="0" i="0" u="none" strike="noStrike" cap="none" spc="0" normalizeH="0" baseline="0" dirty="0">
              <a:ln>
                <a:noFill/>
              </a:ln>
              <a:solidFill>
                <a:srgbClr val="1F497D"/>
              </a:solidFill>
              <a:effectLst/>
              <a:uFillTx/>
              <a:sym typeface="Verdana"/>
            </a:endParaRPr>
          </a:p>
        </p:txBody>
      </p:sp>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343" y="5459651"/>
            <a:ext cx="5467045" cy="2153685"/>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World Modification, cont</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SDF has infinite range</a:t>
            </a:r>
          </a:p>
          <a:p>
            <a:pPr lvl="1" indent="-457200"/>
            <a:r>
              <a:rPr lang="en-US" dirty="0"/>
              <a:t>Local modifications are very expensive…</a:t>
            </a:r>
          </a:p>
          <a:p>
            <a:pPr indent="-457200"/>
            <a:r>
              <a:rPr lang="en-US" dirty="0"/>
              <a:t>Our volume texture has limited range!</a:t>
            </a:r>
          </a:p>
          <a:p>
            <a:pPr lvl="1" indent="-457200"/>
            <a:r>
              <a:rPr lang="en-US" dirty="0"/>
              <a:t>8-bit multilevel SDF</a:t>
            </a:r>
          </a:p>
          <a:p>
            <a:pPr lvl="1" indent="-457200"/>
            <a:r>
              <a:rPr lang="en-US" b="1" dirty="0" err="1"/>
              <a:t>Mip</a:t>
            </a:r>
            <a:r>
              <a:rPr lang="en-US" b="1" dirty="0"/>
              <a:t> 0: </a:t>
            </a:r>
            <a:r>
              <a:rPr lang="en-US" dirty="0"/>
              <a:t>+-4 voxel band around modification</a:t>
            </a:r>
          </a:p>
          <a:p>
            <a:pPr lvl="1" indent="-457200"/>
            <a:r>
              <a:rPr lang="en-US" b="1" dirty="0" err="1"/>
              <a:t>Mip</a:t>
            </a:r>
            <a:r>
              <a:rPr lang="en-US" b="1" dirty="0"/>
              <a:t> 1+: </a:t>
            </a:r>
            <a:r>
              <a:rPr lang="en-US" dirty="0"/>
              <a:t>Dilate, but size = </a:t>
            </a:r>
            <a:r>
              <a:rPr lang="en-US" b="1" dirty="0">
                <a:solidFill>
                  <a:srgbClr val="00B0F0"/>
                </a:solidFill>
                <a:latin typeface="Consolas" panose="020B0609020204030204" pitchFamily="49" charset="0"/>
              </a:rPr>
              <a:t>12.5%, 1.6%, 0.2%...</a:t>
            </a:r>
            <a:endParaRPr lang="en-US" b="1" dirty="0"/>
          </a:p>
          <a:p>
            <a:pPr lvl="1" indent="-457200"/>
            <a:r>
              <a:rPr lang="en-US" b="1" dirty="0">
                <a:solidFill>
                  <a:srgbClr val="00B050"/>
                </a:solidFill>
                <a:sym typeface="Wingdings" panose="05000000000000000000" pitchFamily="2" charset="2"/>
              </a:rPr>
              <a:t> </a:t>
            </a:r>
            <a:r>
              <a:rPr lang="en-US" b="1" dirty="0">
                <a:solidFill>
                  <a:srgbClr val="00B050"/>
                </a:solidFill>
              </a:rPr>
              <a:t>Efficient local modifications!</a:t>
            </a:r>
          </a:p>
        </p:txBody>
      </p:sp>
    </p:spTree>
    <p:extLst>
      <p:ext uri="{BB962C8B-B14F-4D97-AF65-F5344CB8AC3E}">
        <p14:creationId xmlns:p14="http://schemas.microsoft.com/office/powerpoint/2010/main" val="311923144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World Modification, cont</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Same world generation algorithm, except:</a:t>
            </a:r>
          </a:p>
          <a:p>
            <a:pPr lvl="1" indent="-457200"/>
            <a:r>
              <a:rPr lang="en-US" dirty="0"/>
              <a:t>Build grid with modifications only</a:t>
            </a:r>
          </a:p>
          <a:p>
            <a:pPr lvl="1" indent="-457200"/>
            <a:r>
              <a:rPr lang="en-US" dirty="0"/>
              <a:t>Sample previous volume data at start…</a:t>
            </a:r>
          </a:p>
          <a:p>
            <a:pPr indent="-457200"/>
            <a:r>
              <a:rPr lang="en-US" dirty="0"/>
              <a:t>Must output to temporary buffer on PC</a:t>
            </a:r>
          </a:p>
          <a:p>
            <a:pPr lvl="1" indent="-457200"/>
            <a:r>
              <a:rPr lang="en-US" dirty="0"/>
              <a:t>DirectX 11.1 (Win7) doesn’t support typed UAV load</a:t>
            </a:r>
          </a:p>
          <a:p>
            <a:pPr lvl="1" indent="-457200"/>
            <a:r>
              <a:rPr lang="en-US" dirty="0"/>
              <a:t>In-place update of R8_unorm data </a:t>
            </a:r>
            <a:r>
              <a:rPr lang="en-US" b="1" dirty="0"/>
              <a:t>can’t be done!</a:t>
            </a:r>
          </a:p>
          <a:p>
            <a:pPr lvl="1" indent="-457200"/>
            <a:r>
              <a:rPr lang="en-US" b="1" dirty="0">
                <a:solidFill>
                  <a:srgbClr val="FF0000"/>
                </a:solidFill>
              </a:rPr>
              <a:t>Workaround:</a:t>
            </a:r>
            <a:r>
              <a:rPr lang="en-US" dirty="0">
                <a:solidFill>
                  <a:srgbClr val="FF0000"/>
                </a:solidFill>
              </a:rPr>
              <a:t> </a:t>
            </a:r>
            <a:r>
              <a:rPr lang="en-US" dirty="0"/>
              <a:t>Indirect dispatch to copy 8x8x8 tiles</a:t>
            </a:r>
          </a:p>
        </p:txBody>
      </p:sp>
    </p:spTree>
    <p:extLst>
      <p:ext uri="{BB962C8B-B14F-4D97-AF65-F5344CB8AC3E}">
        <p14:creationId xmlns:p14="http://schemas.microsoft.com/office/powerpoint/2010/main" val="29778531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Future: </a:t>
            </a:r>
            <a:r>
              <a:rPr lang="fi-FI" dirty="0" err="1"/>
              <a:t>Sparse</a:t>
            </a:r>
            <a:r>
              <a:rPr lang="fi-FI" dirty="0"/>
              <a:t> Volume?</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sym typeface="Wingdings" panose="05000000000000000000" pitchFamily="2" charset="2"/>
              </a:rPr>
              <a:t>Only </a:t>
            </a:r>
            <a:r>
              <a:rPr lang="en-US" b="1" dirty="0">
                <a:solidFill>
                  <a:srgbClr val="00B0F0"/>
                </a:solidFill>
                <a:sym typeface="Wingdings" panose="05000000000000000000" pitchFamily="2" charset="2"/>
              </a:rPr>
              <a:t>~10% </a:t>
            </a:r>
            <a:r>
              <a:rPr lang="en-US" dirty="0">
                <a:sym typeface="Wingdings" panose="05000000000000000000" pitchFamily="2" charset="2"/>
              </a:rPr>
              <a:t>of mip0 </a:t>
            </a:r>
            <a:r>
              <a:rPr lang="en-US" b="1" dirty="0">
                <a:solidFill>
                  <a:srgbClr val="00B0F0"/>
                </a:solidFill>
                <a:sym typeface="Wingdings" panose="05000000000000000000" pitchFamily="2" charset="2"/>
              </a:rPr>
              <a:t>8</a:t>
            </a:r>
            <a:r>
              <a:rPr lang="en-US" dirty="0">
                <a:solidFill>
                  <a:srgbClr val="00B0F0"/>
                </a:solidFill>
                <a:sym typeface="Wingdings" panose="05000000000000000000" pitchFamily="2" charset="2"/>
              </a:rPr>
              <a:t>x</a:t>
            </a:r>
            <a:r>
              <a:rPr lang="en-US" b="1" dirty="0">
                <a:solidFill>
                  <a:srgbClr val="00B0F0"/>
                </a:solidFill>
                <a:sym typeface="Wingdings" panose="05000000000000000000" pitchFamily="2" charset="2"/>
              </a:rPr>
              <a:t>8</a:t>
            </a:r>
            <a:r>
              <a:rPr lang="en-US" dirty="0">
                <a:solidFill>
                  <a:srgbClr val="00B0F0"/>
                </a:solidFill>
                <a:sym typeface="Wingdings" panose="05000000000000000000" pitchFamily="2" charset="2"/>
              </a:rPr>
              <a:t>x</a:t>
            </a:r>
            <a:r>
              <a:rPr lang="en-US" b="1" dirty="0">
                <a:solidFill>
                  <a:srgbClr val="00B0F0"/>
                </a:solidFill>
                <a:sym typeface="Wingdings" panose="05000000000000000000" pitchFamily="2" charset="2"/>
              </a:rPr>
              <a:t>8</a:t>
            </a:r>
            <a:r>
              <a:rPr lang="en-US" dirty="0">
                <a:sym typeface="Wingdings" panose="05000000000000000000" pitchFamily="2" charset="2"/>
              </a:rPr>
              <a:t> tiles used</a:t>
            </a:r>
          </a:p>
          <a:p>
            <a:pPr indent="-457200"/>
            <a:r>
              <a:rPr lang="en-US" dirty="0">
                <a:sym typeface="Wingdings" panose="05000000000000000000" pitchFamily="2" charset="2"/>
              </a:rPr>
              <a:t>Software virtual texturing with </a:t>
            </a:r>
            <a:r>
              <a:rPr lang="en-US" b="1" dirty="0">
                <a:solidFill>
                  <a:srgbClr val="00B0F0"/>
                </a:solidFill>
                <a:sym typeface="Wingdings" panose="05000000000000000000" pitchFamily="2" charset="2"/>
              </a:rPr>
              <a:t>8</a:t>
            </a:r>
            <a:r>
              <a:rPr lang="en-US" dirty="0">
                <a:solidFill>
                  <a:srgbClr val="00B0F0"/>
                </a:solidFill>
                <a:sym typeface="Wingdings" panose="05000000000000000000" pitchFamily="2" charset="2"/>
              </a:rPr>
              <a:t>x</a:t>
            </a:r>
            <a:r>
              <a:rPr lang="en-US" b="1" dirty="0">
                <a:solidFill>
                  <a:srgbClr val="00B0F0"/>
                </a:solidFill>
                <a:sym typeface="Wingdings" panose="05000000000000000000" pitchFamily="2" charset="2"/>
              </a:rPr>
              <a:t>8</a:t>
            </a:r>
            <a:r>
              <a:rPr lang="en-US" dirty="0">
                <a:solidFill>
                  <a:srgbClr val="00B0F0"/>
                </a:solidFill>
                <a:sym typeface="Wingdings" panose="05000000000000000000" pitchFamily="2" charset="2"/>
              </a:rPr>
              <a:t>x</a:t>
            </a:r>
            <a:r>
              <a:rPr lang="en-US" b="1" dirty="0">
                <a:solidFill>
                  <a:srgbClr val="00B0F0"/>
                </a:solidFill>
                <a:sym typeface="Wingdings" panose="05000000000000000000" pitchFamily="2" charset="2"/>
              </a:rPr>
              <a:t>8</a:t>
            </a:r>
            <a:r>
              <a:rPr lang="en-US" dirty="0">
                <a:sym typeface="Wingdings" panose="05000000000000000000" pitchFamily="2" charset="2"/>
              </a:rPr>
              <a:t> tiles</a:t>
            </a:r>
          </a:p>
          <a:p>
            <a:pPr lvl="1" indent="-457200"/>
            <a:r>
              <a:rPr lang="en-US" dirty="0">
                <a:sym typeface="Wingdings" panose="05000000000000000000" pitchFamily="2" charset="2"/>
              </a:rPr>
              <a:t>Low res 3d indirection texture + 3d tile atlas</a:t>
            </a:r>
          </a:p>
          <a:p>
            <a:pPr indent="-457200"/>
            <a:r>
              <a:rPr lang="en-US" dirty="0">
                <a:sym typeface="Wingdings" panose="05000000000000000000" pitchFamily="2" charset="2"/>
              </a:rPr>
              <a:t>Indirection texture read perf hit?</a:t>
            </a:r>
          </a:p>
          <a:p>
            <a:pPr lvl="1" indent="-457200"/>
            <a:r>
              <a:rPr lang="en-US" dirty="0">
                <a:sym typeface="Wingdings" panose="05000000000000000000" pitchFamily="2" charset="2"/>
              </a:rPr>
              <a:t>Our sphere tracing steps are fetch bound</a:t>
            </a:r>
          </a:p>
          <a:p>
            <a:pPr lvl="1" indent="-457200"/>
            <a:r>
              <a:rPr lang="en-US" dirty="0">
                <a:sym typeface="Wingdings" panose="05000000000000000000" pitchFamily="2" charset="2"/>
              </a:rPr>
              <a:t>Indirect = nearest (full rate) + trilinear (½ rate)</a:t>
            </a:r>
          </a:p>
          <a:p>
            <a:pPr lvl="1" indent="-457200"/>
            <a:r>
              <a:rPr lang="en-US" dirty="0">
                <a:sym typeface="Wingdings" panose="05000000000000000000" pitchFamily="2" charset="2"/>
              </a:rPr>
              <a:t>Measured cost = </a:t>
            </a:r>
            <a:r>
              <a:rPr lang="en-US" b="1" dirty="0">
                <a:solidFill>
                  <a:srgbClr val="00B0F0"/>
                </a:solidFill>
                <a:sym typeface="Wingdings" panose="05000000000000000000" pitchFamily="2" charset="2"/>
              </a:rPr>
              <a:t>13% slower</a:t>
            </a:r>
          </a:p>
        </p:txBody>
      </p:sp>
    </p:spTree>
    <p:extLst>
      <p:ext uri="{BB962C8B-B14F-4D97-AF65-F5344CB8AC3E}">
        <p14:creationId xmlns:p14="http://schemas.microsoft.com/office/powerpoint/2010/main" val="2129622589"/>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Ray-Tracing Distance Fields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SDF(P) = distance to the closest surface at P</a:t>
            </a:r>
          </a:p>
          <a:p>
            <a:pPr lvl="1" indent="-457200"/>
            <a:r>
              <a:rPr lang="en-US" dirty="0"/>
              <a:t>Radius of sphere at P (filled with empty space)</a:t>
            </a:r>
          </a:p>
          <a:p>
            <a:pPr indent="-457200"/>
            <a:r>
              <a:rPr lang="en-US" dirty="0"/>
              <a:t>Sphere tracing algorithm</a:t>
            </a:r>
          </a:p>
          <a:p>
            <a:pPr marL="1200150" lvl="1" indent="-742950">
              <a:buFont typeface="+mj-lt"/>
              <a:buAutoNum type="arabicPeriod"/>
            </a:pPr>
            <a:r>
              <a:rPr lang="en-US" dirty="0">
                <a:latin typeface="Consolas" panose="020B0609020204030204" pitchFamily="49" charset="0"/>
              </a:rPr>
              <a:t>D = SDF(P)</a:t>
            </a:r>
          </a:p>
          <a:p>
            <a:pPr marL="1200150" lvl="1" indent="-742950">
              <a:buFont typeface="+mj-lt"/>
              <a:buAutoNum type="arabicPeriod"/>
            </a:pPr>
            <a:r>
              <a:rPr lang="en-US" dirty="0">
                <a:latin typeface="Consolas" panose="020B0609020204030204" pitchFamily="49" charset="0"/>
              </a:rPr>
              <a:t>P += ray * D</a:t>
            </a:r>
          </a:p>
          <a:p>
            <a:pPr marL="1200150" lvl="1" indent="-742950">
              <a:buFont typeface="+mj-lt"/>
              <a:buAutoNum type="arabicPeriod"/>
            </a:pPr>
            <a:r>
              <a:rPr lang="en-US" dirty="0">
                <a:latin typeface="Consolas" panose="020B0609020204030204" pitchFamily="49" charset="0"/>
              </a:rPr>
              <a:t>D &lt; epsilon </a:t>
            </a:r>
            <a:r>
              <a:rPr lang="en-US" b="1" dirty="0">
                <a:latin typeface="Consolas" panose="020B0609020204030204" pitchFamily="49" charset="0"/>
                <a:sym typeface="Wingdings" panose="05000000000000000000" pitchFamily="2" charset="2"/>
              </a:rPr>
              <a:t></a:t>
            </a:r>
            <a:r>
              <a:rPr lang="en-US" dirty="0">
                <a:latin typeface="Consolas" panose="020B0609020204030204" pitchFamily="49" charset="0"/>
                <a:sym typeface="Wingdings" panose="05000000000000000000" pitchFamily="2" charset="2"/>
              </a:rPr>
              <a:t> </a:t>
            </a:r>
            <a:r>
              <a:rPr lang="en-US" b="1" dirty="0">
                <a:solidFill>
                  <a:srgbClr val="FF0000"/>
                </a:solidFill>
                <a:latin typeface="Consolas" panose="020B0609020204030204" pitchFamily="49" charset="0"/>
                <a:sym typeface="Wingdings" panose="05000000000000000000" pitchFamily="2" charset="2"/>
              </a:rPr>
              <a:t>BREAK</a:t>
            </a:r>
            <a:endParaRPr lang="en-US" b="1" dirty="0">
              <a:solidFill>
                <a:srgbClr val="FF0000"/>
              </a:solidFill>
              <a:latin typeface="Consolas" panose="020B0609020204030204" pitchFamily="49" charset="0"/>
            </a:endParaRPr>
          </a:p>
        </p:txBody>
      </p:sp>
      <p:pic>
        <p:nvPicPr>
          <p:cNvPr id="5" name="Picture 4">
            <a:extLst>
              <a:ext uri="{FF2B5EF4-FFF2-40B4-BE49-F238E27FC236}">
                <a16:creationId xmlns="" xmlns:a16="http://schemas.microsoft.com/office/drawing/2014/main" id="{472FEC82-E150-40C1-A876-26B6E08C1B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998" y="4154379"/>
            <a:ext cx="6340353" cy="3685654"/>
          </a:xfrm>
          <a:prstGeom prst="rect">
            <a:avLst/>
          </a:prstGeom>
        </p:spPr>
      </p:pic>
    </p:spTree>
    <p:extLst>
      <p:ext uri="{BB962C8B-B14F-4D97-AF65-F5344CB8AC3E}">
        <p14:creationId xmlns:p14="http://schemas.microsoft.com/office/powerpoint/2010/main" val="240292089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Multilevel Volume Texture Tracing</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fontScale="925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t>Loop</a:t>
            </a:r>
          </a:p>
          <a:p>
            <a:pPr lvl="1" indent="0">
              <a:buNone/>
            </a:pPr>
            <a:r>
              <a:rPr lang="en-US" dirty="0">
                <a:latin typeface="Consolas" panose="020B0609020204030204" pitchFamily="49" charset="0"/>
              </a:rPr>
              <a:t>D = </a:t>
            </a:r>
            <a:r>
              <a:rPr lang="en-US" dirty="0" err="1">
                <a:latin typeface="Consolas" panose="020B0609020204030204" pitchFamily="49" charset="0"/>
              </a:rPr>
              <a:t>volume.SampleLevel</a:t>
            </a:r>
            <a:r>
              <a:rPr lang="en-US" dirty="0">
                <a:latin typeface="Consolas" panose="020B0609020204030204" pitchFamily="49" charset="0"/>
              </a:rPr>
              <a:t>(origin + ray*t, mip)</a:t>
            </a:r>
          </a:p>
          <a:p>
            <a:pPr lvl="1" indent="0">
              <a:buNone/>
            </a:pPr>
            <a:r>
              <a:rPr lang="en-US" dirty="0">
                <a:latin typeface="Consolas" panose="020B0609020204030204" pitchFamily="49" charset="0"/>
              </a:rPr>
              <a:t>t += </a:t>
            </a:r>
            <a:r>
              <a:rPr lang="en-US" dirty="0" err="1">
                <a:latin typeface="Consolas" panose="020B0609020204030204" pitchFamily="49" charset="0"/>
              </a:rPr>
              <a:t>worldDistance</a:t>
            </a:r>
            <a:r>
              <a:rPr lang="en-US" dirty="0">
                <a:latin typeface="Consolas" panose="020B0609020204030204" pitchFamily="49" charset="0"/>
              </a:rPr>
              <a:t>(D, </a:t>
            </a:r>
            <a:r>
              <a:rPr lang="en-US" dirty="0" err="1">
                <a:latin typeface="Consolas" panose="020B0609020204030204" pitchFamily="49" charset="0"/>
              </a:rPr>
              <a:t>mip</a:t>
            </a:r>
            <a:r>
              <a:rPr lang="en-US" dirty="0">
                <a:latin typeface="Consolas" panose="020B0609020204030204" pitchFamily="49" charset="0"/>
              </a:rPr>
              <a:t>)</a:t>
            </a:r>
          </a:p>
          <a:p>
            <a:pPr lvl="2">
              <a:buNone/>
            </a:pPr>
            <a:r>
              <a:rPr lang="en-US" dirty="0">
                <a:latin typeface="Consolas" panose="020B0609020204030204" pitchFamily="49" charset="0"/>
              </a:rPr>
              <a:t>		</a:t>
            </a:r>
            <a:r>
              <a:rPr lang="en-US" dirty="0">
                <a:solidFill>
                  <a:srgbClr val="00B0F0"/>
                </a:solidFill>
                <a:latin typeface="Consolas" panose="020B0609020204030204" pitchFamily="49" charset="0"/>
              </a:rPr>
              <a:t>D == 1.0 </a:t>
            </a:r>
            <a:r>
              <a:rPr lang="en-US" b="1" dirty="0">
                <a:latin typeface="Consolas" panose="020B0609020204030204" pitchFamily="49" charset="0"/>
                <a:sym typeface="Wingdings" panose="05000000000000000000" pitchFamily="2" charset="2"/>
              </a:rPr>
              <a:t></a:t>
            </a:r>
            <a:r>
              <a:rPr lang="en-US" dirty="0">
                <a:latin typeface="Consolas" panose="020B0609020204030204" pitchFamily="49" charset="0"/>
              </a:rPr>
              <a:t> mip += 2</a:t>
            </a:r>
          </a:p>
          <a:p>
            <a:pPr lvl="2">
              <a:buNone/>
            </a:pPr>
            <a:r>
              <a:rPr lang="en-US" b="1" dirty="0">
                <a:solidFill>
                  <a:srgbClr val="00B0F0"/>
                </a:solidFill>
                <a:latin typeface="Consolas" panose="020B0609020204030204" pitchFamily="49" charset="0"/>
              </a:rPr>
              <a:t>	IF</a:t>
            </a:r>
            <a:r>
              <a:rPr lang="en-US" b="1" dirty="0">
                <a:latin typeface="Consolas" panose="020B0609020204030204" pitchFamily="49" charset="0"/>
              </a:rPr>
              <a:t>	</a:t>
            </a:r>
            <a:r>
              <a:rPr lang="en-US" dirty="0">
                <a:solidFill>
                  <a:srgbClr val="00B0F0"/>
                </a:solidFill>
                <a:latin typeface="Consolas" panose="020B0609020204030204" pitchFamily="49" charset="0"/>
              </a:rPr>
              <a:t>D &lt;= 0.25 </a:t>
            </a:r>
            <a:r>
              <a:rPr lang="en-US" b="1" dirty="0">
                <a:latin typeface="Consolas" panose="020B0609020204030204" pitchFamily="49" charset="0"/>
                <a:sym typeface="Wingdings" panose="05000000000000000000" pitchFamily="2" charset="2"/>
              </a:rPr>
              <a:t></a:t>
            </a:r>
            <a:r>
              <a:rPr lang="en-US" dirty="0">
                <a:latin typeface="Consolas" panose="020B0609020204030204" pitchFamily="49" charset="0"/>
              </a:rPr>
              <a:t> mip -= 2; </a:t>
            </a:r>
            <a:r>
              <a:rPr lang="en-US" dirty="0">
                <a:solidFill>
                  <a:schemeClr val="bg1">
                    <a:lumMod val="75000"/>
                  </a:schemeClr>
                </a:solidFill>
                <a:latin typeface="Consolas" panose="020B0609020204030204" pitchFamily="49" charset="0"/>
              </a:rPr>
              <a:t>D -= </a:t>
            </a:r>
            <a:r>
              <a:rPr lang="en-US" dirty="0" err="1">
                <a:solidFill>
                  <a:schemeClr val="bg1">
                    <a:lumMod val="75000"/>
                  </a:schemeClr>
                </a:solidFill>
                <a:latin typeface="Consolas" panose="020B0609020204030204" pitchFamily="49" charset="0"/>
              </a:rPr>
              <a:t>halfVoxel</a:t>
            </a:r>
            <a:endParaRPr lang="en-US" dirty="0">
              <a:solidFill>
                <a:schemeClr val="bg1">
                  <a:lumMod val="75000"/>
                </a:schemeClr>
              </a:solidFill>
              <a:latin typeface="Consolas" panose="020B0609020204030204" pitchFamily="49" charset="0"/>
            </a:endParaRPr>
          </a:p>
          <a:p>
            <a:pPr lvl="2">
              <a:buNone/>
            </a:pPr>
            <a:r>
              <a:rPr lang="en-US" dirty="0">
                <a:latin typeface="Consolas" panose="020B0609020204030204" pitchFamily="49" charset="0"/>
              </a:rPr>
              <a:t>		</a:t>
            </a:r>
            <a:r>
              <a:rPr lang="en-US" dirty="0">
                <a:solidFill>
                  <a:srgbClr val="00B0F0"/>
                </a:solidFill>
                <a:latin typeface="Consolas" panose="020B0609020204030204" pitchFamily="49" charset="0"/>
              </a:rPr>
              <a:t>D &lt; </a:t>
            </a:r>
            <a:r>
              <a:rPr lang="en-US" dirty="0" err="1">
                <a:solidFill>
                  <a:srgbClr val="00B0F0"/>
                </a:solidFill>
                <a:latin typeface="Consolas" panose="020B0609020204030204" pitchFamily="49" charset="0"/>
              </a:rPr>
              <a:t>pixelConeWidth</a:t>
            </a:r>
            <a:r>
              <a:rPr lang="en-US" dirty="0">
                <a:solidFill>
                  <a:srgbClr val="00B0F0"/>
                </a:solidFill>
                <a:latin typeface="Consolas" panose="020B0609020204030204" pitchFamily="49" charset="0"/>
              </a:rPr>
              <a:t> * t </a:t>
            </a:r>
            <a:r>
              <a:rPr lang="en-US" b="1" dirty="0">
                <a:latin typeface="Consolas" panose="020B0609020204030204" pitchFamily="49" charset="0"/>
                <a:sym typeface="Wingdings" panose="05000000000000000000" pitchFamily="2" charset="2"/>
              </a:rPr>
              <a:t></a:t>
            </a:r>
            <a:r>
              <a:rPr lang="en-US" dirty="0">
                <a:latin typeface="Consolas" panose="020B0609020204030204" pitchFamily="49" charset="0"/>
              </a:rPr>
              <a:t> </a:t>
            </a:r>
            <a:r>
              <a:rPr lang="en-US" b="1" dirty="0">
                <a:solidFill>
                  <a:srgbClr val="FF0000"/>
                </a:solidFill>
                <a:latin typeface="Consolas" panose="020B0609020204030204" pitchFamily="49" charset="0"/>
              </a:rPr>
              <a:t>BREAK</a:t>
            </a:r>
          </a:p>
          <a:p>
            <a:pPr indent="-457200"/>
            <a:r>
              <a:rPr lang="en-US" dirty="0"/>
              <a:t>Break if surface is inside pixel inner bounding cone</a:t>
            </a:r>
          </a:p>
          <a:p>
            <a:pPr lvl="1" indent="-457200"/>
            <a:r>
              <a:rPr lang="en-US" b="1" dirty="0">
                <a:solidFill>
                  <a:srgbClr val="00B050"/>
                </a:solidFill>
                <a:sym typeface="Wingdings" panose="05000000000000000000" pitchFamily="2" charset="2"/>
              </a:rPr>
              <a:t> </a:t>
            </a:r>
            <a:r>
              <a:rPr lang="en-US" b="1" dirty="0">
                <a:solidFill>
                  <a:srgbClr val="00B050"/>
                </a:solidFill>
              </a:rPr>
              <a:t>Perfect LOD!</a:t>
            </a:r>
            <a:endParaRPr lang="en-US" dirty="0"/>
          </a:p>
        </p:txBody>
      </p:sp>
    </p:spTree>
    <p:extLst>
      <p:ext uri="{BB962C8B-B14F-4D97-AF65-F5344CB8AC3E}">
        <p14:creationId xmlns:p14="http://schemas.microsoft.com/office/powerpoint/2010/main" val="298797818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Last Step</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Sphere trace takes infinite steps to converge</a:t>
            </a:r>
          </a:p>
          <a:p>
            <a:pPr indent="-457200"/>
            <a:r>
              <a:rPr lang="en-US" dirty="0"/>
              <a:t>Assume we hit a planar surface</a:t>
            </a:r>
          </a:p>
          <a:p>
            <a:pPr lvl="1" indent="-457200"/>
            <a:r>
              <a:rPr lang="en-US" dirty="0"/>
              <a:t>Trilinear filter = piecewise linear surface</a:t>
            </a:r>
          </a:p>
          <a:p>
            <a:pPr indent="-457200"/>
            <a:r>
              <a:rPr lang="en-US" dirty="0"/>
              <a:t>Geometric series</a:t>
            </a:r>
          </a:p>
          <a:p>
            <a:pPr lvl="1" indent="-457200"/>
            <a:r>
              <a:rPr lang="en-US" dirty="0"/>
              <a:t>Use last 2 samples</a:t>
            </a:r>
          </a:p>
          <a:p>
            <a:pPr lvl="1" indent="-457200"/>
            <a:r>
              <a:rPr lang="en-US" b="1" dirty="0">
                <a:solidFill>
                  <a:srgbClr val="00B0F0"/>
                </a:solidFill>
                <a:latin typeface="Consolas" panose="020B0609020204030204" pitchFamily="49" charset="0"/>
              </a:rPr>
              <a:t>Step = D/(1-(D-D</a:t>
            </a:r>
            <a:r>
              <a:rPr lang="en-US" b="1" baseline="-25000" dirty="0">
                <a:solidFill>
                  <a:srgbClr val="00B0F0"/>
                </a:solidFill>
                <a:latin typeface="Consolas" panose="020B0609020204030204" pitchFamily="49" charset="0"/>
              </a:rPr>
              <a:t>-1</a:t>
            </a:r>
            <a:r>
              <a:rPr lang="en-US" b="1" dirty="0">
                <a:solidFill>
                  <a:srgbClr val="00B0F0"/>
                </a:solidFill>
                <a:latin typeface="Consolas" panose="020B0609020204030204" pitchFamily="49" charset="0"/>
              </a:rPr>
              <a:t>))</a:t>
            </a:r>
          </a:p>
        </p:txBody>
      </p:sp>
      <p:pic>
        <p:nvPicPr>
          <p:cNvPr id="3" name="Picture 2">
            <a:extLst>
              <a:ext uri="{FF2B5EF4-FFF2-40B4-BE49-F238E27FC236}">
                <a16:creationId xmlns="" xmlns:a16="http://schemas.microsoft.com/office/drawing/2014/main" id="{CA8B2EAE-0B82-4089-80A2-621F6771B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350" y="5099539"/>
            <a:ext cx="5957054" cy="2995246"/>
          </a:xfrm>
          <a:prstGeom prst="rect">
            <a:avLst/>
          </a:prstGeom>
        </p:spPr>
      </p:pic>
    </p:spTree>
    <p:extLst>
      <p:ext uri="{BB962C8B-B14F-4D97-AF65-F5344CB8AC3E}">
        <p14:creationId xmlns:p14="http://schemas.microsoft.com/office/powerpoint/2010/main" val="1285851384"/>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SDF Sweeps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SDF can be swept by any bounded shape</a:t>
            </a:r>
          </a:p>
          <a:p>
            <a:pPr lvl="1" indent="-457200"/>
            <a:r>
              <a:rPr lang="en-US" b="1" dirty="0"/>
              <a:t>Point sweep (ray):</a:t>
            </a:r>
            <a:r>
              <a:rPr lang="en-US" dirty="0"/>
              <a:t> step by D</a:t>
            </a:r>
          </a:p>
          <a:p>
            <a:pPr lvl="1" indent="-457200"/>
            <a:r>
              <a:rPr lang="en-US" b="1" dirty="0"/>
              <a:t>Sphere sweep:</a:t>
            </a:r>
            <a:r>
              <a:rPr lang="en-US" dirty="0"/>
              <a:t> step by D – radius</a:t>
            </a:r>
          </a:p>
          <a:p>
            <a:pPr indent="-457200"/>
            <a:r>
              <a:rPr lang="en-US" dirty="0"/>
              <a:t>SDF cone trace (spherical cap)</a:t>
            </a:r>
          </a:p>
          <a:p>
            <a:pPr lvl="1" indent="-457200"/>
            <a:r>
              <a:rPr lang="en-US" dirty="0"/>
              <a:t>Analytic solution exists</a:t>
            </a:r>
          </a:p>
          <a:p>
            <a:pPr lvl="1" indent="-457200"/>
            <a:r>
              <a:rPr lang="en-US" b="1" dirty="0">
                <a:solidFill>
                  <a:srgbClr val="00B050"/>
                </a:solidFill>
              </a:rPr>
              <a:t>Only one extra instruction in shader!</a:t>
            </a:r>
          </a:p>
        </p:txBody>
      </p:sp>
      <p:pic>
        <p:nvPicPr>
          <p:cNvPr id="3" name="Picture 2">
            <a:extLst>
              <a:ext uri="{FF2B5EF4-FFF2-40B4-BE49-F238E27FC236}">
                <a16:creationId xmlns="" xmlns:a16="http://schemas.microsoft.com/office/drawing/2014/main" id="{78FE48A8-7307-4050-8837-FEABF98234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8635" y="3603939"/>
            <a:ext cx="2656354" cy="2628937"/>
          </a:xfrm>
          <a:prstGeom prst="rect">
            <a:avLst/>
          </a:prstGeom>
        </p:spPr>
      </p:pic>
    </p:spTree>
    <p:extLst>
      <p:ext uri="{BB962C8B-B14F-4D97-AF65-F5344CB8AC3E}">
        <p14:creationId xmlns:p14="http://schemas.microsoft.com/office/powerpoint/2010/main" val="205210514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Cone-Tracing Analytic Solution</a:t>
            </a:r>
          </a:p>
        </p:txBody>
      </p:sp>
      <p:pic>
        <p:nvPicPr>
          <p:cNvPr id="7" name="Picture 6">
            <a:extLst>
              <a:ext uri="{FF2B5EF4-FFF2-40B4-BE49-F238E27FC236}">
                <a16:creationId xmlns="" xmlns:a16="http://schemas.microsoft.com/office/drawing/2014/main" id="{CF87BD79-5B4B-4CC9-8FF0-C8E91474B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585" y="2789141"/>
            <a:ext cx="12326814" cy="5165255"/>
          </a:xfrm>
          <a:prstGeom prst="rect">
            <a:avLst/>
          </a:prstGeom>
        </p:spPr>
      </p:pic>
      <p:sp>
        <p:nvSpPr>
          <p:cNvPr id="2" name="TextBox 1">
            <a:extLst>
              <a:ext uri="{FF2B5EF4-FFF2-40B4-BE49-F238E27FC236}">
                <a16:creationId xmlns="" xmlns:a16="http://schemas.microsoft.com/office/drawing/2014/main" id="{5A16A1A9-B8FC-40B9-8085-0D5EBC2A31A0}"/>
              </a:ext>
            </a:extLst>
          </p:cNvPr>
          <p:cNvSpPr txBox="1"/>
          <p:nvPr/>
        </p:nvSpPr>
        <p:spPr>
          <a:xfrm>
            <a:off x="609601" y="2493075"/>
            <a:ext cx="5462954" cy="2472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1279" tIns="81279" rIns="81279" bIns="81279" numCol="1" spcCol="38100" rtlCol="0" anchor="t">
            <a:spAutoFit/>
          </a:bodyPr>
          <a:lstStyle/>
          <a:p>
            <a:pPr lvl="1"/>
            <a:r>
              <a:rPr lang="en-US" sz="1800" b="1" dirty="0">
                <a:solidFill>
                  <a:srgbClr val="00B0F0"/>
                </a:solidFill>
                <a:latin typeface="Consolas" panose="020B0609020204030204" pitchFamily="49" charset="0"/>
              </a:rPr>
              <a:t>Pre-calculate (CPU): </a:t>
            </a:r>
          </a:p>
          <a:p>
            <a:pPr lvl="1"/>
            <a:r>
              <a:rPr lang="en-US" sz="1800" b="1" dirty="0">
                <a:solidFill>
                  <a:srgbClr val="00B0F0"/>
                </a:solidFill>
                <a:latin typeface="Consolas" panose="020B0609020204030204" pitchFamily="49" charset="0"/>
              </a:rPr>
              <a:t>	</a:t>
            </a:r>
            <a:r>
              <a:rPr lang="en-US" sz="1800" dirty="0">
                <a:solidFill>
                  <a:srgbClr val="00B0F0"/>
                </a:solidFill>
                <a:latin typeface="Consolas" panose="020B0609020204030204" pitchFamily="49" charset="0"/>
              </a:rPr>
              <a:t>C = sqrt(aperture^2 + 1) </a:t>
            </a:r>
          </a:p>
          <a:p>
            <a:pPr lvl="1"/>
            <a:r>
              <a:rPr lang="en-US" sz="1800" dirty="0">
                <a:solidFill>
                  <a:srgbClr val="00B0F0"/>
                </a:solidFill>
                <a:latin typeface="Consolas" panose="020B0609020204030204" pitchFamily="49" charset="0"/>
              </a:rPr>
              <a:t>	A = C / (C - aperture)</a:t>
            </a:r>
          </a:p>
          <a:p>
            <a:pPr lvl="1"/>
            <a:endParaRPr lang="en-US" sz="1800" b="1" dirty="0">
              <a:solidFill>
                <a:srgbClr val="00B0F0"/>
              </a:solidFill>
              <a:latin typeface="Consolas" panose="020B0609020204030204" pitchFamily="49" charset="0"/>
            </a:endParaRPr>
          </a:p>
          <a:p>
            <a:pPr lvl="1"/>
            <a:r>
              <a:rPr lang="en-US" sz="1800" b="1" dirty="0">
                <a:solidFill>
                  <a:srgbClr val="00B0F0"/>
                </a:solidFill>
                <a:latin typeface="Consolas" panose="020B0609020204030204" pitchFamily="49" charset="0"/>
              </a:rPr>
              <a:t>In shader: </a:t>
            </a:r>
          </a:p>
          <a:p>
            <a:pPr lvl="1"/>
            <a:r>
              <a:rPr lang="en-US" sz="1800" b="1" dirty="0">
                <a:solidFill>
                  <a:srgbClr val="00B0F0"/>
                </a:solidFill>
                <a:latin typeface="Consolas" panose="020B0609020204030204" pitchFamily="49" charset="0"/>
              </a:rPr>
              <a:t>	</a:t>
            </a:r>
            <a:r>
              <a:rPr lang="en-US" sz="1800" dirty="0">
                <a:solidFill>
                  <a:srgbClr val="00B0F0"/>
                </a:solidFill>
                <a:latin typeface="Consolas" panose="020B0609020204030204" pitchFamily="49" charset="0"/>
              </a:rPr>
              <a:t>t = (t + D) * A</a:t>
            </a:r>
          </a:p>
          <a:p>
            <a:pPr marL="0" marR="0" indent="0" algn="l" defTabSz="1625600" rtl="0" fontAlgn="auto" latinLnBrk="0" hangingPunct="0">
              <a:lnSpc>
                <a:spcPct val="100000"/>
              </a:lnSpc>
              <a:spcBef>
                <a:spcPts val="0"/>
              </a:spcBef>
              <a:spcAft>
                <a:spcPts val="0"/>
              </a:spcAft>
              <a:buClrTx/>
              <a:buSzTx/>
              <a:buFontTx/>
              <a:buNone/>
              <a:tabLst/>
            </a:pPr>
            <a:endParaRPr kumimoji="0" lang="fi-FI" sz="4200" b="0" i="0" u="none" strike="noStrike" cap="none" spc="0" normalizeH="0" baseline="0" dirty="0">
              <a:ln>
                <a:noFill/>
              </a:ln>
              <a:solidFill>
                <a:srgbClr val="1F497D"/>
              </a:solidFill>
              <a:effectLst/>
              <a:uFillTx/>
              <a:latin typeface="+mj-lt"/>
              <a:ea typeface="+mj-ea"/>
              <a:cs typeface="+mj-cs"/>
              <a:sym typeface="Verdana"/>
            </a:endParaRPr>
          </a:p>
        </p:txBody>
      </p:sp>
    </p:spTree>
    <p:extLst>
      <p:ext uri="{BB962C8B-B14F-4D97-AF65-F5344CB8AC3E}">
        <p14:creationId xmlns:p14="http://schemas.microsoft.com/office/powerpoint/2010/main" val="3102846462"/>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Coarse Cone-Trace Pre-Pass</a:t>
            </a:r>
          </a:p>
        </p:txBody>
      </p:sp>
      <p:pic>
        <p:nvPicPr>
          <p:cNvPr id="4" name="Picture 3">
            <a:extLst>
              <a:ext uri="{FF2B5EF4-FFF2-40B4-BE49-F238E27FC236}">
                <a16:creationId xmlns="" xmlns:a16="http://schemas.microsoft.com/office/drawing/2014/main" id="{43F47B2B-BD0F-4493-B243-9E32B83CB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308" y="2248430"/>
            <a:ext cx="9495692" cy="5448952"/>
          </a:xfrm>
          <a:prstGeom prst="rect">
            <a:avLst/>
          </a:prstGeom>
        </p:spPr>
      </p:pic>
      <p:sp>
        <p:nvSpPr>
          <p:cNvPr id="32" name="Click to edit Master text styles…"/>
          <p:cNvSpPr txBox="1">
            <a:spLocks noGrp="1"/>
          </p:cNvSpPr>
          <p:nvPr>
            <p:ph type="body" idx="4294967295"/>
          </p:nvPr>
        </p:nvSpPr>
        <p:spPr>
          <a:xfrm>
            <a:off x="4060587" y="7456829"/>
            <a:ext cx="8406906" cy="837248"/>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sz="3600" b="1" dirty="0">
                <a:solidFill>
                  <a:srgbClr val="00B0F0"/>
                </a:solidFill>
              </a:rPr>
              <a:t>8</a:t>
            </a:r>
            <a:r>
              <a:rPr lang="en-US" sz="3600" dirty="0">
                <a:solidFill>
                  <a:srgbClr val="00B0F0"/>
                </a:solidFill>
              </a:rPr>
              <a:t>x</a:t>
            </a:r>
            <a:r>
              <a:rPr lang="en-US" sz="3600" b="1" dirty="0">
                <a:solidFill>
                  <a:srgbClr val="00B0F0"/>
                </a:solidFill>
              </a:rPr>
              <a:t>8</a:t>
            </a:r>
            <a:r>
              <a:rPr lang="en-US" sz="3600" dirty="0"/>
              <a:t> pixel (outer) bounding cones</a:t>
            </a:r>
          </a:p>
        </p:txBody>
      </p:sp>
    </p:spTree>
    <p:extLst>
      <p:ext uri="{BB962C8B-B14F-4D97-AF65-F5344CB8AC3E}">
        <p14:creationId xmlns:p14="http://schemas.microsoft.com/office/powerpoint/2010/main" val="1654159784"/>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3AFE34-3A8B-4D67-B977-07DDC79AB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754" y="989286"/>
            <a:ext cx="13077092" cy="7151535"/>
          </a:xfrm>
          <a:prstGeom prst="rect">
            <a:avLst/>
          </a:prstGeom>
        </p:spPr>
      </p:pic>
    </p:spTree>
    <p:extLst>
      <p:ext uri="{BB962C8B-B14F-4D97-AF65-F5344CB8AC3E}">
        <p14:creationId xmlns:p14="http://schemas.microsoft.com/office/powerpoint/2010/main" val="81203233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Topics</a:t>
            </a:r>
            <a:endParaRPr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fi-FI" dirty="0"/>
              <a:t>Claybook Overview</a:t>
            </a:r>
          </a:p>
          <a:p>
            <a:pPr indent="-457200"/>
            <a:r>
              <a:rPr lang="fi-FI" dirty="0"/>
              <a:t>Signed Distance Fields (SDF)</a:t>
            </a:r>
          </a:p>
          <a:p>
            <a:pPr indent="-457200"/>
            <a:r>
              <a:rPr lang="fi-FI" dirty="0"/>
              <a:t>Raytracing Signed Distance Fields</a:t>
            </a:r>
          </a:p>
          <a:p>
            <a:pPr indent="-457200"/>
            <a:r>
              <a:rPr lang="fi-FI" dirty="0"/>
              <a:t>Clay and Fluid Simulation</a:t>
            </a:r>
          </a:p>
          <a:p>
            <a:pPr indent="-457200"/>
            <a:r>
              <a:rPr lang="fi-FI" dirty="0"/>
              <a:t>Async Compute</a:t>
            </a:r>
          </a:p>
          <a:p>
            <a:pPr indent="-457200"/>
            <a:r>
              <a:rPr lang="en-US" dirty="0"/>
              <a:t>Integration to Unreal Engine 4</a:t>
            </a:r>
          </a:p>
          <a:p>
            <a:endParaRPr lang="fi-FI" dirty="0"/>
          </a:p>
        </p:txBody>
      </p:sp>
    </p:spTree>
    <p:extLst>
      <p:ext uri="{BB962C8B-B14F-4D97-AF65-F5344CB8AC3E}">
        <p14:creationId xmlns:p14="http://schemas.microsoft.com/office/powerpoint/2010/main" val="184493952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23AFE34-3A8B-4D67-B977-07DDC79AB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754" y="989286"/>
            <a:ext cx="13077092" cy="7151534"/>
          </a:xfrm>
          <a:prstGeom prst="rect">
            <a:avLst/>
          </a:prstGeom>
        </p:spPr>
      </p:pic>
    </p:spTree>
    <p:extLst>
      <p:ext uri="{BB962C8B-B14F-4D97-AF65-F5344CB8AC3E}">
        <p14:creationId xmlns:p14="http://schemas.microsoft.com/office/powerpoint/2010/main" val="399637919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Future: Improving the ”Edge Case” </a:t>
            </a:r>
          </a:p>
        </p:txBody>
      </p:sp>
      <p:pic>
        <p:nvPicPr>
          <p:cNvPr id="3" name="Picture 2">
            <a:extLst>
              <a:ext uri="{FF2B5EF4-FFF2-40B4-BE49-F238E27FC236}">
                <a16:creationId xmlns="" xmlns:a16="http://schemas.microsoft.com/office/drawing/2014/main" id="{A572A431-3226-4754-88C0-EC87274D2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096" y="2389130"/>
            <a:ext cx="10624181" cy="5746686"/>
          </a:xfrm>
          <a:prstGeom prst="rect">
            <a:avLst/>
          </a:prstGeom>
        </p:spPr>
      </p:pic>
    </p:spTree>
    <p:extLst>
      <p:ext uri="{BB962C8B-B14F-4D97-AF65-F5344CB8AC3E}">
        <p14:creationId xmlns:p14="http://schemas.microsoft.com/office/powerpoint/2010/main" val="202478334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Ray Tracing Results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Cone trace skips large areas of empty space</a:t>
            </a:r>
          </a:p>
          <a:p>
            <a:pPr lvl="1" indent="-457200"/>
            <a:r>
              <a:rPr lang="en-US" dirty="0"/>
              <a:t>Huge step length reduction</a:t>
            </a:r>
          </a:p>
          <a:p>
            <a:pPr lvl="1" indent="-457200"/>
            <a:r>
              <a:rPr lang="en-US" dirty="0"/>
              <a:t>Volume sampling more cache local</a:t>
            </a:r>
          </a:p>
          <a:p>
            <a:pPr indent="-457200"/>
            <a:r>
              <a:rPr lang="en-US" dirty="0" err="1"/>
              <a:t>Mip</a:t>
            </a:r>
            <a:r>
              <a:rPr lang="en-US" dirty="0"/>
              <a:t> maps improve cache locality</a:t>
            </a:r>
          </a:p>
          <a:p>
            <a:pPr lvl="1" indent="-457200"/>
            <a:r>
              <a:rPr lang="en-US" b="1" dirty="0">
                <a:solidFill>
                  <a:srgbClr val="00B0F0"/>
                </a:solidFill>
              </a:rPr>
              <a:t>Log8</a:t>
            </a:r>
            <a:r>
              <a:rPr lang="en-US" dirty="0"/>
              <a:t> scaling of data: </a:t>
            </a:r>
            <a:r>
              <a:rPr lang="en-US" b="1" dirty="0">
                <a:solidFill>
                  <a:srgbClr val="00B0F0"/>
                </a:solidFill>
                <a:latin typeface="Consolas" panose="020B0609020204030204" pitchFamily="49" charset="0"/>
              </a:rPr>
              <a:t>100%, 12.5%, 1.6%, 0.2%...</a:t>
            </a:r>
          </a:p>
          <a:p>
            <a:pPr indent="-457200"/>
            <a:r>
              <a:rPr lang="en-US" dirty="0"/>
              <a:t>Measurement (</a:t>
            </a:r>
            <a:r>
              <a:rPr lang="en-US" b="1" dirty="0">
                <a:solidFill>
                  <a:srgbClr val="00B0F0"/>
                </a:solidFill>
              </a:rPr>
              <a:t>1080p</a:t>
            </a:r>
            <a:r>
              <a:rPr lang="en-US" dirty="0"/>
              <a:t> render)</a:t>
            </a:r>
          </a:p>
          <a:p>
            <a:pPr lvl="1" indent="-457200"/>
            <a:r>
              <a:rPr lang="en-US" b="1" dirty="0">
                <a:solidFill>
                  <a:srgbClr val="00B0F0"/>
                </a:solidFill>
              </a:rPr>
              <a:t>8 MB</a:t>
            </a:r>
            <a:r>
              <a:rPr lang="en-US" b="1" dirty="0"/>
              <a:t> </a:t>
            </a:r>
            <a:r>
              <a:rPr lang="en-US" dirty="0"/>
              <a:t>data accessed (512 MB). </a:t>
            </a:r>
            <a:r>
              <a:rPr lang="en-US" b="1" dirty="0">
                <a:solidFill>
                  <a:srgbClr val="00B0F0"/>
                </a:solidFill>
              </a:rPr>
              <a:t>99.7%</a:t>
            </a:r>
            <a:r>
              <a:rPr lang="en-US" dirty="0"/>
              <a:t> cache hit rate</a:t>
            </a:r>
          </a:p>
        </p:txBody>
      </p:sp>
    </p:spTree>
    <p:extLst>
      <p:ext uri="{BB962C8B-B14F-4D97-AF65-F5344CB8AC3E}">
        <p14:creationId xmlns:p14="http://schemas.microsoft.com/office/powerpoint/2010/main" val="308929323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Failed Techniques: Overstepping</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Idea: Take longer steps</a:t>
            </a:r>
          </a:p>
          <a:p>
            <a:pPr lvl="1" indent="-457200"/>
            <a:r>
              <a:rPr lang="en-US" b="1" dirty="0" err="1">
                <a:solidFill>
                  <a:srgbClr val="00B0F0"/>
                </a:solidFill>
                <a:latin typeface="Consolas" panose="020B0609020204030204" pitchFamily="49" charset="0"/>
              </a:rPr>
              <a:t>dist</a:t>
            </a:r>
            <a:r>
              <a:rPr lang="en-US" b="1" dirty="0">
                <a:solidFill>
                  <a:srgbClr val="00B0F0"/>
                </a:solidFill>
                <a:latin typeface="Consolas" panose="020B0609020204030204" pitchFamily="49" charset="0"/>
              </a:rPr>
              <a:t>(P</a:t>
            </a:r>
            <a:r>
              <a:rPr lang="en-US" b="1" baseline="-25000" dirty="0">
                <a:solidFill>
                  <a:srgbClr val="00B0F0"/>
                </a:solidFill>
                <a:latin typeface="Consolas" panose="020B0609020204030204" pitchFamily="49" charset="0"/>
              </a:rPr>
              <a:t>1</a:t>
            </a:r>
            <a:r>
              <a:rPr lang="en-US" b="1" dirty="0">
                <a:solidFill>
                  <a:srgbClr val="00B0F0"/>
                </a:solidFill>
                <a:latin typeface="Consolas" panose="020B0609020204030204" pitchFamily="49" charset="0"/>
              </a:rPr>
              <a:t>,P</a:t>
            </a:r>
            <a:r>
              <a:rPr lang="en-US" b="1" baseline="-25000" dirty="0">
                <a:solidFill>
                  <a:srgbClr val="00B0F0"/>
                </a:solidFill>
                <a:latin typeface="Consolas" panose="020B0609020204030204" pitchFamily="49" charset="0"/>
              </a:rPr>
              <a:t>2</a:t>
            </a:r>
            <a:r>
              <a:rPr lang="en-US" b="1" dirty="0">
                <a:solidFill>
                  <a:srgbClr val="00B0F0"/>
                </a:solidFill>
                <a:latin typeface="Consolas" panose="020B0609020204030204" pitchFamily="49" charset="0"/>
              </a:rPr>
              <a:t>) &lt;= SDF(P</a:t>
            </a:r>
            <a:r>
              <a:rPr lang="en-US" b="1" baseline="-25000" dirty="0">
                <a:solidFill>
                  <a:srgbClr val="00B0F0"/>
                </a:solidFill>
                <a:latin typeface="Consolas" panose="020B0609020204030204" pitchFamily="49" charset="0"/>
              </a:rPr>
              <a:t>1</a:t>
            </a:r>
            <a:r>
              <a:rPr lang="en-US" b="1" dirty="0">
                <a:solidFill>
                  <a:srgbClr val="00B0F0"/>
                </a:solidFill>
                <a:latin typeface="Consolas" panose="020B0609020204030204" pitchFamily="49" charset="0"/>
              </a:rPr>
              <a:t>)+SDF(P</a:t>
            </a:r>
            <a:r>
              <a:rPr lang="en-US" b="1" baseline="-25000" dirty="0">
                <a:solidFill>
                  <a:srgbClr val="00B0F0"/>
                </a:solidFill>
                <a:latin typeface="Consolas" panose="020B0609020204030204" pitchFamily="49" charset="0"/>
              </a:rPr>
              <a:t>2</a:t>
            </a:r>
            <a:r>
              <a:rPr lang="en-US" b="1" dirty="0">
                <a:solidFill>
                  <a:srgbClr val="00B0F0"/>
                </a:solidFill>
                <a:latin typeface="Consolas" panose="020B0609020204030204" pitchFamily="49" charset="0"/>
              </a:rPr>
              <a:t>)</a:t>
            </a:r>
          </a:p>
          <a:p>
            <a:pPr lvl="1" indent="-457200"/>
            <a:r>
              <a:rPr lang="en-US" b="1" dirty="0">
                <a:solidFill>
                  <a:srgbClr val="FF0000"/>
                </a:solidFill>
              </a:rPr>
              <a:t>Fail</a:t>
            </a:r>
            <a:r>
              <a:rPr lang="en-US" dirty="0">
                <a:solidFill>
                  <a:srgbClr val="FF0000"/>
                </a:solidFill>
              </a:rPr>
              <a:t> </a:t>
            </a:r>
            <a:r>
              <a:rPr lang="en-US" b="1" dirty="0">
                <a:solidFill>
                  <a:srgbClr val="FF0000"/>
                </a:solidFill>
                <a:sym typeface="Wingdings" panose="05000000000000000000" pitchFamily="2" charset="2"/>
              </a:rPr>
              <a:t></a:t>
            </a:r>
            <a:r>
              <a:rPr lang="en-US" dirty="0"/>
              <a:t> Rollback to previous sample</a:t>
            </a:r>
          </a:p>
          <a:p>
            <a:pPr indent="-457200"/>
            <a:r>
              <a:rPr lang="en-US" b="1" dirty="0">
                <a:solidFill>
                  <a:srgbClr val="FF0000"/>
                </a:solidFill>
              </a:rPr>
              <a:t>Problems:</a:t>
            </a:r>
          </a:p>
          <a:p>
            <a:pPr lvl="1" indent="-457200"/>
            <a:r>
              <a:rPr lang="en-US" dirty="0"/>
              <a:t>Reduces sampling cache locality (random rollback)</a:t>
            </a:r>
          </a:p>
          <a:p>
            <a:pPr lvl="1" indent="-457200"/>
            <a:r>
              <a:rPr lang="en-US" b="1" dirty="0"/>
              <a:t>SDF(P) </a:t>
            </a:r>
            <a:r>
              <a:rPr lang="en-US" dirty="0"/>
              <a:t>more noisy with our mipmapped approach</a:t>
            </a:r>
          </a:p>
          <a:p>
            <a:pPr lvl="1" indent="-457200"/>
            <a:r>
              <a:rPr lang="en-US" dirty="0"/>
              <a:t>Bloats VGPR count and adds ALU</a:t>
            </a:r>
          </a:p>
        </p:txBody>
      </p:sp>
      <p:pic>
        <p:nvPicPr>
          <p:cNvPr id="3" name="Picture 2">
            <a:extLst>
              <a:ext uri="{FF2B5EF4-FFF2-40B4-BE49-F238E27FC236}">
                <a16:creationId xmlns="" xmlns:a16="http://schemas.microsoft.com/office/drawing/2014/main" id="{F6578670-372A-4337-B7AA-BF6A3A955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297" y="2570700"/>
            <a:ext cx="5014376" cy="2914861"/>
          </a:xfrm>
          <a:prstGeom prst="rect">
            <a:avLst/>
          </a:prstGeom>
        </p:spPr>
      </p:pic>
    </p:spTree>
    <p:extLst>
      <p:ext uri="{BB962C8B-B14F-4D97-AF65-F5344CB8AC3E}">
        <p14:creationId xmlns:p14="http://schemas.microsoft.com/office/powerpoint/2010/main" val="402396545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Failed Techniques: Load Balancing</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fontScale="92500"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Loop continues until all threads in wave exit</a:t>
            </a:r>
          </a:p>
          <a:p>
            <a:pPr lvl="1" indent="-457200"/>
            <a:r>
              <a:rPr lang="en-US" dirty="0"/>
              <a:t>Some rays need significantly more steps than others</a:t>
            </a:r>
          </a:p>
          <a:p>
            <a:pPr indent="-457200"/>
            <a:r>
              <a:rPr lang="en-US" b="1" dirty="0">
                <a:solidFill>
                  <a:srgbClr val="00B050"/>
                </a:solidFill>
              </a:rPr>
              <a:t>Idea: </a:t>
            </a:r>
            <a:r>
              <a:rPr lang="en-US" dirty="0"/>
              <a:t>Use wave ballot to exit loop early</a:t>
            </a:r>
          </a:p>
          <a:p>
            <a:pPr lvl="1" indent="-457200"/>
            <a:r>
              <a:rPr lang="en-US" b="1" dirty="0">
                <a:solidFill>
                  <a:srgbClr val="00B0F0"/>
                </a:solidFill>
              </a:rPr>
              <a:t>50%</a:t>
            </a:r>
            <a:r>
              <a:rPr lang="en-US" b="1" dirty="0"/>
              <a:t> rays finished </a:t>
            </a:r>
            <a:r>
              <a:rPr lang="en-US" b="1" dirty="0">
                <a:sym typeface="Wingdings" panose="05000000000000000000" pitchFamily="2" charset="2"/>
              </a:rPr>
              <a:t> </a:t>
            </a:r>
            <a:r>
              <a:rPr lang="en-US" dirty="0">
                <a:sym typeface="Wingdings" panose="05000000000000000000" pitchFamily="2" charset="2"/>
              </a:rPr>
              <a:t>fill finished threads with new rays</a:t>
            </a:r>
          </a:p>
          <a:p>
            <a:pPr indent="-457200"/>
            <a:r>
              <a:rPr lang="en-US" b="1" dirty="0">
                <a:solidFill>
                  <a:srgbClr val="FF0000"/>
                </a:solidFill>
              </a:rPr>
              <a:t>Problems:</a:t>
            </a:r>
          </a:p>
          <a:p>
            <a:pPr lvl="1" indent="-457200"/>
            <a:r>
              <a:rPr lang="en-US" dirty="0"/>
              <a:t>Ray setup code runs for unfinished rays (</a:t>
            </a:r>
            <a:r>
              <a:rPr lang="en-US" b="1" dirty="0">
                <a:solidFill>
                  <a:srgbClr val="00B0F0"/>
                </a:solidFill>
              </a:rPr>
              <a:t>&lt;50%</a:t>
            </a:r>
            <a:r>
              <a:rPr lang="en-US" dirty="0"/>
              <a:t>) </a:t>
            </a:r>
          </a:p>
          <a:p>
            <a:pPr lvl="1" indent="-457200"/>
            <a:r>
              <a:rPr lang="en-US" dirty="0"/>
              <a:t>Volume texture sampling is less cache local</a:t>
            </a:r>
          </a:p>
          <a:p>
            <a:pPr indent="-457200"/>
            <a:r>
              <a:rPr lang="en-US" dirty="0">
                <a:solidFill>
                  <a:srgbClr val="00B050"/>
                </a:solidFill>
              </a:rPr>
              <a:t>Coarse cone-trace is simpler and does the job better</a:t>
            </a:r>
          </a:p>
        </p:txBody>
      </p:sp>
    </p:spTree>
    <p:extLst>
      <p:ext uri="{BB962C8B-B14F-4D97-AF65-F5344CB8AC3E}">
        <p14:creationId xmlns:p14="http://schemas.microsoft.com/office/powerpoint/2010/main" val="145324851"/>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Ambient Occlusion</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Cast cone at surface normal direction</a:t>
            </a:r>
          </a:p>
          <a:p>
            <a:pPr lvl="1" indent="-457200"/>
            <a:r>
              <a:rPr lang="en-US" dirty="0"/>
              <a:t>Add random variation + temporal accumulate</a:t>
            </a:r>
          </a:p>
          <a:p>
            <a:pPr indent="-457200"/>
            <a:r>
              <a:rPr lang="en-US" dirty="0"/>
              <a:t>AO rays use low SDF </a:t>
            </a:r>
            <a:r>
              <a:rPr lang="en-US" dirty="0" err="1"/>
              <a:t>mip</a:t>
            </a:r>
            <a:endParaRPr lang="en-US" dirty="0"/>
          </a:p>
          <a:p>
            <a:pPr lvl="1" indent="-457200"/>
            <a:r>
              <a:rPr lang="en-US" dirty="0"/>
              <a:t>Better GPU cache locality and less bandwidth</a:t>
            </a:r>
          </a:p>
          <a:p>
            <a:pPr lvl="1" indent="-457200"/>
            <a:r>
              <a:rPr lang="en-US" dirty="0"/>
              <a:t>Soft long distance AO</a:t>
            </a:r>
          </a:p>
          <a:p>
            <a:pPr indent="-457200"/>
            <a:r>
              <a:rPr lang="en-US" dirty="0"/>
              <a:t>We also use UE4 SSAO</a:t>
            </a:r>
          </a:p>
          <a:p>
            <a:pPr lvl="1" indent="-457200"/>
            <a:r>
              <a:rPr lang="en-US" dirty="0"/>
              <a:t>Small scale (near) ambient occlusion</a:t>
            </a:r>
          </a:p>
        </p:txBody>
      </p:sp>
    </p:spTree>
    <p:extLst>
      <p:ext uri="{BB962C8B-B14F-4D97-AF65-F5344CB8AC3E}">
        <p14:creationId xmlns:p14="http://schemas.microsoft.com/office/powerpoint/2010/main" val="1495899023"/>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170B74-44CB-4E4A-A6C2-769D6D44B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215" y="992189"/>
            <a:ext cx="13089428" cy="7158280"/>
          </a:xfrm>
          <a:prstGeom prst="rect">
            <a:avLst/>
          </a:prstGeom>
        </p:spPr>
      </p:pic>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solidFill>
                  <a:schemeClr val="bg1">
                    <a:lumMod val="85000"/>
                  </a:schemeClr>
                </a:solidFill>
                <a:effectLst>
                  <a:outerShdw blurRad="38100" dist="38100" dir="2700000" algn="tl">
                    <a:srgbClr val="000000">
                      <a:alpha val="43137"/>
                    </a:srgbClr>
                  </a:outerShdw>
                </a:effectLst>
              </a:rPr>
              <a:t>SSAO</a:t>
            </a:r>
          </a:p>
        </p:txBody>
      </p:sp>
    </p:spTree>
    <p:extLst>
      <p:ext uri="{BB962C8B-B14F-4D97-AF65-F5344CB8AC3E}">
        <p14:creationId xmlns:p14="http://schemas.microsoft.com/office/powerpoint/2010/main" val="138314912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170B74-44CB-4E4A-A6C2-769D6D44B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216" y="992189"/>
            <a:ext cx="13089426" cy="7158280"/>
          </a:xfrm>
          <a:prstGeom prst="rect">
            <a:avLst/>
          </a:prstGeom>
        </p:spPr>
      </p:pic>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solidFill>
                  <a:schemeClr val="bg1">
                    <a:lumMod val="85000"/>
                  </a:schemeClr>
                </a:solidFill>
                <a:effectLst>
                  <a:outerShdw blurRad="38100" dist="38100" dir="2700000" algn="tl">
                    <a:srgbClr val="000000">
                      <a:alpha val="43137"/>
                    </a:srgbClr>
                  </a:outerShdw>
                </a:effectLst>
              </a:rPr>
              <a:t>SSAO + RTAO</a:t>
            </a:r>
          </a:p>
        </p:txBody>
      </p:sp>
    </p:spTree>
    <p:extLst>
      <p:ext uri="{BB962C8B-B14F-4D97-AF65-F5344CB8AC3E}">
        <p14:creationId xmlns:p14="http://schemas.microsoft.com/office/powerpoint/2010/main" val="3051862095"/>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Soft Shadow Sphere-Tracing</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Soft penumbra widening shadows</a:t>
            </a:r>
          </a:p>
          <a:p>
            <a:pPr indent="-457200"/>
            <a:r>
              <a:rPr lang="en-US" dirty="0"/>
              <a:t>Approximate max cone coverage by stepping SDF</a:t>
            </a:r>
          </a:p>
          <a:p>
            <a:pPr indent="-457200"/>
            <a:r>
              <a:rPr lang="en-US" dirty="0" err="1"/>
              <a:t>Demoscene</a:t>
            </a:r>
            <a:r>
              <a:rPr lang="en-US" dirty="0"/>
              <a:t> cone coverage approximation [1]</a:t>
            </a:r>
          </a:p>
          <a:p>
            <a:pPr lvl="1" indent="-457200"/>
            <a:r>
              <a:rPr lang="en-US" b="1" dirty="0">
                <a:solidFill>
                  <a:srgbClr val="00B0F0"/>
                </a:solidFill>
                <a:latin typeface="Consolas" panose="020B0609020204030204" pitchFamily="49" charset="0"/>
              </a:rPr>
              <a:t>c = min(c, </a:t>
            </a:r>
            <a:r>
              <a:rPr lang="en-US" b="1" dirty="0" err="1">
                <a:solidFill>
                  <a:srgbClr val="00B0F0"/>
                </a:solidFill>
                <a:latin typeface="Consolas" panose="020B0609020204030204" pitchFamily="49" charset="0"/>
              </a:rPr>
              <a:t>light_size</a:t>
            </a:r>
            <a:r>
              <a:rPr lang="en-US" b="1" dirty="0">
                <a:solidFill>
                  <a:srgbClr val="00B0F0"/>
                </a:solidFill>
                <a:latin typeface="Consolas" panose="020B0609020204030204" pitchFamily="49" charset="0"/>
              </a:rPr>
              <a:t> * SDF(P) / time)</a:t>
            </a:r>
          </a:p>
        </p:txBody>
      </p:sp>
      <p:sp>
        <p:nvSpPr>
          <p:cNvPr id="2" name="TextBox 1">
            <a:extLst>
              <a:ext uri="{FF2B5EF4-FFF2-40B4-BE49-F238E27FC236}">
                <a16:creationId xmlns="" xmlns:a16="http://schemas.microsoft.com/office/drawing/2014/main" id="{3E4C649F-CC39-4E00-ACE2-714DC0C83833}"/>
              </a:ext>
            </a:extLst>
          </p:cNvPr>
          <p:cNvSpPr txBox="1"/>
          <p:nvPr/>
        </p:nvSpPr>
        <p:spPr>
          <a:xfrm>
            <a:off x="948264" y="7619461"/>
            <a:ext cx="8568690" cy="441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81279" tIns="81279" rIns="81279" bIns="81279" numCol="1" spcCol="38100" rtlCol="0" anchor="t">
            <a:spAutoFit/>
          </a:bodyPr>
          <a:lstStyle/>
          <a:p>
            <a:r>
              <a:rPr lang="en-US" sz="1800" dirty="0">
                <a:hlinkClick r:id="rId2"/>
              </a:rPr>
              <a:t>[1] http://www.iquilezles.org/www/articles/rmshadows/rmshadows.htm</a:t>
            </a:r>
            <a:endParaRPr lang="en-US" sz="1800" dirty="0"/>
          </a:p>
        </p:txBody>
      </p:sp>
    </p:spTree>
    <p:extLst>
      <p:ext uri="{BB962C8B-B14F-4D97-AF65-F5344CB8AC3E}">
        <p14:creationId xmlns:p14="http://schemas.microsoft.com/office/powerpoint/2010/main" val="4191996940"/>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Soft Shadow: Our Improvements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Triangulate for better coverage estimate</a:t>
            </a:r>
          </a:p>
          <a:p>
            <a:pPr lvl="1" indent="-457200"/>
            <a:r>
              <a:rPr lang="en-US" dirty="0" err="1"/>
              <a:t>Demoscene</a:t>
            </a:r>
            <a:r>
              <a:rPr lang="en-US" dirty="0"/>
              <a:t> approach uses single SDF sample</a:t>
            </a:r>
          </a:p>
          <a:p>
            <a:pPr lvl="1" indent="-457200"/>
            <a:r>
              <a:rPr lang="en-US" dirty="0"/>
              <a:t>We use previous + current sample</a:t>
            </a:r>
          </a:p>
          <a:p>
            <a:pPr lvl="1" indent="-457200"/>
            <a:r>
              <a:rPr lang="en-US" dirty="0">
                <a:sym typeface="Wingdings" panose="05000000000000000000" pitchFamily="2" charset="2"/>
              </a:rPr>
              <a:t>Triangulate position between them  </a:t>
            </a:r>
            <a:r>
              <a:rPr lang="en-US" b="1" dirty="0">
                <a:sym typeface="Wingdings" panose="05000000000000000000" pitchFamily="2" charset="2"/>
              </a:rPr>
              <a:t>less banding</a:t>
            </a:r>
          </a:p>
          <a:p>
            <a:pPr indent="-457200"/>
            <a:r>
              <a:rPr lang="en-US" dirty="0"/>
              <a:t>Jitter shadow rays + temporal accumulate</a:t>
            </a:r>
          </a:p>
          <a:p>
            <a:pPr lvl="1" indent="-457200"/>
            <a:r>
              <a:rPr lang="en-US" dirty="0"/>
              <a:t>Hides remaining banding artifacts</a:t>
            </a:r>
          </a:p>
          <a:p>
            <a:pPr lvl="1" indent="-457200"/>
            <a:r>
              <a:rPr lang="en-US" dirty="0"/>
              <a:t>Allows wider inner penumbra without light leaks</a:t>
            </a:r>
          </a:p>
        </p:txBody>
      </p:sp>
    </p:spTree>
    <p:extLst>
      <p:ext uri="{BB962C8B-B14F-4D97-AF65-F5344CB8AC3E}">
        <p14:creationId xmlns:p14="http://schemas.microsoft.com/office/powerpoint/2010/main" val="106727274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Claybook Overview</a:t>
            </a:r>
            <a:endParaRPr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Clay simulation game</a:t>
            </a:r>
          </a:p>
          <a:p>
            <a:pPr indent="-457200"/>
            <a:r>
              <a:rPr lang="en-US" dirty="0"/>
              <a:t>Fully destructible environment</a:t>
            </a:r>
          </a:p>
          <a:p>
            <a:pPr indent="-457200"/>
            <a:r>
              <a:rPr lang="en-US" dirty="0"/>
              <a:t>User generated content</a:t>
            </a:r>
          </a:p>
          <a:p>
            <a:pPr indent="-457200"/>
            <a:r>
              <a:rPr lang="en-US" dirty="0"/>
              <a:t>PC (Steam), Xbox One (X) and PS4 (Pro)</a:t>
            </a:r>
          </a:p>
          <a:p>
            <a:pPr indent="-457200"/>
            <a:r>
              <a:rPr lang="en-US" dirty="0"/>
              <a:t>Steam Early Access &amp; Xbox Game Preview</a:t>
            </a:r>
          </a:p>
          <a:p>
            <a:endParaRPr lang="en-US" dirty="0"/>
          </a:p>
        </p:txBody>
      </p:sp>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2724" y="1784958"/>
            <a:ext cx="5787024" cy="3255201"/>
          </a:xfrm>
          <a:prstGeom prst="rect">
            <a:avLst/>
          </a:prstGeom>
        </p:spPr>
      </p:pic>
    </p:spTree>
    <p:extLst>
      <p:ext uri="{BB962C8B-B14F-4D97-AF65-F5344CB8AC3E}">
        <p14:creationId xmlns:p14="http://schemas.microsoft.com/office/powerpoint/2010/main" val="3470859124"/>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C587FA1-CF95-4419-A7AE-D1498A1EE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244" y="1272501"/>
            <a:ext cx="6564663" cy="6803463"/>
          </a:xfrm>
          <a:prstGeom prst="rect">
            <a:avLst/>
          </a:prstGeom>
        </p:spPr>
      </p:pic>
      <p:pic>
        <p:nvPicPr>
          <p:cNvPr id="5" name="Picture 4">
            <a:extLst>
              <a:ext uri="{FF2B5EF4-FFF2-40B4-BE49-F238E27FC236}">
                <a16:creationId xmlns="" xmlns:a16="http://schemas.microsoft.com/office/drawing/2014/main" id="{2F69D7F9-09AC-4BBA-A23F-B936C4726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794" y="1048368"/>
            <a:ext cx="7509962" cy="7047264"/>
          </a:xfrm>
          <a:prstGeom prst="rect">
            <a:avLst/>
          </a:prstGeom>
        </p:spPr>
      </p:pic>
    </p:spTree>
    <p:extLst>
      <p:ext uri="{BB962C8B-B14F-4D97-AF65-F5344CB8AC3E}">
        <p14:creationId xmlns:p14="http://schemas.microsoft.com/office/powerpoint/2010/main" val="2223997521"/>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42E4DFD-F1B1-4A2D-8DD1-6410CAF23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754" y="989287"/>
            <a:ext cx="13094677" cy="7161152"/>
          </a:xfrm>
          <a:prstGeom prst="rect">
            <a:avLst/>
          </a:prstGeom>
        </p:spPr>
      </p:pic>
    </p:spTree>
    <p:extLst>
      <p:ext uri="{BB962C8B-B14F-4D97-AF65-F5344CB8AC3E}">
        <p14:creationId xmlns:p14="http://schemas.microsoft.com/office/powerpoint/2010/main" val="217317258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42E4DFD-F1B1-4A2D-8DD1-6410CAF23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641" y="989287"/>
            <a:ext cx="13040904" cy="7161152"/>
          </a:xfrm>
          <a:prstGeom prst="rect">
            <a:avLst/>
          </a:prstGeom>
        </p:spPr>
      </p:pic>
    </p:spTree>
    <p:extLst>
      <p:ext uri="{BB962C8B-B14F-4D97-AF65-F5344CB8AC3E}">
        <p14:creationId xmlns:p14="http://schemas.microsoft.com/office/powerpoint/2010/main" val="3971486796"/>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42E4DFD-F1B1-4A2D-8DD1-6410CAF23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91" y="1140863"/>
            <a:ext cx="15101469" cy="6795660"/>
          </a:xfrm>
          <a:prstGeom prst="rect">
            <a:avLst/>
          </a:prstGeom>
        </p:spPr>
      </p:pic>
    </p:spTree>
    <p:extLst>
      <p:ext uri="{BB962C8B-B14F-4D97-AF65-F5344CB8AC3E}">
        <p14:creationId xmlns:p14="http://schemas.microsoft.com/office/powerpoint/2010/main" val="815808992"/>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Ray-Tracing Timings</a:t>
            </a:r>
          </a:p>
        </p:txBody>
      </p:sp>
      <p:graphicFrame>
        <p:nvGraphicFramePr>
          <p:cNvPr id="2" name="Table 1">
            <a:extLst>
              <a:ext uri="{FF2B5EF4-FFF2-40B4-BE49-F238E27FC236}">
                <a16:creationId xmlns="" xmlns:a16="http://schemas.microsoft.com/office/drawing/2014/main" id="{62B2A775-F797-46B1-95D3-FCF223DAA467}"/>
              </a:ext>
            </a:extLst>
          </p:cNvPr>
          <p:cNvGraphicFramePr>
            <a:graphicFrameLocks noGrp="1"/>
          </p:cNvGraphicFramePr>
          <p:nvPr>
            <p:extLst>
              <p:ext uri="{D42A27DB-BD31-4B8C-83A1-F6EECF244321}">
                <p14:modId xmlns:p14="http://schemas.microsoft.com/office/powerpoint/2010/main" val="434995733"/>
              </p:ext>
            </p:extLst>
          </p:nvPr>
        </p:nvGraphicFramePr>
        <p:xfrm>
          <a:off x="1220498" y="3026207"/>
          <a:ext cx="13638502" cy="3091585"/>
        </p:xfrm>
        <a:graphic>
          <a:graphicData uri="http://schemas.openxmlformats.org/drawingml/2006/table">
            <a:tbl>
              <a:tblPr firstRow="1" bandRow="1">
                <a:tableStyleId>{5940675A-B579-460E-94D1-54222C63F5DA}</a:tableStyleId>
              </a:tblPr>
              <a:tblGrid>
                <a:gridCol w="4844906">
                  <a:extLst>
                    <a:ext uri="{9D8B030D-6E8A-4147-A177-3AD203B41FA5}">
                      <a16:colId xmlns="" xmlns:a16="http://schemas.microsoft.com/office/drawing/2014/main" val="3604800780"/>
                    </a:ext>
                  </a:extLst>
                </a:gridCol>
                <a:gridCol w="5341150">
                  <a:extLst>
                    <a:ext uri="{9D8B030D-6E8A-4147-A177-3AD203B41FA5}">
                      <a16:colId xmlns="" xmlns:a16="http://schemas.microsoft.com/office/drawing/2014/main" val="4284456560"/>
                    </a:ext>
                  </a:extLst>
                </a:gridCol>
                <a:gridCol w="3452446">
                  <a:extLst>
                    <a:ext uri="{9D8B030D-6E8A-4147-A177-3AD203B41FA5}">
                      <a16:colId xmlns="" xmlns:a16="http://schemas.microsoft.com/office/drawing/2014/main" val="430515195"/>
                    </a:ext>
                  </a:extLst>
                </a:gridCol>
              </a:tblGrid>
              <a:tr h="598093">
                <a:tc>
                  <a:txBody>
                    <a:bodyPr/>
                    <a:lstStyle/>
                    <a:p>
                      <a:pPr algn="ctr"/>
                      <a:endParaRPr lang="fi-FI" sz="3200" dirty="0">
                        <a:solidFill>
                          <a:srgbClr val="000000"/>
                        </a:solidFill>
                        <a:latin typeface="Arial" panose="020B0604020202020204" pitchFamily="34" charset="0"/>
                        <a:cs typeface="Arial" panose="020B0604020202020204" pitchFamily="34" charset="0"/>
                      </a:endParaRPr>
                    </a:p>
                  </a:txBody>
                  <a:tcPr marL="0" marR="0" marT="0" marB="0"/>
                </a:tc>
                <a:tc>
                  <a:txBody>
                    <a:bodyPr/>
                    <a:lstStyle/>
                    <a:p>
                      <a:pPr algn="ctr"/>
                      <a:r>
                        <a:rPr lang="en-US" sz="3200" dirty="0">
                          <a:solidFill>
                            <a:srgbClr val="000000"/>
                          </a:solidFill>
                          <a:latin typeface="Arial" panose="020B0604020202020204" pitchFamily="34" charset="0"/>
                          <a:cs typeface="Arial" panose="020B0604020202020204" pitchFamily="34" charset="0"/>
                        </a:rPr>
                        <a:t>Xbox One (base) @ </a:t>
                      </a:r>
                      <a:r>
                        <a:rPr lang="en-US" sz="3200" b="1" dirty="0">
                          <a:solidFill>
                            <a:srgbClr val="000000"/>
                          </a:solidFill>
                          <a:latin typeface="Arial" panose="020B0604020202020204" pitchFamily="34" charset="0"/>
                          <a:cs typeface="Arial" panose="020B0604020202020204" pitchFamily="34" charset="0"/>
                        </a:rPr>
                        <a:t>720p</a:t>
                      </a:r>
                    </a:p>
                  </a:txBody>
                  <a:tcPr/>
                </a:tc>
                <a:tc>
                  <a:txBody>
                    <a:bodyPr/>
                    <a:lstStyle/>
                    <a:p>
                      <a:pPr algn="ctr"/>
                      <a:r>
                        <a:rPr lang="fi-FI" sz="3200" b="0" dirty="0">
                          <a:solidFill>
                            <a:srgbClr val="000000"/>
                          </a:solidFill>
                          <a:latin typeface="Arial" panose="020B0604020202020204" pitchFamily="34" charset="0"/>
                          <a:cs typeface="Arial" panose="020B0604020202020204" pitchFamily="34" charset="0"/>
                        </a:rPr>
                        <a:t>AMD Vega @ </a:t>
                      </a:r>
                      <a:r>
                        <a:rPr lang="fi-FI" sz="3200" b="1" dirty="0">
                          <a:solidFill>
                            <a:srgbClr val="000000"/>
                          </a:solidFill>
                          <a:latin typeface="Arial" panose="020B0604020202020204" pitchFamily="34" charset="0"/>
                          <a:cs typeface="Arial" panose="020B0604020202020204" pitchFamily="34" charset="0"/>
                        </a:rPr>
                        <a:t>4K</a:t>
                      </a:r>
                    </a:p>
                  </a:txBody>
                  <a:tcPr/>
                </a:tc>
                <a:extLst>
                  <a:ext uri="{0D108BD9-81ED-4DB2-BD59-A6C34878D82A}">
                    <a16:rowId xmlns="" xmlns:a16="http://schemas.microsoft.com/office/drawing/2014/main" val="1727290957"/>
                  </a:ext>
                </a:extLst>
              </a:tr>
              <a:tr h="638124">
                <a:tc>
                  <a:txBody>
                    <a:bodyPr/>
                    <a:lstStyle/>
                    <a:p>
                      <a:pPr algn="ctr"/>
                      <a:r>
                        <a:rPr lang="fi-FI" sz="3200" dirty="0">
                          <a:solidFill>
                            <a:srgbClr val="000000"/>
                          </a:solidFill>
                          <a:latin typeface="Arial" panose="020B0604020202020204" pitchFamily="34" charset="0"/>
                          <a:cs typeface="Arial" panose="020B0604020202020204" pitchFamily="34" charset="0"/>
                        </a:rPr>
                        <a:t>Cone-trace pre-pass</a:t>
                      </a:r>
                    </a:p>
                  </a:txBody>
                  <a:tcPr/>
                </a:tc>
                <a:tc>
                  <a:txBody>
                    <a:bodyPr/>
                    <a:lstStyle/>
                    <a:p>
                      <a:pPr algn="ctr"/>
                      <a:r>
                        <a:rPr lang="fi-FI" sz="3200" b="1" dirty="0">
                          <a:solidFill>
                            <a:srgbClr val="00B0F0"/>
                          </a:solidFill>
                          <a:latin typeface="Arial" panose="020B0604020202020204" pitchFamily="34" charset="0"/>
                          <a:cs typeface="Arial" panose="020B0604020202020204" pitchFamily="34" charset="0"/>
                        </a:rPr>
                        <a:t>0.2 ms</a:t>
                      </a:r>
                    </a:p>
                  </a:txBody>
                  <a:tcPr/>
                </a:tc>
                <a:tc>
                  <a:txBody>
                    <a:bodyPr/>
                    <a:lstStyle/>
                    <a:p>
                      <a:pPr marL="0" marR="0" lvl="0" indent="0" algn="ctr" defTabSz="1625600" rtl="0" eaLnBrk="1" fontAlgn="auto" latinLnBrk="0" hangingPunct="1">
                        <a:lnSpc>
                          <a:spcPct val="100000"/>
                        </a:lnSpc>
                        <a:spcBef>
                          <a:spcPts val="0"/>
                        </a:spcBef>
                        <a:spcAft>
                          <a:spcPts val="0"/>
                        </a:spcAft>
                        <a:buClrTx/>
                        <a:buSzTx/>
                        <a:buFontTx/>
                        <a:buNone/>
                        <a:tabLst/>
                        <a:defRPr/>
                      </a:pPr>
                      <a:r>
                        <a:rPr lang="fi-FI" sz="3200" b="1" dirty="0">
                          <a:solidFill>
                            <a:srgbClr val="00B0F0"/>
                          </a:solidFill>
                          <a:latin typeface="Arial" panose="020B0604020202020204" pitchFamily="34" charset="0"/>
                          <a:cs typeface="Arial" panose="020B0604020202020204" pitchFamily="34" charset="0"/>
                        </a:rPr>
                        <a:t>0.2 ms</a:t>
                      </a:r>
                    </a:p>
                  </a:txBody>
                  <a:tcPr/>
                </a:tc>
                <a:extLst>
                  <a:ext uri="{0D108BD9-81ED-4DB2-BD59-A6C34878D82A}">
                    <a16:rowId xmlns="" xmlns:a16="http://schemas.microsoft.com/office/drawing/2014/main" val="621557750"/>
                  </a:ext>
                </a:extLst>
              </a:tr>
              <a:tr h="638124">
                <a:tc>
                  <a:txBody>
                    <a:bodyPr/>
                    <a:lstStyle/>
                    <a:p>
                      <a:pPr algn="ctr"/>
                      <a:r>
                        <a:rPr lang="fi-FI" sz="3200" dirty="0">
                          <a:solidFill>
                            <a:srgbClr val="000000"/>
                          </a:solidFill>
                          <a:latin typeface="Arial" panose="020B0604020202020204" pitchFamily="34" charset="0"/>
                          <a:cs typeface="Arial" panose="020B0604020202020204" pitchFamily="34" charset="0"/>
                        </a:rPr>
                        <a:t>Primary &amp; AO rays</a:t>
                      </a:r>
                    </a:p>
                  </a:txBody>
                  <a:tcPr/>
                </a:tc>
                <a:tc>
                  <a:txBody>
                    <a:bodyPr/>
                    <a:lstStyle/>
                    <a:p>
                      <a:pPr algn="ctr"/>
                      <a:r>
                        <a:rPr lang="fi-FI" sz="3200" b="1" dirty="0">
                          <a:solidFill>
                            <a:srgbClr val="00B0F0"/>
                          </a:solidFill>
                          <a:latin typeface="Arial" panose="020B0604020202020204" pitchFamily="34" charset="0"/>
                          <a:cs typeface="Arial" panose="020B0604020202020204" pitchFamily="34" charset="0"/>
                        </a:rPr>
                        <a:t>1.5 ms</a:t>
                      </a:r>
                    </a:p>
                  </a:txBody>
                  <a:tcPr/>
                </a:tc>
                <a:tc>
                  <a:txBody>
                    <a:bodyPr/>
                    <a:lstStyle/>
                    <a:p>
                      <a:pPr marL="0" marR="0" lvl="0" indent="0" algn="ctr" defTabSz="1625600" rtl="0" eaLnBrk="1" fontAlgn="auto" latinLnBrk="0" hangingPunct="1">
                        <a:lnSpc>
                          <a:spcPct val="100000"/>
                        </a:lnSpc>
                        <a:spcBef>
                          <a:spcPts val="0"/>
                        </a:spcBef>
                        <a:spcAft>
                          <a:spcPts val="0"/>
                        </a:spcAft>
                        <a:buClrTx/>
                        <a:buSzTx/>
                        <a:buFontTx/>
                        <a:buNone/>
                        <a:tabLst/>
                        <a:defRPr/>
                      </a:pPr>
                      <a:r>
                        <a:rPr lang="fi-FI" sz="3200" b="1" dirty="0">
                          <a:solidFill>
                            <a:srgbClr val="00B0F0"/>
                          </a:solidFill>
                          <a:latin typeface="Arial" panose="020B0604020202020204" pitchFamily="34" charset="0"/>
                          <a:cs typeface="Arial" panose="020B0604020202020204" pitchFamily="34" charset="0"/>
                        </a:rPr>
                        <a:t>1.6 ms</a:t>
                      </a:r>
                    </a:p>
                  </a:txBody>
                  <a:tcPr/>
                </a:tc>
                <a:extLst>
                  <a:ext uri="{0D108BD9-81ED-4DB2-BD59-A6C34878D82A}">
                    <a16:rowId xmlns="" xmlns:a16="http://schemas.microsoft.com/office/drawing/2014/main" val="1295070262"/>
                  </a:ext>
                </a:extLst>
              </a:tr>
              <a:tr h="533001">
                <a:tc>
                  <a:txBody>
                    <a:bodyPr/>
                    <a:lstStyle/>
                    <a:p>
                      <a:pPr algn="ctr"/>
                      <a:r>
                        <a:rPr lang="fi-FI" sz="3200" dirty="0">
                          <a:solidFill>
                            <a:srgbClr val="000000"/>
                          </a:solidFill>
                          <a:latin typeface="Arial" panose="020B0604020202020204" pitchFamily="34" charset="0"/>
                          <a:cs typeface="Arial" panose="020B0604020202020204" pitchFamily="34" charset="0"/>
                        </a:rPr>
                        <a:t>Shadow rays</a:t>
                      </a:r>
                    </a:p>
                  </a:txBody>
                  <a:tcPr/>
                </a:tc>
                <a:tc>
                  <a:txBody>
                    <a:bodyPr/>
                    <a:lstStyle/>
                    <a:p>
                      <a:pPr algn="ctr"/>
                      <a:r>
                        <a:rPr lang="fi-FI" sz="3200" b="1" dirty="0">
                          <a:solidFill>
                            <a:srgbClr val="00B0F0"/>
                          </a:solidFill>
                          <a:latin typeface="Arial" panose="020B0604020202020204" pitchFamily="34" charset="0"/>
                          <a:cs typeface="Arial" panose="020B0604020202020204" pitchFamily="34" charset="0"/>
                        </a:rPr>
                        <a:t>1.7 ms</a:t>
                      </a:r>
                    </a:p>
                  </a:txBody>
                  <a:tcPr/>
                </a:tc>
                <a:tc>
                  <a:txBody>
                    <a:bodyPr/>
                    <a:lstStyle/>
                    <a:p>
                      <a:pPr algn="ctr"/>
                      <a:r>
                        <a:rPr lang="fi-FI" sz="3200" b="1" dirty="0">
                          <a:solidFill>
                            <a:srgbClr val="00B0F0"/>
                          </a:solidFill>
                          <a:latin typeface="Arial" panose="020B0604020202020204" pitchFamily="34" charset="0"/>
                          <a:cs typeface="Arial" panose="020B0604020202020204" pitchFamily="34" charset="0"/>
                        </a:rPr>
                        <a:t>1.9 ms</a:t>
                      </a:r>
                    </a:p>
                  </a:txBody>
                  <a:tcPr/>
                </a:tc>
                <a:extLst>
                  <a:ext uri="{0D108BD9-81ED-4DB2-BD59-A6C34878D82A}">
                    <a16:rowId xmlns="" xmlns:a16="http://schemas.microsoft.com/office/drawing/2014/main" val="4273622421"/>
                  </a:ext>
                </a:extLst>
              </a:tr>
              <a:tr h="638124">
                <a:tc>
                  <a:txBody>
                    <a:bodyPr/>
                    <a:lstStyle/>
                    <a:p>
                      <a:pPr algn="ctr"/>
                      <a:r>
                        <a:rPr lang="fi-FI" sz="3200" dirty="0">
                          <a:solidFill>
                            <a:srgbClr val="000000"/>
                          </a:solidFill>
                          <a:latin typeface="Arial" panose="020B0604020202020204" pitchFamily="34" charset="0"/>
                          <a:cs typeface="Arial" panose="020B0604020202020204" pitchFamily="34" charset="0"/>
                        </a:rPr>
                        <a:t>Material &amp; g-buffer</a:t>
                      </a:r>
                    </a:p>
                  </a:txBody>
                  <a:tcPr/>
                </a:tc>
                <a:tc>
                  <a:txBody>
                    <a:bodyPr/>
                    <a:lstStyle/>
                    <a:p>
                      <a:pPr algn="ctr"/>
                      <a:r>
                        <a:rPr lang="fi-FI" sz="3200" b="1" dirty="0">
                          <a:solidFill>
                            <a:srgbClr val="00B0F0"/>
                          </a:solidFill>
                          <a:latin typeface="Arial" panose="020B0604020202020204" pitchFamily="34" charset="0"/>
                          <a:cs typeface="Arial" panose="020B0604020202020204" pitchFamily="34" charset="0"/>
                        </a:rPr>
                        <a:t>0.8 ms</a:t>
                      </a:r>
                    </a:p>
                  </a:txBody>
                  <a:tcPr/>
                </a:tc>
                <a:tc>
                  <a:txBody>
                    <a:bodyPr/>
                    <a:lstStyle/>
                    <a:p>
                      <a:pPr marL="0" marR="0" lvl="0" indent="0" algn="ctr" defTabSz="1625600" rtl="0" eaLnBrk="1" fontAlgn="auto" latinLnBrk="0" hangingPunct="1">
                        <a:lnSpc>
                          <a:spcPct val="100000"/>
                        </a:lnSpc>
                        <a:spcBef>
                          <a:spcPts val="0"/>
                        </a:spcBef>
                        <a:spcAft>
                          <a:spcPts val="0"/>
                        </a:spcAft>
                        <a:buClrTx/>
                        <a:buSzTx/>
                        <a:buFontTx/>
                        <a:buNone/>
                        <a:tabLst/>
                        <a:defRPr/>
                      </a:pPr>
                      <a:r>
                        <a:rPr lang="fi-FI" sz="3200" b="1" dirty="0">
                          <a:solidFill>
                            <a:srgbClr val="00B0F0"/>
                          </a:solidFill>
                          <a:latin typeface="Arial" panose="020B0604020202020204" pitchFamily="34" charset="0"/>
                          <a:cs typeface="Arial" panose="020B0604020202020204" pitchFamily="34" charset="0"/>
                        </a:rPr>
                        <a:t>1.0 ms</a:t>
                      </a:r>
                    </a:p>
                  </a:txBody>
                  <a:tcPr/>
                </a:tc>
                <a:extLst>
                  <a:ext uri="{0D108BD9-81ED-4DB2-BD59-A6C34878D82A}">
                    <a16:rowId xmlns="" xmlns:a16="http://schemas.microsoft.com/office/drawing/2014/main" val="2113905192"/>
                  </a:ext>
                </a:extLst>
              </a:tr>
            </a:tbl>
          </a:graphicData>
        </a:graphic>
      </p:graphicFrame>
      <p:sp>
        <p:nvSpPr>
          <p:cNvPr id="6" name="Click to edit Master text styles…">
            <a:extLst>
              <a:ext uri="{FF2B5EF4-FFF2-40B4-BE49-F238E27FC236}">
                <a16:creationId xmlns="" xmlns:a16="http://schemas.microsoft.com/office/drawing/2014/main" id="{E0BE4911-31DA-4A04-BA4E-16D1B730DABA}"/>
              </a:ext>
            </a:extLst>
          </p:cNvPr>
          <p:cNvSpPr txBox="1">
            <a:spLocks/>
          </p:cNvSpPr>
          <p:nvPr/>
        </p:nvSpPr>
        <p:spPr>
          <a:xfrm>
            <a:off x="8987041" y="6226986"/>
            <a:ext cx="5918853" cy="1064895"/>
          </a:xfrm>
          <a:prstGeom prst="rect">
            <a:avLst/>
          </a:prstGeom>
          <a:ln w="12700">
            <a:miter lim="400000"/>
          </a:ln>
          <a:extLst>
            <a:ext uri="{C572A759-6A51-4108-AA02-DFA0A04FC94B}">
              <ma14:wrappingTextBoxFlag xmlns="" xmlns:ma14="http://schemas.microsoft.com/office/mac/drawingml/2011/main" val="1"/>
            </a:ext>
          </a:extLst>
        </p:spPr>
        <p:txBody>
          <a:bodyPr lIns="81279" tIns="81279" rIns="81279" bIns="81279">
            <a:normAutofit/>
          </a:bodyPr>
          <a:lstStyle>
            <a:lvl1pPr marL="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Arial"/>
                <a:ea typeface="Arial"/>
                <a:cs typeface="Arial"/>
                <a:sym typeface="Arial"/>
              </a:defRPr>
            </a:lvl1pPr>
            <a:lvl2pPr marL="957262" marR="0" indent="-500062" algn="l" defTabSz="1625600" rtl="0" latinLnBrk="0">
              <a:lnSpc>
                <a:spcPct val="100000"/>
              </a:lnSpc>
              <a:spcBef>
                <a:spcPts val="0"/>
              </a:spcBef>
              <a:spcAft>
                <a:spcPts val="0"/>
              </a:spcAft>
              <a:buClr>
                <a:srgbClr val="000000"/>
              </a:buClr>
              <a:buSzPct val="75000"/>
              <a:buFont typeface="Verdana"/>
              <a:buChar char="●"/>
              <a:tabLst/>
              <a:defRPr sz="4200" b="0" i="0" u="none" strike="noStrike" cap="none" spc="0" baseline="0">
                <a:ln>
                  <a:noFill/>
                </a:ln>
                <a:solidFill>
                  <a:srgbClr val="000000"/>
                </a:solidFill>
                <a:uFillTx/>
                <a:latin typeface="Arial"/>
                <a:ea typeface="Arial"/>
                <a:cs typeface="Arial"/>
                <a:sym typeface="Arial"/>
              </a:defRPr>
            </a:lvl2pPr>
            <a:lvl3pPr marL="914400" marR="0" indent="-457200" algn="l" defTabSz="1625600" rtl="0" latinLnBrk="0">
              <a:lnSpc>
                <a:spcPct val="100000"/>
              </a:lnSpc>
              <a:spcBef>
                <a:spcPts val="0"/>
              </a:spcBef>
              <a:spcAft>
                <a:spcPts val="0"/>
              </a:spcAft>
              <a:buClr>
                <a:srgbClr val="000000"/>
              </a:buClr>
              <a:buSzPct val="75000"/>
              <a:buFont typeface="Verdana"/>
              <a:buChar char="●"/>
              <a:tabLst/>
              <a:defRPr sz="3400" b="0" i="0" u="none" strike="noStrike" cap="none" spc="0" baseline="0">
                <a:ln>
                  <a:noFill/>
                </a:ln>
                <a:solidFill>
                  <a:srgbClr val="000000"/>
                </a:solidFill>
                <a:uFillTx/>
                <a:latin typeface="Arial"/>
                <a:ea typeface="Arial"/>
                <a:cs typeface="Arial"/>
                <a:sym typeface="Arial"/>
              </a:defRPr>
            </a:lvl3pPr>
            <a:lvl4pPr marL="1296000" marR="0" indent="-457200" algn="l" defTabSz="1625600" rtl="0" latinLnBrk="0">
              <a:lnSpc>
                <a:spcPct val="100000"/>
              </a:lnSpc>
              <a:spcBef>
                <a:spcPts val="0"/>
              </a:spcBef>
              <a:spcAft>
                <a:spcPts val="0"/>
              </a:spcAft>
              <a:buClr>
                <a:srgbClr val="000000"/>
              </a:buClr>
              <a:buSzPct val="70000"/>
              <a:buFont typeface="Verdana"/>
              <a:buChar char="●"/>
              <a:tabLst/>
              <a:defRPr sz="3200" b="0" i="0" u="none" strike="noStrike" cap="none" spc="0" baseline="0">
                <a:ln>
                  <a:noFill/>
                </a:ln>
                <a:solidFill>
                  <a:srgbClr val="000000"/>
                </a:solidFill>
                <a:uFillTx/>
                <a:latin typeface="Arial"/>
                <a:ea typeface="Arial"/>
                <a:cs typeface="Arial"/>
                <a:sym typeface="Arial"/>
              </a:defRPr>
            </a:lvl4pPr>
            <a:lvl5pPr marL="1656000" marR="0" indent="-457200" algn="l" defTabSz="1625600" rtl="0" latinLnBrk="0">
              <a:lnSpc>
                <a:spcPct val="100000"/>
              </a:lnSpc>
              <a:spcBef>
                <a:spcPts val="0"/>
              </a:spcBef>
              <a:spcAft>
                <a:spcPts val="0"/>
              </a:spcAft>
              <a:buClr>
                <a:srgbClr val="000000"/>
              </a:buClr>
              <a:buSzPct val="75000"/>
              <a:buFont typeface="Verdana"/>
              <a:buChar char="●"/>
              <a:tabLst/>
              <a:defRPr sz="3200" b="0" i="0" u="none" strike="noStrike" cap="none" spc="0" baseline="0">
                <a:ln>
                  <a:noFill/>
                </a:ln>
                <a:solidFill>
                  <a:srgbClr val="000000"/>
                </a:solidFill>
                <a:uFillTx/>
                <a:latin typeface="Arial"/>
                <a:ea typeface="Arial"/>
                <a:cs typeface="Arial"/>
                <a:sym typeface="Arial"/>
              </a:defRPr>
            </a:lvl5pPr>
            <a:lvl6pPr marL="228600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6pPr>
            <a:lvl7pPr marL="2016000" marR="0" indent="-45720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7pPr>
            <a:lvl8pPr marL="320040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8pPr>
            <a:lvl9pPr marL="3657600" marR="0" indent="0" algn="l" defTabSz="1625600" rtl="0" latinLnBrk="0">
              <a:lnSpc>
                <a:spcPct val="100000"/>
              </a:lnSpc>
              <a:spcBef>
                <a:spcPts val="1100"/>
              </a:spcBef>
              <a:spcAft>
                <a:spcPts val="0"/>
              </a:spcAft>
              <a:buClr>
                <a:srgbClr val="000000"/>
              </a:buClr>
              <a:buSzPct val="75000"/>
              <a:buFont typeface="Verdana"/>
              <a:buChar char="•"/>
              <a:tabLst/>
              <a:defRPr sz="4800" b="0" i="0" u="none" strike="noStrike" cap="none" spc="0" baseline="0">
                <a:ln>
                  <a:noFill/>
                </a:ln>
                <a:solidFill>
                  <a:srgbClr val="000000"/>
                </a:solidFill>
                <a:uFillTx/>
                <a:latin typeface="+mj-lt"/>
                <a:ea typeface="+mj-ea"/>
                <a:cs typeface="+mj-cs"/>
                <a:sym typeface="Verdana"/>
              </a:defRPr>
            </a:lvl9pPr>
          </a:lstStyle>
          <a:p>
            <a:pPr algn="ctr" hangingPunct="1">
              <a:buNone/>
            </a:pPr>
            <a:r>
              <a:rPr lang="en-US" sz="3600" i="1" dirty="0"/>
              <a:t>60 fps target on all consoles</a:t>
            </a:r>
          </a:p>
        </p:txBody>
      </p:sp>
    </p:spTree>
    <p:extLst>
      <p:ext uri="{BB962C8B-B14F-4D97-AF65-F5344CB8AC3E}">
        <p14:creationId xmlns:p14="http://schemas.microsoft.com/office/powerpoint/2010/main" val="1585925479"/>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Clay Simulation</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Position based dynamics (PBD) on GPU</a:t>
            </a:r>
          </a:p>
          <a:p>
            <a:pPr indent="-457200"/>
            <a:r>
              <a:rPr lang="en-US" dirty="0"/>
              <a:t>SDF based clay shapes</a:t>
            </a:r>
          </a:p>
          <a:p>
            <a:pPr lvl="1" indent="-457200"/>
            <a:r>
              <a:rPr lang="en-US" b="1" dirty="0">
                <a:solidFill>
                  <a:srgbClr val="00B0F0"/>
                </a:solidFill>
              </a:rPr>
              <a:t>64</a:t>
            </a:r>
            <a:r>
              <a:rPr lang="en-US" b="1" baseline="30000" dirty="0">
                <a:solidFill>
                  <a:srgbClr val="00B0F0"/>
                </a:solidFill>
              </a:rPr>
              <a:t>3</a:t>
            </a:r>
            <a:r>
              <a:rPr lang="en-US" baseline="30000" dirty="0"/>
              <a:t> </a:t>
            </a:r>
            <a:r>
              <a:rPr lang="en-US" dirty="0"/>
              <a:t>SDF converted to point cloud for physics &amp; render</a:t>
            </a:r>
          </a:p>
          <a:p>
            <a:pPr lvl="1" indent="-457200"/>
            <a:r>
              <a:rPr lang="en-US" dirty="0"/>
              <a:t>Up to </a:t>
            </a:r>
            <a:r>
              <a:rPr lang="en-US" b="1" dirty="0">
                <a:solidFill>
                  <a:srgbClr val="00B0F0"/>
                </a:solidFill>
              </a:rPr>
              <a:t>16384</a:t>
            </a:r>
            <a:r>
              <a:rPr lang="en-US" dirty="0"/>
              <a:t> particles per clay shape (surface)</a:t>
            </a:r>
          </a:p>
          <a:p>
            <a:pPr indent="-457200"/>
            <a:r>
              <a:rPr lang="en-US" dirty="0"/>
              <a:t>Collisions to world SDF and between shapes</a:t>
            </a:r>
          </a:p>
          <a:p>
            <a:pPr lvl="1" indent="-457200"/>
            <a:r>
              <a:rPr lang="en-US" b="1" dirty="0">
                <a:solidFill>
                  <a:srgbClr val="00B050"/>
                </a:solidFill>
              </a:rPr>
              <a:t>O(1) </a:t>
            </a:r>
            <a:r>
              <a:rPr lang="en-US" dirty="0">
                <a:solidFill>
                  <a:srgbClr val="00B050"/>
                </a:solidFill>
              </a:rPr>
              <a:t>particle</a:t>
            </a:r>
            <a:r>
              <a:rPr lang="en-US" dirty="0">
                <a:solidFill>
                  <a:srgbClr val="00B050"/>
                </a:solidFill>
                <a:sym typeface="Wingdings" panose="05000000000000000000" pitchFamily="2" charset="2"/>
              </a:rPr>
              <a:t>&lt;-&gt;</a:t>
            </a:r>
            <a:r>
              <a:rPr lang="en-US" dirty="0">
                <a:solidFill>
                  <a:srgbClr val="00B050"/>
                </a:solidFill>
              </a:rPr>
              <a:t>SDF collision detection!</a:t>
            </a:r>
          </a:p>
          <a:p>
            <a:pPr lvl="1" indent="-457200"/>
            <a:r>
              <a:rPr lang="en-US" dirty="0"/>
              <a:t>Plastic deformation</a:t>
            </a:r>
          </a:p>
        </p:txBody>
      </p:sp>
    </p:spTree>
    <p:extLst>
      <p:ext uri="{BB962C8B-B14F-4D97-AF65-F5344CB8AC3E}">
        <p14:creationId xmlns:p14="http://schemas.microsoft.com/office/powerpoint/2010/main" val="236912114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SDF</a:t>
            </a:r>
            <a:r>
              <a:rPr lang="fi-FI" dirty="0">
                <a:sym typeface="Wingdings" panose="05000000000000000000" pitchFamily="2" charset="2"/>
              </a:rPr>
              <a:t></a:t>
            </a:r>
            <a:r>
              <a:rPr lang="fi-FI" dirty="0"/>
              <a:t>Mesh Conversion</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Two pass approach</a:t>
            </a:r>
          </a:p>
          <a:p>
            <a:pPr lvl="1" indent="-457200"/>
            <a:r>
              <a:rPr lang="en-US" dirty="0"/>
              <a:t>Multiple triangles refer to the same particle</a:t>
            </a:r>
          </a:p>
          <a:p>
            <a:pPr lvl="1" indent="-457200"/>
            <a:r>
              <a:rPr lang="en-US" dirty="0">
                <a:sym typeface="Wingdings" panose="05000000000000000000" pitchFamily="2" charset="2"/>
              </a:rPr>
              <a:t> </a:t>
            </a:r>
            <a:r>
              <a:rPr lang="en-US" dirty="0"/>
              <a:t>Need to generate the particles first</a:t>
            </a:r>
          </a:p>
          <a:p>
            <a:pPr indent="-457200"/>
            <a:r>
              <a:rPr lang="en-US" dirty="0" smtClean="0"/>
              <a:t>Output</a:t>
            </a:r>
          </a:p>
          <a:p>
            <a:pPr lvl="1" indent="-457200"/>
            <a:r>
              <a:rPr lang="en-US" dirty="0" smtClean="0"/>
              <a:t>Linear </a:t>
            </a:r>
            <a:r>
              <a:rPr lang="en-US" dirty="0"/>
              <a:t>array of particles (surface) for PBD simulator</a:t>
            </a:r>
          </a:p>
          <a:p>
            <a:pPr lvl="1" indent="-457200"/>
            <a:r>
              <a:rPr lang="en-US" dirty="0"/>
              <a:t>Index buffer for triangle </a:t>
            </a:r>
            <a:r>
              <a:rPr lang="en-US" dirty="0" smtClean="0"/>
              <a:t>rendering</a:t>
            </a:r>
          </a:p>
          <a:p>
            <a:pPr indent="-457200"/>
            <a:r>
              <a:rPr lang="en-US" dirty="0" smtClean="0"/>
              <a:t>All meshes drawn with a single indirect draw call </a:t>
            </a:r>
            <a:endParaRPr lang="en-US" dirty="0"/>
          </a:p>
        </p:txBody>
      </p:sp>
    </p:spTree>
    <p:extLst>
      <p:ext uri="{BB962C8B-B14F-4D97-AF65-F5344CB8AC3E}">
        <p14:creationId xmlns:p14="http://schemas.microsoft.com/office/powerpoint/2010/main" val="831260025"/>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SDF</a:t>
            </a:r>
            <a:r>
              <a:rPr lang="fi-FI" dirty="0">
                <a:sym typeface="Wingdings" panose="05000000000000000000" pitchFamily="2" charset="2"/>
              </a:rPr>
              <a:t></a:t>
            </a:r>
            <a:r>
              <a:rPr lang="fi-FI" dirty="0"/>
              <a:t>Mesh Conversion (Particles)</a:t>
            </a:r>
            <a:endParaRPr lang="en-US"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solidFill>
                  <a:srgbClr val="00B0F0"/>
                </a:solidFill>
              </a:rPr>
              <a:t>64</a:t>
            </a:r>
            <a:r>
              <a:rPr lang="en-US" dirty="0">
                <a:solidFill>
                  <a:srgbClr val="00B0F0"/>
                </a:solidFill>
              </a:rPr>
              <a:t>x</a:t>
            </a:r>
            <a:r>
              <a:rPr lang="en-US" b="1" dirty="0">
                <a:solidFill>
                  <a:srgbClr val="00B0F0"/>
                </a:solidFill>
              </a:rPr>
              <a:t>64</a:t>
            </a:r>
            <a:r>
              <a:rPr lang="en-US" dirty="0">
                <a:solidFill>
                  <a:srgbClr val="00B0F0"/>
                </a:solidFill>
              </a:rPr>
              <a:t>x</a:t>
            </a:r>
            <a:r>
              <a:rPr lang="en-US" b="1" dirty="0">
                <a:solidFill>
                  <a:srgbClr val="00B0F0"/>
                </a:solidFill>
              </a:rPr>
              <a:t>64</a:t>
            </a:r>
            <a:r>
              <a:rPr lang="en-US" dirty="0"/>
              <a:t> dispatch. </a:t>
            </a:r>
            <a:r>
              <a:rPr lang="en-US" b="1" dirty="0">
                <a:solidFill>
                  <a:srgbClr val="00B0F0"/>
                </a:solidFill>
              </a:rPr>
              <a:t>4</a:t>
            </a:r>
            <a:r>
              <a:rPr lang="en-US" dirty="0">
                <a:solidFill>
                  <a:srgbClr val="00B0F0"/>
                </a:solidFill>
              </a:rPr>
              <a:t>x</a:t>
            </a:r>
            <a:r>
              <a:rPr lang="en-US" b="1" dirty="0">
                <a:solidFill>
                  <a:srgbClr val="00B0F0"/>
                </a:solidFill>
              </a:rPr>
              <a:t>4</a:t>
            </a:r>
            <a:r>
              <a:rPr lang="en-US" dirty="0">
                <a:solidFill>
                  <a:srgbClr val="00B0F0"/>
                </a:solidFill>
              </a:rPr>
              <a:t>x</a:t>
            </a:r>
            <a:r>
              <a:rPr lang="en-US" b="1" dirty="0">
                <a:solidFill>
                  <a:srgbClr val="00B0F0"/>
                </a:solidFill>
              </a:rPr>
              <a:t>4</a:t>
            </a:r>
            <a:r>
              <a:rPr lang="en-US" dirty="0"/>
              <a:t> </a:t>
            </a:r>
            <a:r>
              <a:rPr lang="en-US" dirty="0" smtClean="0"/>
              <a:t>groups</a:t>
            </a:r>
            <a:endParaRPr lang="en-US" dirty="0"/>
          </a:p>
          <a:p>
            <a:pPr marL="914400" indent="-914400">
              <a:buAutoNum type="arabicPeriod"/>
            </a:pPr>
            <a:r>
              <a:rPr lang="en-US" b="1" dirty="0">
                <a:solidFill>
                  <a:srgbClr val="FF0000"/>
                </a:solidFill>
              </a:rPr>
              <a:t>Group: </a:t>
            </a:r>
            <a:r>
              <a:rPr lang="en-US" dirty="0"/>
              <a:t>Load </a:t>
            </a:r>
            <a:r>
              <a:rPr lang="en-US" b="1" dirty="0">
                <a:solidFill>
                  <a:srgbClr val="00B0F0"/>
                </a:solidFill>
              </a:rPr>
              <a:t>6</a:t>
            </a:r>
            <a:r>
              <a:rPr lang="en-US" b="1" baseline="30000" dirty="0">
                <a:solidFill>
                  <a:srgbClr val="00B0F0"/>
                </a:solidFill>
              </a:rPr>
              <a:t>3</a:t>
            </a:r>
            <a:r>
              <a:rPr lang="en-US" dirty="0"/>
              <a:t> SDF neighborhood to GSM</a:t>
            </a:r>
          </a:p>
          <a:p>
            <a:pPr marL="914400" indent="-914400">
              <a:buAutoNum type="arabicPeriod"/>
            </a:pPr>
            <a:r>
              <a:rPr lang="en-US" dirty="0"/>
              <a:t>Read </a:t>
            </a:r>
            <a:r>
              <a:rPr lang="en-US" b="1" dirty="0">
                <a:solidFill>
                  <a:srgbClr val="00B0F0"/>
                </a:solidFill>
              </a:rPr>
              <a:t>2</a:t>
            </a:r>
            <a:r>
              <a:rPr lang="en-US" b="1" baseline="30000" dirty="0">
                <a:solidFill>
                  <a:srgbClr val="00B0F0"/>
                </a:solidFill>
              </a:rPr>
              <a:t>3</a:t>
            </a:r>
            <a:r>
              <a:rPr lang="en-US" dirty="0"/>
              <a:t> GSM </a:t>
            </a:r>
            <a:r>
              <a:rPr lang="en-US" dirty="0" err="1"/>
              <a:t>nbhood</a:t>
            </a:r>
            <a:r>
              <a:rPr lang="en-US" dirty="0"/>
              <a:t>, if found in/out edge </a:t>
            </a:r>
            <a:r>
              <a:rPr lang="en-US" dirty="0">
                <a:sym typeface="Wingdings" panose="05000000000000000000" pitchFamily="2" charset="2"/>
              </a:rPr>
              <a:t></a:t>
            </a:r>
            <a:endParaRPr lang="en-US" dirty="0"/>
          </a:p>
          <a:p>
            <a:pPr marL="1871662" lvl="1" indent="-914400">
              <a:buFont typeface="Verdana"/>
              <a:buAutoNum type="arabicPeriod"/>
            </a:pPr>
            <a:r>
              <a:rPr lang="en-US" dirty="0" smtClean="0"/>
              <a:t>Move </a:t>
            </a:r>
            <a:r>
              <a:rPr lang="en-US" dirty="0"/>
              <a:t>P </a:t>
            </a:r>
            <a:r>
              <a:rPr lang="en-US" dirty="0" smtClean="0"/>
              <a:t>to </a:t>
            </a:r>
            <a:r>
              <a:rPr lang="en-US" dirty="0"/>
              <a:t>surface </a:t>
            </a:r>
            <a:r>
              <a:rPr lang="en-US" dirty="0" smtClean="0"/>
              <a:t>(gradient descent)</a:t>
            </a:r>
            <a:endParaRPr lang="en-US" dirty="0"/>
          </a:p>
          <a:p>
            <a:pPr marL="1871662" lvl="1" indent="-914400">
              <a:buFont typeface="Verdana"/>
              <a:buAutoNum type="arabicPeriod"/>
            </a:pPr>
            <a:r>
              <a:rPr lang="en-US" dirty="0" smtClean="0"/>
              <a:t>Allocate particle id (L+G atomic)</a:t>
            </a:r>
            <a:endParaRPr lang="en-US" dirty="0"/>
          </a:p>
          <a:p>
            <a:pPr marL="1871662" lvl="1" indent="-914400">
              <a:buFont typeface="Verdana"/>
              <a:buAutoNum type="arabicPeriod"/>
            </a:pPr>
            <a:r>
              <a:rPr lang="en-US" dirty="0" smtClean="0"/>
              <a:t>Write </a:t>
            </a:r>
            <a:r>
              <a:rPr lang="en-US" dirty="0"/>
              <a:t>P to array[id]</a:t>
            </a:r>
          </a:p>
          <a:p>
            <a:pPr marL="1871662" lvl="1" indent="-914400">
              <a:buAutoNum type="arabicPeriod"/>
            </a:pPr>
            <a:r>
              <a:rPr lang="en-US" dirty="0"/>
              <a:t>Write particle id to </a:t>
            </a:r>
            <a:r>
              <a:rPr lang="en-US" b="1" dirty="0">
                <a:solidFill>
                  <a:srgbClr val="00B0F0"/>
                </a:solidFill>
              </a:rPr>
              <a:t>64</a:t>
            </a:r>
            <a:r>
              <a:rPr lang="en-US" b="1" baseline="30000" dirty="0">
                <a:solidFill>
                  <a:srgbClr val="00B0F0"/>
                </a:solidFill>
              </a:rPr>
              <a:t>3</a:t>
            </a:r>
            <a:r>
              <a:rPr lang="en-US" dirty="0"/>
              <a:t> grid</a:t>
            </a:r>
          </a:p>
        </p:txBody>
      </p:sp>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0855" y="5210065"/>
            <a:ext cx="2749856" cy="2930616"/>
          </a:xfrm>
          <a:prstGeom prst="rect">
            <a:avLst/>
          </a:prstGeom>
        </p:spPr>
      </p:pic>
    </p:spTree>
    <p:extLst>
      <p:ext uri="{BB962C8B-B14F-4D97-AF65-F5344CB8AC3E}">
        <p14:creationId xmlns:p14="http://schemas.microsoft.com/office/powerpoint/2010/main" val="4099533635"/>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SDF</a:t>
            </a:r>
            <a:r>
              <a:rPr lang="fi-FI" dirty="0">
                <a:sym typeface="Wingdings" panose="05000000000000000000" pitchFamily="2" charset="2"/>
              </a:rPr>
              <a:t></a:t>
            </a:r>
            <a:r>
              <a:rPr lang="fi-FI" dirty="0"/>
              <a:t>Mesh Conversion (Triangles)</a:t>
            </a:r>
            <a:endParaRPr lang="en-US"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b="1" dirty="0">
                <a:solidFill>
                  <a:srgbClr val="00B0F0"/>
                </a:solidFill>
              </a:rPr>
              <a:t>64</a:t>
            </a:r>
            <a:r>
              <a:rPr lang="en-US" dirty="0">
                <a:solidFill>
                  <a:srgbClr val="00B0F0"/>
                </a:solidFill>
              </a:rPr>
              <a:t>x</a:t>
            </a:r>
            <a:r>
              <a:rPr lang="en-US" b="1" dirty="0">
                <a:solidFill>
                  <a:srgbClr val="00B0F0"/>
                </a:solidFill>
              </a:rPr>
              <a:t>64</a:t>
            </a:r>
            <a:r>
              <a:rPr lang="en-US" dirty="0">
                <a:solidFill>
                  <a:srgbClr val="00B0F0"/>
                </a:solidFill>
              </a:rPr>
              <a:t>x</a:t>
            </a:r>
            <a:r>
              <a:rPr lang="en-US" b="1" dirty="0">
                <a:solidFill>
                  <a:srgbClr val="00B0F0"/>
                </a:solidFill>
              </a:rPr>
              <a:t>64</a:t>
            </a:r>
            <a:r>
              <a:rPr lang="en-US" dirty="0"/>
              <a:t> dispatch. </a:t>
            </a:r>
            <a:r>
              <a:rPr lang="en-US" b="1" dirty="0">
                <a:solidFill>
                  <a:srgbClr val="00B0F0"/>
                </a:solidFill>
              </a:rPr>
              <a:t>4</a:t>
            </a:r>
            <a:r>
              <a:rPr lang="en-US" dirty="0">
                <a:solidFill>
                  <a:srgbClr val="00B0F0"/>
                </a:solidFill>
              </a:rPr>
              <a:t>x</a:t>
            </a:r>
            <a:r>
              <a:rPr lang="en-US" b="1" dirty="0">
                <a:solidFill>
                  <a:srgbClr val="00B0F0"/>
                </a:solidFill>
              </a:rPr>
              <a:t>4</a:t>
            </a:r>
            <a:r>
              <a:rPr lang="en-US" dirty="0">
                <a:solidFill>
                  <a:srgbClr val="00B0F0"/>
                </a:solidFill>
              </a:rPr>
              <a:t>x</a:t>
            </a:r>
            <a:r>
              <a:rPr lang="en-US" b="1" dirty="0">
                <a:solidFill>
                  <a:srgbClr val="00B0F0"/>
                </a:solidFill>
              </a:rPr>
              <a:t>4</a:t>
            </a:r>
            <a:r>
              <a:rPr lang="en-US" dirty="0"/>
              <a:t> groups</a:t>
            </a:r>
          </a:p>
          <a:p>
            <a:pPr marL="914400" indent="-914400">
              <a:buAutoNum type="arabicPeriod"/>
            </a:pPr>
            <a:r>
              <a:rPr lang="en-US" b="1" dirty="0">
                <a:solidFill>
                  <a:srgbClr val="FF0000"/>
                </a:solidFill>
              </a:rPr>
              <a:t>Group: </a:t>
            </a:r>
            <a:r>
              <a:rPr lang="en-US" dirty="0"/>
              <a:t>Load </a:t>
            </a:r>
            <a:r>
              <a:rPr lang="en-US" b="1" dirty="0">
                <a:solidFill>
                  <a:srgbClr val="00B0F0"/>
                </a:solidFill>
              </a:rPr>
              <a:t>6</a:t>
            </a:r>
            <a:r>
              <a:rPr lang="en-US" b="1" baseline="30000" dirty="0">
                <a:solidFill>
                  <a:srgbClr val="00B0F0"/>
                </a:solidFill>
              </a:rPr>
              <a:t>3</a:t>
            </a:r>
            <a:r>
              <a:rPr lang="en-US" dirty="0"/>
              <a:t> SDF neighborhood to GSM</a:t>
            </a:r>
          </a:p>
          <a:p>
            <a:pPr marL="914400" indent="-914400">
              <a:buAutoNum type="arabicPeriod"/>
            </a:pPr>
            <a:r>
              <a:rPr lang="en-US" dirty="0"/>
              <a:t>Read </a:t>
            </a:r>
            <a:r>
              <a:rPr lang="en-US" b="1" dirty="0">
                <a:solidFill>
                  <a:srgbClr val="00B0F0"/>
                </a:solidFill>
              </a:rPr>
              <a:t>2</a:t>
            </a:r>
            <a:r>
              <a:rPr lang="en-US" b="1" baseline="30000" dirty="0">
                <a:solidFill>
                  <a:srgbClr val="00B0F0"/>
                </a:solidFill>
              </a:rPr>
              <a:t>3</a:t>
            </a:r>
            <a:r>
              <a:rPr lang="en-US" dirty="0">
                <a:solidFill>
                  <a:srgbClr val="00B0F0"/>
                </a:solidFill>
              </a:rPr>
              <a:t> </a:t>
            </a:r>
            <a:r>
              <a:rPr lang="en-US" dirty="0"/>
              <a:t>GSM </a:t>
            </a:r>
            <a:r>
              <a:rPr lang="en-US" dirty="0" err="1"/>
              <a:t>nbhood</a:t>
            </a:r>
            <a:r>
              <a:rPr lang="en-US" dirty="0"/>
              <a:t>, if found </a:t>
            </a:r>
            <a:r>
              <a:rPr lang="en-US" dirty="0" smtClean="0"/>
              <a:t>XYZ </a:t>
            </a:r>
            <a:r>
              <a:rPr lang="en-US" dirty="0"/>
              <a:t>edge </a:t>
            </a:r>
            <a:r>
              <a:rPr lang="en-US" dirty="0">
                <a:sym typeface="Wingdings" panose="05000000000000000000" pitchFamily="2" charset="2"/>
              </a:rPr>
              <a:t></a:t>
            </a:r>
            <a:endParaRPr lang="en-US" dirty="0"/>
          </a:p>
          <a:p>
            <a:pPr marL="1871662" lvl="1" indent="-914400">
              <a:buAutoNum type="arabicPeriod"/>
            </a:pPr>
            <a:r>
              <a:rPr lang="en-US" dirty="0" smtClean="0"/>
              <a:t>Allocate </a:t>
            </a:r>
            <a:r>
              <a:rPr lang="en-US" dirty="0"/>
              <a:t>2x triangle per </a:t>
            </a:r>
            <a:r>
              <a:rPr lang="en-US" dirty="0" smtClean="0"/>
              <a:t>XYZ edge (L+G atomic)</a:t>
            </a:r>
            <a:endParaRPr lang="en-US" dirty="0"/>
          </a:p>
          <a:p>
            <a:pPr marL="1871662" lvl="1" indent="-914400">
              <a:buFont typeface="Verdana"/>
              <a:buAutoNum type="arabicPeriod"/>
            </a:pPr>
            <a:r>
              <a:rPr lang="en-US" dirty="0"/>
              <a:t>Read 3x particle ids from </a:t>
            </a:r>
            <a:r>
              <a:rPr lang="en-US" b="1" dirty="0">
                <a:solidFill>
                  <a:srgbClr val="00B0F0"/>
                </a:solidFill>
              </a:rPr>
              <a:t>64</a:t>
            </a:r>
            <a:r>
              <a:rPr lang="en-US" b="1" baseline="30000" dirty="0">
                <a:solidFill>
                  <a:srgbClr val="00B0F0"/>
                </a:solidFill>
              </a:rPr>
              <a:t>3</a:t>
            </a:r>
            <a:r>
              <a:rPr lang="en-US" dirty="0"/>
              <a:t> </a:t>
            </a:r>
            <a:r>
              <a:rPr lang="en-US" dirty="0" smtClean="0"/>
              <a:t>id grid</a:t>
            </a:r>
            <a:endParaRPr lang="en-US" dirty="0"/>
          </a:p>
          <a:p>
            <a:pPr marL="1871662" lvl="1" indent="-914400">
              <a:buAutoNum type="arabicPeriod"/>
            </a:pPr>
            <a:r>
              <a:rPr lang="en-US" dirty="0"/>
              <a:t>Write triangle to index buffer (3x particle id)</a:t>
            </a:r>
          </a:p>
        </p:txBody>
      </p:sp>
    </p:spTree>
    <p:extLst>
      <p:ext uri="{BB962C8B-B14F-4D97-AF65-F5344CB8AC3E}">
        <p14:creationId xmlns:p14="http://schemas.microsoft.com/office/powerpoint/2010/main" val="1376735232"/>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Shape</a:t>
            </a:r>
            <a:r>
              <a:rPr lang="fi-FI" dirty="0"/>
              <a:t> </a:t>
            </a:r>
            <a:r>
              <a:rPr lang="en-US" dirty="0"/>
              <a:t>Morphing</a:t>
            </a:r>
          </a:p>
        </p:txBody>
      </p:sp>
      <p:sp>
        <p:nvSpPr>
          <p:cNvPr id="32" name="Click to edit Master text styles…"/>
          <p:cNvSpPr txBox="1">
            <a:spLocks noGrp="1"/>
          </p:cNvSpPr>
          <p:nvPr>
            <p:ph type="body" idx="4294967295"/>
          </p:nvPr>
        </p:nvSpPr>
        <p:spPr>
          <a:xfrm>
            <a:off x="948266" y="2639597"/>
            <a:ext cx="6155919"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Linearly interpolate between two SDFs</a:t>
            </a:r>
          </a:p>
          <a:p>
            <a:pPr indent="-457200"/>
            <a:r>
              <a:rPr lang="en-US" dirty="0"/>
              <a:t>Run </a:t>
            </a:r>
            <a:r>
              <a:rPr lang="en-US" dirty="0" err="1"/>
              <a:t>SDF</a:t>
            </a:r>
            <a:r>
              <a:rPr lang="en-US" dirty="0" err="1">
                <a:sym typeface="Wingdings" panose="05000000000000000000" pitchFamily="2" charset="2"/>
              </a:rPr>
              <a:t>m</a:t>
            </a:r>
            <a:r>
              <a:rPr lang="en-US" dirty="0" err="1"/>
              <a:t>esh</a:t>
            </a:r>
            <a:r>
              <a:rPr lang="en-US" dirty="0"/>
              <a:t> generation every frame</a:t>
            </a:r>
          </a:p>
        </p:txBody>
      </p:sp>
      <p:pic>
        <p:nvPicPr>
          <p:cNvPr id="2" name="rt7uQUBFAubqA1VS">
            <a:hlinkClick r:id="" action="ppaction://media"/>
            <a:extLst>
              <a:ext uri="{FF2B5EF4-FFF2-40B4-BE49-F238E27FC236}">
                <a16:creationId xmlns="" xmlns:a16="http://schemas.microsoft.com/office/drawing/2014/main" id="{9C0DC855-E57D-463E-BA12-80B4BED93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21415" y="2491152"/>
            <a:ext cx="8669869" cy="4876801"/>
          </a:xfrm>
          <a:prstGeom prst="rect">
            <a:avLst/>
          </a:prstGeom>
        </p:spPr>
      </p:pic>
    </p:spTree>
    <p:extLst>
      <p:ext uri="{BB962C8B-B14F-4D97-AF65-F5344CB8AC3E}">
        <p14:creationId xmlns:p14="http://schemas.microsoft.com/office/powerpoint/2010/main" val="36204408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Claybook Overview, cont</a:t>
            </a:r>
            <a:endParaRPr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Clay modeled as signed distance fields (SDF)</a:t>
            </a:r>
          </a:p>
          <a:p>
            <a:pPr lvl="1" indent="-457200"/>
            <a:r>
              <a:rPr lang="en-US" dirty="0"/>
              <a:t>Both world and characters are SDF based</a:t>
            </a:r>
          </a:p>
          <a:p>
            <a:pPr indent="-457200"/>
            <a:r>
              <a:rPr lang="en-US" dirty="0"/>
              <a:t>Physics &amp; fluid simulation running on GPU</a:t>
            </a:r>
          </a:p>
          <a:p>
            <a:pPr indent="-457200"/>
            <a:r>
              <a:rPr lang="en-US" dirty="0"/>
              <a:t>No baked lighting, AO or shadows</a:t>
            </a:r>
          </a:p>
          <a:p>
            <a:pPr lvl="1" indent="-457200"/>
            <a:r>
              <a:rPr lang="en-US" dirty="0"/>
              <a:t>Everything must be real time</a:t>
            </a:r>
          </a:p>
        </p:txBody>
      </p:sp>
    </p:spTree>
    <p:extLst>
      <p:ext uri="{BB962C8B-B14F-4D97-AF65-F5344CB8AC3E}">
        <p14:creationId xmlns:p14="http://schemas.microsoft.com/office/powerpoint/2010/main" val="565355823"/>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smtClean="0"/>
              <a:t>Ray-Traced SDF Meshes?</a:t>
            </a:r>
            <a:endParaRPr lang="en-US"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smtClean="0"/>
              <a:t>Render SDF mesh bounding box to g-buffer</a:t>
            </a:r>
          </a:p>
          <a:p>
            <a:pPr lvl="1" indent="-457200"/>
            <a:r>
              <a:rPr lang="en-US" dirty="0" smtClean="0"/>
              <a:t>Vertex shader outputs local ray start point and direction</a:t>
            </a:r>
          </a:p>
          <a:p>
            <a:pPr lvl="1" indent="-457200"/>
            <a:r>
              <a:rPr lang="en-US" dirty="0" smtClean="0"/>
              <a:t>Pixel shader sphere-traces mesh volume</a:t>
            </a:r>
          </a:p>
          <a:p>
            <a:pPr indent="-457200"/>
            <a:r>
              <a:rPr lang="en-US" dirty="0" smtClean="0"/>
              <a:t>Ray miss </a:t>
            </a:r>
            <a:r>
              <a:rPr lang="en-US" dirty="0" smtClean="0">
                <a:sym typeface="Wingdings" panose="05000000000000000000" pitchFamily="2" charset="2"/>
              </a:rPr>
              <a:t></a:t>
            </a:r>
            <a:r>
              <a:rPr lang="en-US" dirty="0" smtClean="0"/>
              <a:t> discard pixel</a:t>
            </a:r>
          </a:p>
          <a:p>
            <a:pPr indent="-457200"/>
            <a:r>
              <a:rPr lang="en-US" dirty="0" smtClean="0"/>
              <a:t>Use conservative depth (</a:t>
            </a:r>
            <a:r>
              <a:rPr lang="en-US" dirty="0" err="1" smtClean="0">
                <a:latin typeface="Consolas" panose="020B0609020204030204" pitchFamily="49" charset="0"/>
              </a:rPr>
              <a:t>SV_Depth_LessEqual</a:t>
            </a:r>
            <a:r>
              <a:rPr lang="en-US" dirty="0" smtClean="0"/>
              <a:t>)</a:t>
            </a:r>
          </a:p>
          <a:p>
            <a:pPr lvl="1" indent="-457200"/>
            <a:r>
              <a:rPr lang="en-US" dirty="0" smtClean="0"/>
              <a:t>Up to 6x faster than </a:t>
            </a:r>
            <a:r>
              <a:rPr lang="en-US" dirty="0" err="1" smtClean="0">
                <a:latin typeface="Consolas" panose="020B0609020204030204" pitchFamily="49" charset="0"/>
              </a:rPr>
              <a:t>SV_Depth</a:t>
            </a:r>
            <a:r>
              <a:rPr lang="en-US" dirty="0"/>
              <a:t> </a:t>
            </a:r>
            <a:r>
              <a:rPr lang="en-US" dirty="0" smtClean="0"/>
              <a:t>when high overdraw</a:t>
            </a:r>
          </a:p>
          <a:p>
            <a:pPr indent="-457200"/>
            <a:r>
              <a:rPr lang="en-US" b="1" dirty="0" smtClean="0">
                <a:solidFill>
                  <a:srgbClr val="FF0000"/>
                </a:solidFill>
              </a:rPr>
              <a:t>Didn’t use this as our deform is particle based!</a:t>
            </a:r>
            <a:endParaRPr lang="en-US" b="1" dirty="0">
              <a:solidFill>
                <a:srgbClr val="FF0000"/>
              </a:solidFill>
              <a:latin typeface="Consolas" panose="020B0609020204030204" pitchFamily="49" charset="0"/>
            </a:endParaRPr>
          </a:p>
        </p:txBody>
      </p:sp>
    </p:spTree>
    <p:extLst>
      <p:ext uri="{BB962C8B-B14F-4D97-AF65-F5344CB8AC3E}">
        <p14:creationId xmlns:p14="http://schemas.microsoft.com/office/powerpoint/2010/main" val="291928949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Shape Matching Solver</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fontScale="925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60 Hz fixed step length (</a:t>
            </a:r>
            <a:r>
              <a:rPr lang="en-US" b="1" dirty="0">
                <a:solidFill>
                  <a:srgbClr val="00B0F0"/>
                </a:solidFill>
              </a:rPr>
              <a:t>16.6 </a:t>
            </a:r>
            <a:r>
              <a:rPr lang="en-US" b="1" dirty="0" err="1">
                <a:solidFill>
                  <a:srgbClr val="00B0F0"/>
                </a:solidFill>
              </a:rPr>
              <a:t>ms</a:t>
            </a:r>
            <a:r>
              <a:rPr lang="en-US" dirty="0"/>
              <a:t>)</a:t>
            </a:r>
          </a:p>
          <a:p>
            <a:pPr lvl="1" indent="-457200"/>
            <a:r>
              <a:rPr lang="en-US" dirty="0"/>
              <a:t>One constraint solve per physics tick</a:t>
            </a:r>
          </a:p>
          <a:p>
            <a:pPr indent="-457200"/>
            <a:r>
              <a:rPr lang="en-US" dirty="0"/>
              <a:t>Reductions:</a:t>
            </a:r>
          </a:p>
          <a:p>
            <a:pPr lvl="1" indent="-457200"/>
            <a:r>
              <a:rPr lang="en-US" dirty="0"/>
              <a:t>Group per body (</a:t>
            </a:r>
            <a:r>
              <a:rPr lang="en-US" b="1" dirty="0">
                <a:solidFill>
                  <a:srgbClr val="00B0F0"/>
                </a:solidFill>
              </a:rPr>
              <a:t>1024</a:t>
            </a:r>
            <a:r>
              <a:rPr lang="en-US" dirty="0"/>
              <a:t>): </a:t>
            </a:r>
            <a:r>
              <a:rPr lang="en-US" b="1" dirty="0"/>
              <a:t>16x</a:t>
            </a:r>
            <a:r>
              <a:rPr lang="en-US" dirty="0"/>
              <a:t> loop load + reduce in GSM</a:t>
            </a:r>
          </a:p>
          <a:p>
            <a:pPr lvl="1" indent="-457200"/>
            <a:r>
              <a:rPr lang="en-US" dirty="0"/>
              <a:t>Reduce </a:t>
            </a:r>
            <a:r>
              <a:rPr lang="fi-FI" b="1" dirty="0"/>
              <a:t>3x3</a:t>
            </a:r>
            <a:r>
              <a:rPr lang="fi-FI" dirty="0"/>
              <a:t> </a:t>
            </a:r>
            <a:r>
              <a:rPr lang="en-US" dirty="0"/>
              <a:t>covariance</a:t>
            </a:r>
            <a:r>
              <a:rPr lang="fi-FI" dirty="0"/>
              <a:t> </a:t>
            </a:r>
            <a:r>
              <a:rPr lang="en-US" dirty="0"/>
              <a:t>matrix</a:t>
            </a:r>
          </a:p>
          <a:p>
            <a:pPr lvl="1" indent="-457200"/>
            <a:r>
              <a:rPr lang="en-US" dirty="0"/>
              <a:t>Solve</a:t>
            </a:r>
            <a:r>
              <a:rPr lang="fi-FI" dirty="0"/>
              <a:t> </a:t>
            </a:r>
            <a:r>
              <a:rPr lang="fi-FI" b="1" dirty="0"/>
              <a:t>3x3</a:t>
            </a:r>
            <a:r>
              <a:rPr lang="fi-FI" dirty="0"/>
              <a:t> SVD/PD </a:t>
            </a:r>
            <a:r>
              <a:rPr lang="fi-FI" dirty="0">
                <a:sym typeface="Wingdings" panose="05000000000000000000" pitchFamily="2" charset="2"/>
              </a:rPr>
              <a:t> </a:t>
            </a:r>
            <a:r>
              <a:rPr lang="en-US" dirty="0">
                <a:sym typeface="Wingdings" panose="05000000000000000000" pitchFamily="2" charset="2"/>
              </a:rPr>
              <a:t>rotation</a:t>
            </a:r>
            <a:r>
              <a:rPr lang="fi-FI" dirty="0">
                <a:sym typeface="Wingdings" panose="05000000000000000000" pitchFamily="2" charset="2"/>
              </a:rPr>
              <a:t> </a:t>
            </a:r>
            <a:r>
              <a:rPr lang="en-US" dirty="0">
                <a:sym typeface="Wingdings" panose="05000000000000000000" pitchFamily="2" charset="2"/>
              </a:rPr>
              <a:t>matrix</a:t>
            </a:r>
            <a:endParaRPr lang="en-US" dirty="0"/>
          </a:p>
          <a:p>
            <a:pPr indent="-457200"/>
            <a:r>
              <a:rPr lang="en-US" dirty="0"/>
              <a:t>Ported SVD/PD solver CUDA</a:t>
            </a:r>
            <a:r>
              <a:rPr lang="en-US" dirty="0">
                <a:sym typeface="Wingdings" panose="05000000000000000000" pitchFamily="2" charset="2"/>
              </a:rPr>
              <a:t></a:t>
            </a:r>
            <a:r>
              <a:rPr lang="en-US" dirty="0"/>
              <a:t>HLSL  </a:t>
            </a:r>
            <a:r>
              <a:rPr lang="en-US" dirty="0">
                <a:solidFill>
                  <a:srgbClr val="00B050"/>
                </a:solidFill>
              </a:rPr>
              <a:t>(MIT license)</a:t>
            </a:r>
            <a:endParaRPr lang="en-US" dirty="0"/>
          </a:p>
        </p:txBody>
      </p:sp>
    </p:spTree>
    <p:extLst>
      <p:ext uri="{BB962C8B-B14F-4D97-AF65-F5344CB8AC3E}">
        <p14:creationId xmlns:p14="http://schemas.microsoft.com/office/powerpoint/2010/main" val="97233959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Failed Techniques: Verlet Integration</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1</a:t>
            </a:r>
            <a:r>
              <a:rPr lang="en-US" baseline="30000" dirty="0"/>
              <a:t>st</a:t>
            </a:r>
            <a:r>
              <a:rPr lang="en-US" dirty="0"/>
              <a:t> order technique</a:t>
            </a:r>
          </a:p>
          <a:p>
            <a:pPr indent="-457200"/>
            <a:r>
              <a:rPr lang="en-US" dirty="0"/>
              <a:t>Only position data</a:t>
            </a:r>
          </a:p>
          <a:p>
            <a:pPr indent="-457200"/>
            <a:r>
              <a:rPr lang="en-US" b="1" dirty="0">
                <a:solidFill>
                  <a:srgbClr val="FF0000"/>
                </a:solidFill>
              </a:rPr>
              <a:t>Problem:</a:t>
            </a:r>
          </a:p>
          <a:p>
            <a:pPr lvl="1" indent="-457200"/>
            <a:r>
              <a:rPr lang="en-US" dirty="0"/>
              <a:t>Linear estimate of P</a:t>
            </a:r>
            <a:r>
              <a:rPr lang="en-US" baseline="-25000" dirty="0"/>
              <a:t>+1</a:t>
            </a:r>
          </a:p>
          <a:p>
            <a:pPr lvl="1" indent="-457200"/>
            <a:r>
              <a:rPr lang="en-US" dirty="0"/>
              <a:t>Projection damps rotation</a:t>
            </a:r>
          </a:p>
          <a:p>
            <a:pPr indent="-457200"/>
            <a:r>
              <a:rPr lang="en-US" b="1" dirty="0">
                <a:solidFill>
                  <a:srgbClr val="00B050"/>
                </a:solidFill>
              </a:rPr>
              <a:t>Solution:</a:t>
            </a:r>
          </a:p>
          <a:p>
            <a:pPr lvl="1" indent="-457200"/>
            <a:r>
              <a:rPr lang="en-US" dirty="0"/>
              <a:t>Use 2</a:t>
            </a:r>
            <a:r>
              <a:rPr lang="en-US" baseline="30000" dirty="0"/>
              <a:t>nd</a:t>
            </a:r>
            <a:r>
              <a:rPr lang="en-US" dirty="0"/>
              <a:t> order integrator </a:t>
            </a:r>
            <a:r>
              <a:rPr lang="en-US" b="1" dirty="0">
                <a:solidFill>
                  <a:srgbClr val="00B0F0"/>
                </a:solidFill>
              </a:rPr>
              <a:t>(BDF2)</a:t>
            </a:r>
            <a:endParaRPr lang="en-US" dirty="0"/>
          </a:p>
          <a:p>
            <a:pPr lvl="1" indent="-457200"/>
            <a:endParaRPr lang="en-US" dirty="0"/>
          </a:p>
        </p:txBody>
      </p:sp>
      <p:pic>
        <p:nvPicPr>
          <p:cNvPr id="3" name="Picture 2">
            <a:extLst>
              <a:ext uri="{FF2B5EF4-FFF2-40B4-BE49-F238E27FC236}">
                <a16:creationId xmlns="" xmlns:a16="http://schemas.microsoft.com/office/drawing/2014/main" id="{AE18E90D-D040-4EF2-88BB-D63BE06F5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490" y="2543908"/>
            <a:ext cx="7134668" cy="3804138"/>
          </a:xfrm>
          <a:prstGeom prst="rect">
            <a:avLst/>
          </a:prstGeom>
        </p:spPr>
      </p:pic>
    </p:spTree>
    <p:extLst>
      <p:ext uri="{BB962C8B-B14F-4D97-AF65-F5344CB8AC3E}">
        <p14:creationId xmlns:p14="http://schemas.microsoft.com/office/powerpoint/2010/main" val="941113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Failed Techniques: Gauss-Seidel</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Graph colorization</a:t>
            </a:r>
          </a:p>
          <a:p>
            <a:pPr lvl="1" indent="-457200"/>
            <a:r>
              <a:rPr lang="en-US" dirty="0"/>
              <a:t>Split constraints to </a:t>
            </a:r>
            <a:r>
              <a:rPr lang="en-US" b="1" dirty="0">
                <a:solidFill>
                  <a:srgbClr val="00B0F0"/>
                </a:solidFill>
              </a:rPr>
              <a:t>32</a:t>
            </a:r>
            <a:r>
              <a:rPr lang="en-US" dirty="0"/>
              <a:t> passes (independent)</a:t>
            </a:r>
          </a:p>
          <a:p>
            <a:pPr indent="-457200"/>
            <a:r>
              <a:rPr lang="en-US" dirty="0"/>
              <a:t>Constraint passes solved in GSM</a:t>
            </a:r>
          </a:p>
          <a:p>
            <a:pPr lvl="1" indent="-457200"/>
            <a:r>
              <a:rPr lang="en-US" dirty="0"/>
              <a:t>No memory traffic between passes</a:t>
            </a:r>
          </a:p>
          <a:p>
            <a:pPr indent="-457200"/>
            <a:r>
              <a:rPr lang="en-US" dirty="0"/>
              <a:t>Performance and stability very good!</a:t>
            </a:r>
          </a:p>
          <a:p>
            <a:pPr indent="-457200"/>
            <a:r>
              <a:rPr lang="en-US" b="1" dirty="0">
                <a:solidFill>
                  <a:srgbClr val="FF0000"/>
                </a:solidFill>
              </a:rPr>
              <a:t>Problem</a:t>
            </a:r>
            <a:r>
              <a:rPr lang="en-US" b="1" dirty="0"/>
              <a:t>: </a:t>
            </a:r>
            <a:r>
              <a:rPr lang="en-US" dirty="0"/>
              <a:t>GSM limited to </a:t>
            </a:r>
            <a:r>
              <a:rPr lang="en-US" b="1" dirty="0">
                <a:solidFill>
                  <a:srgbClr val="00B0F0"/>
                </a:solidFill>
              </a:rPr>
              <a:t>~2000 </a:t>
            </a:r>
            <a:r>
              <a:rPr lang="en-US" dirty="0"/>
              <a:t>particles/shape</a:t>
            </a:r>
          </a:p>
        </p:txBody>
      </p:sp>
    </p:spTree>
    <p:extLst>
      <p:ext uri="{BB962C8B-B14F-4D97-AF65-F5344CB8AC3E}">
        <p14:creationId xmlns:p14="http://schemas.microsoft.com/office/powerpoint/2010/main" val="342704677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Failed Techniques: Jakobi</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smtClean="0"/>
              <a:t>Sum constraint projections, divide by joint count</a:t>
            </a:r>
            <a:endParaRPr lang="en-US" dirty="0"/>
          </a:p>
          <a:p>
            <a:pPr lvl="1" indent="-457200"/>
            <a:r>
              <a:rPr lang="en-US" dirty="0"/>
              <a:t>Parallelizes perfectly</a:t>
            </a:r>
          </a:p>
          <a:p>
            <a:pPr lvl="1" indent="-457200"/>
            <a:r>
              <a:rPr lang="en-US" dirty="0"/>
              <a:t>No limits for constraints</a:t>
            </a:r>
          </a:p>
          <a:p>
            <a:pPr indent="-457200"/>
            <a:r>
              <a:rPr lang="en-US" dirty="0"/>
              <a:t>Successive over relaxation (SOR) </a:t>
            </a:r>
            <a:r>
              <a:rPr lang="en-US" dirty="0" smtClean="0"/>
              <a:t>= 2x speed up</a:t>
            </a:r>
            <a:endParaRPr lang="en-US" dirty="0"/>
          </a:p>
          <a:p>
            <a:pPr indent="-457200"/>
            <a:r>
              <a:rPr lang="en-US" b="1" dirty="0">
                <a:solidFill>
                  <a:srgbClr val="FF0000"/>
                </a:solidFill>
              </a:rPr>
              <a:t>Problem</a:t>
            </a:r>
            <a:r>
              <a:rPr lang="en-US" dirty="0"/>
              <a:t>: Required </a:t>
            </a:r>
            <a:r>
              <a:rPr lang="en-US" b="1" dirty="0">
                <a:solidFill>
                  <a:srgbClr val="00B0F0"/>
                </a:solidFill>
              </a:rPr>
              <a:t>4x</a:t>
            </a:r>
            <a:r>
              <a:rPr lang="en-US" dirty="0"/>
              <a:t> more sub-steps vs GS</a:t>
            </a:r>
          </a:p>
          <a:p>
            <a:pPr lvl="1" indent="-457200"/>
            <a:r>
              <a:rPr lang="en-US" dirty="0"/>
              <a:t>Converges too slowly… </a:t>
            </a:r>
          </a:p>
        </p:txBody>
      </p:sp>
    </p:spTree>
    <p:extLst>
      <p:ext uri="{BB962C8B-B14F-4D97-AF65-F5344CB8AC3E}">
        <p14:creationId xmlns:p14="http://schemas.microsoft.com/office/powerpoint/2010/main" val="381363389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Fluid Simulation</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Smoothed Particle Hydrodynamics (SPH)</a:t>
            </a:r>
          </a:p>
          <a:p>
            <a:pPr lvl="1" indent="-457200"/>
            <a:r>
              <a:rPr lang="en-US" dirty="0"/>
              <a:t>Clay fluid = highly viscose + smooth surface</a:t>
            </a:r>
          </a:p>
          <a:p>
            <a:pPr lvl="1" indent="-457200"/>
            <a:r>
              <a:rPr lang="en-US" b="1" dirty="0">
                <a:solidFill>
                  <a:srgbClr val="00B0F0"/>
                </a:solidFill>
              </a:rPr>
              <a:t>64k</a:t>
            </a:r>
            <a:r>
              <a:rPr lang="en-US" dirty="0"/>
              <a:t> fluid particles (</a:t>
            </a:r>
            <a:r>
              <a:rPr lang="en-US" b="1" dirty="0">
                <a:solidFill>
                  <a:srgbClr val="00B0F0"/>
                </a:solidFill>
              </a:rPr>
              <a:t>25cm</a:t>
            </a:r>
            <a:r>
              <a:rPr lang="en-US" dirty="0"/>
              <a:t> radius)</a:t>
            </a:r>
          </a:p>
          <a:p>
            <a:pPr indent="-457200"/>
            <a:r>
              <a:rPr lang="en-US" dirty="0"/>
              <a:t>Fluid rendering</a:t>
            </a:r>
          </a:p>
          <a:p>
            <a:pPr lvl="1" indent="-457200"/>
            <a:r>
              <a:rPr lang="en-US" dirty="0"/>
              <a:t>Generate fluid SDF every frame</a:t>
            </a:r>
          </a:p>
          <a:p>
            <a:pPr lvl="1" indent="-457200"/>
            <a:r>
              <a:rPr lang="en-US" dirty="0"/>
              <a:t>Resolution =</a:t>
            </a:r>
            <a:r>
              <a:rPr lang="en-US" b="1" dirty="0"/>
              <a:t> </a:t>
            </a:r>
            <a:r>
              <a:rPr lang="en-US" b="1" dirty="0">
                <a:solidFill>
                  <a:srgbClr val="00B0F0"/>
                </a:solidFill>
              </a:rPr>
              <a:t>256</a:t>
            </a:r>
            <a:r>
              <a:rPr lang="en-US" b="1" baseline="30000" dirty="0">
                <a:solidFill>
                  <a:srgbClr val="00B0F0"/>
                </a:solidFill>
              </a:rPr>
              <a:t>3</a:t>
            </a:r>
            <a:r>
              <a:rPr lang="en-US" dirty="0"/>
              <a:t> + 1 </a:t>
            </a:r>
            <a:r>
              <a:rPr lang="en-US" dirty="0" err="1"/>
              <a:t>mip</a:t>
            </a:r>
            <a:endParaRPr lang="en-US" dirty="0"/>
          </a:p>
          <a:p>
            <a:pPr lvl="1" indent="-457200"/>
            <a:r>
              <a:rPr lang="en-US" dirty="0"/>
              <a:t>Ray-traced (prim, AO, shadow)</a:t>
            </a:r>
          </a:p>
        </p:txBody>
      </p:sp>
      <p:pic>
        <p:nvPicPr>
          <p:cNvPr id="2" name="6RG_aS2nIowHkRl6">
            <a:hlinkClick r:id="" action="ppaction://media"/>
            <a:extLst>
              <a:ext uri="{FF2B5EF4-FFF2-40B4-BE49-F238E27FC236}">
                <a16:creationId xmlns="" xmlns:a16="http://schemas.microsoft.com/office/drawing/2014/main" id="{9C1D8FB6-CED6-4DCA-8EA7-C264C65236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66000" y="4243754"/>
            <a:ext cx="5950112" cy="3346938"/>
          </a:xfrm>
          <a:prstGeom prst="rect">
            <a:avLst/>
          </a:prstGeom>
        </p:spPr>
      </p:pic>
    </p:spTree>
    <p:extLst>
      <p:ext uri="{BB962C8B-B14F-4D97-AF65-F5344CB8AC3E}">
        <p14:creationId xmlns:p14="http://schemas.microsoft.com/office/powerpoint/2010/main" val="8156336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Recommended Physics Papers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dirty="0"/>
              <a:t>Collections of GPU simulation papers: </a:t>
            </a:r>
            <a:endParaRPr lang="en-US" dirty="0">
              <a:hlinkClick r:id="rId3"/>
            </a:endParaRPr>
          </a:p>
          <a:p>
            <a:pPr indent="-457200"/>
            <a:r>
              <a:rPr lang="en-US" dirty="0">
                <a:hlinkClick r:id="rId3"/>
              </a:rPr>
              <a:t>http://matthias-mueller-fischer.ch</a:t>
            </a:r>
            <a:endParaRPr lang="en-US" dirty="0"/>
          </a:p>
          <a:p>
            <a:pPr indent="-457200"/>
            <a:r>
              <a:rPr lang="en-US" dirty="0">
                <a:hlinkClick r:id="rId4"/>
              </a:rPr>
              <a:t>http://mmacklin.com</a:t>
            </a:r>
            <a:endParaRPr lang="en-US" dirty="0"/>
          </a:p>
          <a:p>
            <a:pPr indent="-457200"/>
            <a:endParaRPr lang="en-US" dirty="0"/>
          </a:p>
        </p:txBody>
      </p:sp>
    </p:spTree>
    <p:extLst>
      <p:ext uri="{BB962C8B-B14F-4D97-AF65-F5344CB8AC3E}">
        <p14:creationId xmlns:p14="http://schemas.microsoft.com/office/powerpoint/2010/main" val="45837881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err="1"/>
              <a:t>Async</a:t>
            </a:r>
            <a:r>
              <a:rPr lang="en-US" dirty="0"/>
              <a:t> Compute</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Split frame to 3 </a:t>
            </a:r>
            <a:r>
              <a:rPr lang="en-US" dirty="0" err="1"/>
              <a:t>async</a:t>
            </a:r>
            <a:r>
              <a:rPr lang="en-US" dirty="0"/>
              <a:t> segments</a:t>
            </a:r>
          </a:p>
          <a:p>
            <a:pPr lvl="1" indent="-457200"/>
            <a:r>
              <a:rPr lang="en-US" dirty="0" smtClean="0"/>
              <a:t>Overlap UE4 g-buffer and shadow cascades</a:t>
            </a:r>
            <a:endParaRPr lang="en-US" dirty="0"/>
          </a:p>
          <a:p>
            <a:pPr lvl="1" indent="-457200"/>
            <a:r>
              <a:rPr lang="en-US" dirty="0" smtClean="0"/>
              <a:t>Overlap UE4 velocity render and depth decompress</a:t>
            </a:r>
            <a:endParaRPr lang="en-US" dirty="0"/>
          </a:p>
          <a:p>
            <a:pPr lvl="1" indent="-457200"/>
            <a:r>
              <a:rPr lang="en-US" dirty="0" smtClean="0"/>
              <a:t>Overlap UE4 lighting and post processing</a:t>
            </a:r>
            <a:endParaRPr lang="en-US" dirty="0"/>
          </a:p>
          <a:p>
            <a:pPr indent="-457200"/>
            <a:r>
              <a:rPr lang="en-US" dirty="0"/>
              <a:t>Work submitted immediately</a:t>
            </a:r>
          </a:p>
          <a:p>
            <a:pPr lvl="1" indent="-457200"/>
            <a:r>
              <a:rPr lang="en-US" dirty="0" smtClean="0"/>
              <a:t>Compute </a:t>
            </a:r>
            <a:r>
              <a:rPr lang="en-US" dirty="0"/>
              <a:t>queue waits for a fence to start (x3)</a:t>
            </a:r>
          </a:p>
          <a:p>
            <a:pPr lvl="1" indent="-457200"/>
            <a:r>
              <a:rPr lang="en-US" dirty="0"/>
              <a:t>Main queue waits for fence to continue (x3)</a:t>
            </a:r>
          </a:p>
        </p:txBody>
      </p:sp>
    </p:spTree>
    <p:extLst>
      <p:ext uri="{BB962C8B-B14F-4D97-AF65-F5344CB8AC3E}">
        <p14:creationId xmlns:p14="http://schemas.microsoft.com/office/powerpoint/2010/main" val="55637418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520760-3537-47F4-B951-4CDE87DD8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111761"/>
            <a:ext cx="11378370" cy="7025366"/>
          </a:xfrm>
          <a:prstGeom prst="rect">
            <a:avLst/>
          </a:prstGeom>
        </p:spPr>
      </p:pic>
      <p:sp>
        <p:nvSpPr>
          <p:cNvPr id="2" name="Tekstiruutu 1"/>
          <p:cNvSpPr txBox="1"/>
          <p:nvPr/>
        </p:nvSpPr>
        <p:spPr>
          <a:xfrm>
            <a:off x="11510110" y="7363156"/>
            <a:ext cx="4137990" cy="595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81279" tIns="81279" rIns="81279" bIns="81279" numCol="1" spcCol="38100" rtlCol="0" anchor="t">
            <a:spAutoFit/>
          </a:bodyPr>
          <a:lstStyle/>
          <a:p>
            <a:pPr marL="0" marR="0" indent="0" algn="l" defTabSz="1625600" rtl="0" fontAlgn="auto" latinLnBrk="0" hangingPunct="0">
              <a:lnSpc>
                <a:spcPct val="100000"/>
              </a:lnSpc>
              <a:spcBef>
                <a:spcPts val="0"/>
              </a:spcBef>
              <a:spcAft>
                <a:spcPts val="0"/>
              </a:spcAft>
              <a:buClrTx/>
              <a:buSzTx/>
              <a:buFontTx/>
              <a:buNone/>
              <a:tabLst/>
            </a:pPr>
            <a:r>
              <a:rPr lang="en-US" sz="2800" dirty="0"/>
              <a:t>FPS increase = 19%+</a:t>
            </a:r>
          </a:p>
        </p:txBody>
      </p:sp>
    </p:spTree>
    <p:extLst>
      <p:ext uri="{BB962C8B-B14F-4D97-AF65-F5344CB8AC3E}">
        <p14:creationId xmlns:p14="http://schemas.microsoft.com/office/powerpoint/2010/main" val="84500740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Integration to UE4 renderer</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G-buffer combine</a:t>
            </a:r>
          </a:p>
          <a:p>
            <a:pPr lvl="1" indent="-457200"/>
            <a:r>
              <a:rPr lang="en-US" dirty="0"/>
              <a:t>Full screen PS to combine ray-traced data</a:t>
            </a:r>
          </a:p>
          <a:p>
            <a:pPr lvl="1" indent="-457200"/>
            <a:r>
              <a:rPr lang="en-US" dirty="0"/>
              <a:t>Samples material map (custom gather4 filter)</a:t>
            </a:r>
          </a:p>
          <a:p>
            <a:pPr lvl="1" indent="-457200"/>
            <a:r>
              <a:rPr lang="en-US" dirty="0"/>
              <a:t>Writes to UE4 g-buffer + depth buffer (</a:t>
            </a:r>
            <a:r>
              <a:rPr lang="en-US" dirty="0" err="1">
                <a:latin typeface="Consolas" panose="020B0609020204030204" pitchFamily="49" charset="0"/>
              </a:rPr>
              <a:t>SV_Depth</a:t>
            </a:r>
            <a:r>
              <a:rPr lang="en-US" dirty="0"/>
              <a:t>)</a:t>
            </a:r>
          </a:p>
          <a:p>
            <a:pPr indent="-457200"/>
            <a:r>
              <a:rPr lang="en-US" dirty="0"/>
              <a:t>Shadow mask combine</a:t>
            </a:r>
          </a:p>
          <a:p>
            <a:pPr lvl="1" indent="-457200"/>
            <a:r>
              <a:rPr lang="en-US" dirty="0"/>
              <a:t>Full screen PS to sphere trace shadows</a:t>
            </a:r>
          </a:p>
          <a:p>
            <a:pPr lvl="1" indent="-457200"/>
            <a:r>
              <a:rPr lang="en-US" dirty="0"/>
              <a:t>Writes to UE4 shadow mask buffer (with alpha blend)</a:t>
            </a:r>
          </a:p>
        </p:txBody>
      </p:sp>
    </p:spTree>
    <p:extLst>
      <p:ext uri="{BB962C8B-B14F-4D97-AF65-F5344CB8AC3E}">
        <p14:creationId xmlns:p14="http://schemas.microsoft.com/office/powerpoint/2010/main" val="5020560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Claybook Trailer</a:t>
            </a:r>
            <a:endParaRPr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a:buNone/>
            </a:pPr>
            <a:r>
              <a:rPr lang="en-US" dirty="0">
                <a:solidFill>
                  <a:srgbClr val="FF0000"/>
                </a:solidFill>
                <a:hlinkClick r:id="rId2"/>
              </a:rPr>
              <a:t>https://www.youtube.com/watch?v=Q8quiLN7n04</a:t>
            </a:r>
            <a:endParaRPr lang="en-US" dirty="0">
              <a:solidFill>
                <a:srgbClr val="FF0000"/>
              </a:solidFill>
            </a:endParaRPr>
          </a:p>
          <a:p>
            <a:pPr>
              <a:buNone/>
            </a:pPr>
            <a:endParaRPr lang="en-US" dirty="0">
              <a:solidFill>
                <a:srgbClr val="FF0000"/>
              </a:solidFill>
            </a:endParaRPr>
          </a:p>
        </p:txBody>
      </p:sp>
    </p:spTree>
    <p:extLst>
      <p:ext uri="{BB962C8B-B14F-4D97-AF65-F5344CB8AC3E}">
        <p14:creationId xmlns:p14="http://schemas.microsoft.com/office/powerpoint/2010/main" val="536724556"/>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8198B06-55CD-41D2-926C-3F4A96C18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2924" y="4572000"/>
            <a:ext cx="6373447" cy="3491911"/>
          </a:xfrm>
          <a:prstGeom prst="rect">
            <a:avLst/>
          </a:prstGeom>
        </p:spPr>
      </p:pic>
      <p:pic>
        <p:nvPicPr>
          <p:cNvPr id="5" name="Picture 4">
            <a:extLst>
              <a:ext uri="{FF2B5EF4-FFF2-40B4-BE49-F238E27FC236}">
                <a16:creationId xmlns="" xmlns:a16="http://schemas.microsoft.com/office/drawing/2014/main" id="{84096056-13D1-4A6D-B2B4-FC3296CCE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2926" y="994567"/>
            <a:ext cx="6373445" cy="3491910"/>
          </a:xfrm>
          <a:prstGeom prst="rect">
            <a:avLst/>
          </a:prstGeom>
        </p:spPr>
      </p:pic>
      <p:pic>
        <p:nvPicPr>
          <p:cNvPr id="7" name="Picture 6">
            <a:extLst>
              <a:ext uri="{FF2B5EF4-FFF2-40B4-BE49-F238E27FC236}">
                <a16:creationId xmlns="" xmlns:a16="http://schemas.microsoft.com/office/drawing/2014/main" id="{35A48FA1-BE1C-471A-A532-CF1D92402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9628" y="4572000"/>
            <a:ext cx="6373445" cy="3491909"/>
          </a:xfrm>
          <a:prstGeom prst="rect">
            <a:avLst/>
          </a:prstGeom>
        </p:spPr>
      </p:pic>
      <p:pic>
        <p:nvPicPr>
          <p:cNvPr id="9" name="Picture 8">
            <a:extLst>
              <a:ext uri="{FF2B5EF4-FFF2-40B4-BE49-F238E27FC236}">
                <a16:creationId xmlns="" xmlns:a16="http://schemas.microsoft.com/office/drawing/2014/main" id="{81CFE59C-FF9B-4985-A742-2524CDF47E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629" y="994567"/>
            <a:ext cx="6373445" cy="3491909"/>
          </a:xfrm>
          <a:prstGeom prst="rect">
            <a:avLst/>
          </a:prstGeom>
        </p:spPr>
      </p:pic>
    </p:spTree>
    <p:extLst>
      <p:ext uri="{BB962C8B-B14F-4D97-AF65-F5344CB8AC3E}">
        <p14:creationId xmlns:p14="http://schemas.microsoft.com/office/powerpoint/2010/main" val="263857766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UE4 RHI Customizations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Set render target(s) without implicit sync</a:t>
            </a:r>
          </a:p>
          <a:p>
            <a:pPr lvl="1" indent="-457200"/>
            <a:r>
              <a:rPr lang="en-US" dirty="0"/>
              <a:t>Can overlap depth/color decompress</a:t>
            </a:r>
          </a:p>
          <a:p>
            <a:pPr lvl="1" indent="-457200"/>
            <a:r>
              <a:rPr lang="en-US" dirty="0"/>
              <a:t>Can overlap draws to multiple RTs </a:t>
            </a:r>
            <a:r>
              <a:rPr lang="en-US" i="1" dirty="0"/>
              <a:t>(image)</a:t>
            </a:r>
          </a:p>
          <a:p>
            <a:pPr indent="-457200"/>
            <a:r>
              <a:rPr lang="en-US" dirty="0"/>
              <a:t>Clear RT/buffer without implicit sync</a:t>
            </a:r>
          </a:p>
          <a:p>
            <a:pPr indent="-457200"/>
            <a:r>
              <a:rPr lang="en-US" dirty="0"/>
              <a:t>Missing </a:t>
            </a:r>
            <a:r>
              <a:rPr lang="en-US" dirty="0" err="1"/>
              <a:t>async</a:t>
            </a:r>
            <a:r>
              <a:rPr lang="en-US" dirty="0"/>
              <a:t> compute features</a:t>
            </a:r>
          </a:p>
          <a:p>
            <a:pPr lvl="1" indent="-457200"/>
            <a:r>
              <a:rPr lang="en-US" dirty="0"/>
              <a:t>Buffer/texture copy and clear</a:t>
            </a:r>
          </a:p>
          <a:p>
            <a:pPr indent="-457200"/>
            <a:r>
              <a:rPr lang="en-US" dirty="0"/>
              <a:t>Compute shader index buffer write</a:t>
            </a:r>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1410" y="3434693"/>
            <a:ext cx="2924451" cy="3447675"/>
          </a:xfrm>
          <a:prstGeom prst="rect">
            <a:avLst/>
          </a:prstGeom>
        </p:spPr>
      </p:pic>
    </p:spTree>
    <p:extLst>
      <p:ext uri="{BB962C8B-B14F-4D97-AF65-F5344CB8AC3E}">
        <p14:creationId xmlns:p14="http://schemas.microsoft.com/office/powerpoint/2010/main" val="3752637573"/>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Thanks!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b="1" dirty="0"/>
              <a:t>UE4 Rendering Team</a:t>
            </a:r>
          </a:p>
          <a:p>
            <a:pPr indent="-457200"/>
            <a:r>
              <a:rPr lang="en-US" dirty="0" err="1"/>
              <a:t>Rys</a:t>
            </a:r>
            <a:r>
              <a:rPr lang="en-US" dirty="0"/>
              <a:t> </a:t>
            </a:r>
            <a:r>
              <a:rPr lang="en-US" dirty="0" err="1"/>
              <a:t>Sommefeldt</a:t>
            </a:r>
            <a:r>
              <a:rPr lang="en-US" dirty="0"/>
              <a:t> (AMD)</a:t>
            </a:r>
          </a:p>
          <a:p>
            <a:pPr indent="-457200"/>
            <a:r>
              <a:rPr lang="en-US" dirty="0"/>
              <a:t>Lou Kramer (AMD)</a:t>
            </a:r>
          </a:p>
          <a:p>
            <a:pPr indent="-457200"/>
            <a:r>
              <a:rPr lang="en-US" dirty="0"/>
              <a:t>Adam Miles (Microsoft ATG)</a:t>
            </a:r>
          </a:p>
          <a:p>
            <a:pPr indent="-457200"/>
            <a:endParaRPr lang="fi-FI" dirty="0"/>
          </a:p>
          <a:p>
            <a:pPr indent="-457200">
              <a:buNone/>
            </a:pPr>
            <a:r>
              <a:rPr lang="fi-FI" sz="2800" b="1" dirty="0" err="1"/>
              <a:t>More</a:t>
            </a:r>
            <a:r>
              <a:rPr lang="fi-FI" sz="2800" b="1" dirty="0"/>
              <a:t> </a:t>
            </a:r>
            <a:r>
              <a:rPr lang="fi-FI" sz="2800" b="1" dirty="0" err="1"/>
              <a:t>questions</a:t>
            </a:r>
            <a:r>
              <a:rPr lang="fi-FI" sz="2800" b="1" dirty="0"/>
              <a:t>?</a:t>
            </a:r>
            <a:r>
              <a:rPr lang="fi-FI" sz="2800" dirty="0"/>
              <a:t> We have ID@Xbox station in </a:t>
            </a:r>
            <a:r>
              <a:rPr lang="fi-FI" sz="2800" b="1" dirty="0">
                <a:solidFill>
                  <a:srgbClr val="FF0000"/>
                </a:solidFill>
              </a:rPr>
              <a:t>South Hall Lobby Bar </a:t>
            </a:r>
            <a:r>
              <a:rPr lang="fi-FI" sz="2800" dirty="0"/>
              <a:t>(Thu/Fri)</a:t>
            </a:r>
            <a:endParaRPr lang="en-US" sz="2800" dirty="0"/>
          </a:p>
        </p:txBody>
      </p:sp>
    </p:spTree>
    <p:extLst>
      <p:ext uri="{BB962C8B-B14F-4D97-AF65-F5344CB8AC3E}">
        <p14:creationId xmlns:p14="http://schemas.microsoft.com/office/powerpoint/2010/main" val="98890875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Bonus Slides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UE4 Build Process</a:t>
            </a:r>
          </a:p>
          <a:p>
            <a:r>
              <a:rPr lang="en-US" dirty="0"/>
              <a:t>UE4 Merging</a:t>
            </a:r>
          </a:p>
          <a:p>
            <a:r>
              <a:rPr lang="en-US" dirty="0"/>
              <a:t>UE4 Customizations</a:t>
            </a:r>
          </a:p>
          <a:p>
            <a:r>
              <a:rPr lang="en-US" dirty="0"/>
              <a:t>UE4 Optimizations and Fixes</a:t>
            </a:r>
          </a:p>
          <a:p>
            <a:r>
              <a:rPr lang="en-US" dirty="0"/>
              <a:t>Implementation Notes</a:t>
            </a:r>
          </a:p>
          <a:p>
            <a:endParaRPr lang="en-US" dirty="0"/>
          </a:p>
        </p:txBody>
      </p:sp>
    </p:spTree>
    <p:extLst>
      <p:ext uri="{BB962C8B-B14F-4D97-AF65-F5344CB8AC3E}">
        <p14:creationId xmlns:p14="http://schemas.microsoft.com/office/powerpoint/2010/main" val="382236701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Built on Top of Unreal Engine 4</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UE4 = huge code base + lots of shaders</a:t>
            </a:r>
          </a:p>
          <a:p>
            <a:pPr lvl="1"/>
            <a:r>
              <a:rPr lang="en-US" dirty="0"/>
              <a:t>Needs fast development hardware</a:t>
            </a:r>
          </a:p>
          <a:p>
            <a:r>
              <a:rPr lang="en-US" dirty="0"/>
              <a:t>16-core AMD </a:t>
            </a:r>
            <a:r>
              <a:rPr lang="en-US" dirty="0" err="1"/>
              <a:t>Threadripper</a:t>
            </a:r>
            <a:r>
              <a:rPr lang="en-US" dirty="0"/>
              <a:t> workstations</a:t>
            </a:r>
          </a:p>
          <a:p>
            <a:pPr lvl="1"/>
            <a:r>
              <a:rPr lang="en-US" dirty="0"/>
              <a:t>UE4 build system scales well to 32 threads</a:t>
            </a:r>
          </a:p>
          <a:p>
            <a:pPr lvl="1"/>
            <a:r>
              <a:rPr lang="en-US" dirty="0"/>
              <a:t>Around 3x faster build time vs 4 GHz i7 quad</a:t>
            </a:r>
          </a:p>
          <a:p>
            <a:r>
              <a:rPr lang="en-US" dirty="0"/>
              <a:t>Large SSDs for checkouts</a:t>
            </a:r>
          </a:p>
          <a:p>
            <a:pPr lvl="1"/>
            <a:r>
              <a:rPr lang="en-US" dirty="0"/>
              <a:t>Gigabytes of symbol and .</a:t>
            </a:r>
            <a:r>
              <a:rPr lang="en-US" dirty="0" err="1"/>
              <a:t>obj</a:t>
            </a:r>
            <a:r>
              <a:rPr lang="en-US" dirty="0"/>
              <a:t> files</a:t>
            </a:r>
          </a:p>
        </p:txBody>
      </p:sp>
    </p:spTree>
    <p:extLst>
      <p:ext uri="{BB962C8B-B14F-4D97-AF65-F5344CB8AC3E}">
        <p14:creationId xmlns:p14="http://schemas.microsoft.com/office/powerpoint/2010/main" val="82958129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Unreal Engine 4 Merging</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Started with UE 4.8. Now UE 4.18</a:t>
            </a:r>
          </a:p>
          <a:p>
            <a:r>
              <a:rPr lang="en-US" dirty="0"/>
              <a:t>Merged most major UE4 versions</a:t>
            </a:r>
          </a:p>
          <a:p>
            <a:r>
              <a:rPr lang="en-US" dirty="0"/>
              <a:t>Created our own 3-way directory merge tool</a:t>
            </a:r>
          </a:p>
          <a:p>
            <a:pPr lvl="1"/>
            <a:r>
              <a:rPr lang="en-US" dirty="0"/>
              <a:t>UE4 console source code comes as zip package</a:t>
            </a:r>
          </a:p>
          <a:p>
            <a:r>
              <a:rPr lang="en-US" dirty="0"/>
              <a:t>Will merge UE 4.19 soon </a:t>
            </a:r>
          </a:p>
          <a:p>
            <a:pPr lvl="1"/>
            <a:r>
              <a:rPr lang="en-US" dirty="0"/>
              <a:t>New features = temporal </a:t>
            </a:r>
            <a:r>
              <a:rPr lang="en-US" dirty="0" err="1"/>
              <a:t>upscaler</a:t>
            </a:r>
            <a:r>
              <a:rPr lang="en-US" dirty="0"/>
              <a:t> + dynamic resolution</a:t>
            </a:r>
          </a:p>
        </p:txBody>
      </p:sp>
    </p:spTree>
    <p:extLst>
      <p:ext uri="{BB962C8B-B14F-4D97-AF65-F5344CB8AC3E}">
        <p14:creationId xmlns:p14="http://schemas.microsoft.com/office/powerpoint/2010/main" val="116725703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Unreal Engine 4 Customizations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Early decision: Fully separate our tech</a:t>
            </a:r>
          </a:p>
          <a:p>
            <a:pPr lvl="1"/>
            <a:r>
              <a:rPr lang="en-US" dirty="0"/>
              <a:t>Our own UE4 module</a:t>
            </a:r>
          </a:p>
          <a:p>
            <a:pPr lvl="1"/>
            <a:r>
              <a:rPr lang="en-US" dirty="0"/>
              <a:t>C-header with function entry points</a:t>
            </a:r>
          </a:p>
          <a:p>
            <a:pPr lvl="2"/>
            <a:r>
              <a:rPr lang="en-US" dirty="0"/>
              <a:t>1-line modifications around UE4 code to call our module</a:t>
            </a:r>
          </a:p>
          <a:p>
            <a:r>
              <a:rPr lang="en-US" dirty="0"/>
              <a:t>Separation not possible for all cases</a:t>
            </a:r>
          </a:p>
          <a:p>
            <a:pPr lvl="1"/>
            <a:r>
              <a:rPr lang="en-US" dirty="0"/>
              <a:t>UE4 RHI + low level changes (GPGPU features)</a:t>
            </a:r>
          </a:p>
          <a:p>
            <a:pPr lvl="1"/>
            <a:r>
              <a:rPr lang="en-US" dirty="0"/>
              <a:t>UE4 </a:t>
            </a:r>
            <a:r>
              <a:rPr lang="en-US" dirty="0" err="1"/>
              <a:t>WorldCollision</a:t>
            </a:r>
            <a:r>
              <a:rPr lang="en-US" dirty="0"/>
              <a:t> changes (SDF collision)</a:t>
            </a:r>
          </a:p>
        </p:txBody>
      </p:sp>
    </p:spTree>
    <p:extLst>
      <p:ext uri="{BB962C8B-B14F-4D97-AF65-F5344CB8AC3E}">
        <p14:creationId xmlns:p14="http://schemas.microsoft.com/office/powerpoint/2010/main" val="186394092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UE4 RHI Customizations (Extra)</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GPU-&gt;CPU buffer readback</a:t>
            </a:r>
          </a:p>
          <a:p>
            <a:pPr lvl="1"/>
            <a:r>
              <a:rPr lang="en-US" dirty="0"/>
              <a:t>UE4 only supports 2d texture readback without stall</a:t>
            </a:r>
          </a:p>
          <a:p>
            <a:pPr lvl="1"/>
            <a:r>
              <a:rPr lang="en-US" dirty="0"/>
              <a:t>Other readback APIs stall the whole GPU</a:t>
            </a:r>
          </a:p>
          <a:p>
            <a:r>
              <a:rPr lang="en-US" dirty="0"/>
              <a:t>Buffer can have both raw and typed view</a:t>
            </a:r>
          </a:p>
          <a:p>
            <a:pPr lvl="1"/>
            <a:r>
              <a:rPr lang="en-US" dirty="0"/>
              <a:t>Wide raw writes = fill narrow typed buffers efficiently</a:t>
            </a:r>
          </a:p>
        </p:txBody>
      </p:sp>
    </p:spTree>
    <p:extLst>
      <p:ext uri="{BB962C8B-B14F-4D97-AF65-F5344CB8AC3E}">
        <p14:creationId xmlns:p14="http://schemas.microsoft.com/office/powerpoint/2010/main" val="268266478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UE4 optimizations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Allow overlap of indirect dispatches/draws</a:t>
            </a:r>
          </a:p>
          <a:p>
            <a:r>
              <a:rPr lang="en-US" dirty="0"/>
              <a:t>Allow overlap of clears and copy operations</a:t>
            </a:r>
          </a:p>
          <a:p>
            <a:r>
              <a:rPr lang="en-US" dirty="0"/>
              <a:t>Allow overlap of draws to different RTs</a:t>
            </a:r>
          </a:p>
          <a:p>
            <a:r>
              <a:rPr lang="en-US" dirty="0"/>
              <a:t>Reduced GPU cache flushes and stalls </a:t>
            </a:r>
            <a:r>
              <a:rPr lang="en-US" i="1" dirty="0"/>
              <a:t>(image)</a:t>
            </a:r>
          </a:p>
          <a:p>
            <a:r>
              <a:rPr lang="en-US" dirty="0"/>
              <a:t>Optimized staging buffers</a:t>
            </a:r>
          </a:p>
          <a:p>
            <a:r>
              <a:rPr lang="en-US" dirty="0"/>
              <a:t>Fast clear improvements</a:t>
            </a:r>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828" y="5819165"/>
            <a:ext cx="6876339" cy="2097283"/>
          </a:xfrm>
          <a:prstGeom prst="rect">
            <a:avLst/>
          </a:prstGeom>
        </p:spPr>
      </p:pic>
    </p:spTree>
    <p:extLst>
      <p:ext uri="{BB962C8B-B14F-4D97-AF65-F5344CB8AC3E}">
        <p14:creationId xmlns:p14="http://schemas.microsoft.com/office/powerpoint/2010/main" val="746700455"/>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UE4 optimizations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Optimized barriers and fences</a:t>
            </a:r>
          </a:p>
          <a:p>
            <a:r>
              <a:rPr lang="en-US" dirty="0"/>
              <a:t>Optimized texture array sub-resource barriers</a:t>
            </a:r>
          </a:p>
          <a:p>
            <a:r>
              <a:rPr lang="en-US" dirty="0"/>
              <a:t>Better GPU tile modes for 3d textures</a:t>
            </a:r>
          </a:p>
          <a:p>
            <a:r>
              <a:rPr lang="en-US" dirty="0"/>
              <a:t>Improved partial 2d/3d texture updates</a:t>
            </a:r>
          </a:p>
          <a:p>
            <a:r>
              <a:rPr lang="en-US" dirty="0"/>
              <a:t>5x faster histogram + eye adaptation </a:t>
            </a:r>
            <a:r>
              <a:rPr lang="en-US" dirty="0" err="1"/>
              <a:t>shaders</a:t>
            </a:r>
            <a:endParaRPr lang="en-US" dirty="0"/>
          </a:p>
          <a:p>
            <a:r>
              <a:rPr lang="en-US" dirty="0"/>
              <a:t>4x faster offline CPU SDF generator (cooking)</a:t>
            </a:r>
          </a:p>
        </p:txBody>
      </p:sp>
    </p:spTree>
    <p:extLst>
      <p:ext uri="{BB962C8B-B14F-4D97-AF65-F5344CB8AC3E}">
        <p14:creationId xmlns:p14="http://schemas.microsoft.com/office/powerpoint/2010/main" val="36188085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Signed Distance Fields (SDF)</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b="1" dirty="0"/>
              <a:t>SDF(P) </a:t>
            </a:r>
            <a:r>
              <a:rPr lang="en-US" dirty="0"/>
              <a:t>= signed distance to nearest surface at P</a:t>
            </a:r>
          </a:p>
          <a:p>
            <a:pPr indent="-457200"/>
            <a:r>
              <a:rPr lang="en-US" dirty="0"/>
              <a:t>Analytic distance functions</a:t>
            </a:r>
          </a:p>
          <a:p>
            <a:pPr lvl="1" indent="-457200"/>
            <a:r>
              <a:rPr lang="en-US" dirty="0"/>
              <a:t>Popular in </a:t>
            </a:r>
            <a:r>
              <a:rPr lang="en-US" dirty="0" err="1"/>
              <a:t>demoscene</a:t>
            </a:r>
            <a:r>
              <a:rPr lang="en-US" dirty="0"/>
              <a:t> productions</a:t>
            </a:r>
          </a:p>
          <a:p>
            <a:pPr lvl="1" indent="-457200"/>
            <a:r>
              <a:rPr lang="en-US" dirty="0"/>
              <a:t>Huge shader. Lots of math. No data</a:t>
            </a:r>
          </a:p>
          <a:p>
            <a:pPr indent="-457200"/>
            <a:r>
              <a:rPr lang="en-US" dirty="0"/>
              <a:t>Volume texture</a:t>
            </a:r>
          </a:p>
          <a:p>
            <a:pPr lvl="1" indent="-457200"/>
            <a:r>
              <a:rPr lang="en-US" dirty="0"/>
              <a:t>Store distance function. Trilinear filter</a:t>
            </a:r>
          </a:p>
          <a:p>
            <a:pPr lvl="1" indent="-457200"/>
            <a:r>
              <a:rPr lang="en-US" dirty="0"/>
              <a:t>We use volume texture with mip maps</a:t>
            </a:r>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7853" y="3386244"/>
            <a:ext cx="4921506" cy="4580309"/>
          </a:xfrm>
          <a:prstGeom prst="rect">
            <a:avLst/>
          </a:prstGeom>
        </p:spPr>
      </p:pic>
    </p:spTree>
    <p:extLst>
      <p:ext uri="{BB962C8B-B14F-4D97-AF65-F5344CB8AC3E}">
        <p14:creationId xmlns:p14="http://schemas.microsoft.com/office/powerpoint/2010/main" val="533858732"/>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UE4 optimizations &amp; fixes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I send changes/fixes to UE4 rendering team</a:t>
            </a:r>
          </a:p>
          <a:p>
            <a:pPr lvl="1"/>
            <a:r>
              <a:rPr lang="en-US" dirty="0"/>
              <a:t>UE team implements/tests on all platforms</a:t>
            </a:r>
          </a:p>
          <a:p>
            <a:pPr lvl="1"/>
            <a:r>
              <a:rPr lang="en-US" dirty="0"/>
              <a:t>Remove my local fix once official fix is available</a:t>
            </a:r>
          </a:p>
          <a:p>
            <a:pPr lvl="2"/>
            <a:r>
              <a:rPr lang="en-US" dirty="0"/>
              <a:t>Helps with merging in the future</a:t>
            </a:r>
          </a:p>
          <a:p>
            <a:r>
              <a:rPr lang="en-US" dirty="0"/>
              <a:t>UE4 rendering team has been very helpful</a:t>
            </a:r>
          </a:p>
          <a:p>
            <a:pPr lvl="1"/>
            <a:r>
              <a:rPr lang="en-US" dirty="0"/>
              <a:t>Quick response time and friendly discussion</a:t>
            </a:r>
          </a:p>
          <a:p>
            <a:pPr lvl="1"/>
            <a:r>
              <a:rPr lang="en-US" b="1" dirty="0"/>
              <a:t>Big thanks for you!</a:t>
            </a:r>
          </a:p>
        </p:txBody>
      </p:sp>
    </p:spTree>
    <p:extLst>
      <p:ext uri="{BB962C8B-B14F-4D97-AF65-F5344CB8AC3E}">
        <p14:creationId xmlns:p14="http://schemas.microsoft.com/office/powerpoint/2010/main" val="12615148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Implementation Notes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fontScale="92500" lnSpcReduction="10000"/>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Physics data stored in one big raw buffer</a:t>
            </a:r>
          </a:p>
          <a:p>
            <a:pPr lvl="1"/>
            <a:r>
              <a:rPr lang="en-US" dirty="0"/>
              <a:t>Wide Load4/Store4 instructions (16 byte), bit packed:</a:t>
            </a:r>
          </a:p>
          <a:p>
            <a:pPr lvl="2"/>
            <a:r>
              <a:rPr lang="en-US" dirty="0"/>
              <a:t>Particle positions: 16 bit norm</a:t>
            </a:r>
          </a:p>
          <a:p>
            <a:pPr lvl="2"/>
            <a:r>
              <a:rPr lang="en-US" dirty="0"/>
              <a:t>Particle velocities: fp16</a:t>
            </a:r>
          </a:p>
          <a:p>
            <a:pPr lvl="2"/>
            <a:r>
              <a:rPr lang="en-US" dirty="0"/>
              <a:t>Bitfield for particle flags (alive, collided, </a:t>
            </a:r>
            <a:r>
              <a:rPr lang="en-US" dirty="0" err="1"/>
              <a:t>etc</a:t>
            </a:r>
            <a:r>
              <a:rPr lang="en-US" dirty="0"/>
              <a:t>)</a:t>
            </a:r>
          </a:p>
          <a:p>
            <a:pPr lvl="1"/>
            <a:r>
              <a:rPr lang="en-US" dirty="0"/>
              <a:t>Benchmark tool: </a:t>
            </a:r>
            <a:r>
              <a:rPr lang="en-US" dirty="0">
                <a:hlinkClick r:id="rId2"/>
              </a:rPr>
              <a:t>https://github.com/sebbbi/perftest</a:t>
            </a:r>
            <a:endParaRPr lang="en-US" dirty="0"/>
          </a:p>
          <a:p>
            <a:r>
              <a:rPr lang="en-US" dirty="0" err="1"/>
              <a:t>Groupshared</a:t>
            </a:r>
            <a:r>
              <a:rPr lang="en-US" dirty="0"/>
              <a:t> mem was a big performance win</a:t>
            </a:r>
          </a:p>
          <a:p>
            <a:pPr lvl="1"/>
            <a:r>
              <a:rPr lang="en-US" dirty="0"/>
              <a:t>SDF generation, grid generation, physics</a:t>
            </a:r>
          </a:p>
          <a:p>
            <a:pPr lvl="1"/>
            <a:r>
              <a:rPr lang="en-US" dirty="0"/>
              <a:t>Use when doing repeated loads of same data</a:t>
            </a:r>
          </a:p>
        </p:txBody>
      </p:sp>
    </p:spTree>
    <p:extLst>
      <p:ext uri="{BB962C8B-B14F-4D97-AF65-F5344CB8AC3E}">
        <p14:creationId xmlns:p14="http://schemas.microsoft.com/office/powerpoint/2010/main" val="195176126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fi-FI" dirty="0"/>
              <a:t>Implementation Notes (2)</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r>
              <a:rPr lang="en-US" dirty="0"/>
              <a:t>Scalar loads were a big performance win on AMD</a:t>
            </a:r>
          </a:p>
          <a:p>
            <a:pPr lvl="1"/>
            <a:r>
              <a:rPr lang="en-US" b="1" dirty="0"/>
              <a:t>Use case: </a:t>
            </a:r>
            <a:r>
              <a:rPr lang="en-US" dirty="0"/>
              <a:t>Constant index raw buffer loads</a:t>
            </a:r>
          </a:p>
          <a:p>
            <a:pPr lvl="1"/>
            <a:r>
              <a:rPr lang="en-US" b="1" dirty="0"/>
              <a:t>Use case: </a:t>
            </a:r>
            <a:r>
              <a:rPr lang="en-US" dirty="0" err="1"/>
              <a:t>SV_GroupID</a:t>
            </a:r>
            <a:r>
              <a:rPr lang="en-US" dirty="0"/>
              <a:t> based raw buffer loads</a:t>
            </a:r>
          </a:p>
          <a:p>
            <a:pPr lvl="1"/>
            <a:r>
              <a:rPr lang="en-US" dirty="0">
                <a:sym typeface="Wingdings" panose="05000000000000000000" pitchFamily="2" charset="2"/>
              </a:rPr>
              <a:t> Load stored to SGPR  Better occupancy</a:t>
            </a:r>
          </a:p>
          <a:p>
            <a:pPr lvl="1"/>
            <a:r>
              <a:rPr lang="en-US" dirty="0"/>
              <a:t>More info: </a:t>
            </a:r>
            <a:r>
              <a:rPr lang="en-US" dirty="0">
                <a:hlinkClick r:id="rId2"/>
              </a:rPr>
              <a:t>https://gpuopen.com/optimizing-gpu-occupancy-resource-usage-large-thread-groups/</a:t>
            </a: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8544243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r>
              <a:rPr lang="fi-FI" dirty="0"/>
              <a:t>World SDF</a:t>
            </a:r>
            <a:endParaRPr lang="en-US" dirty="0"/>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Resolution = </a:t>
            </a:r>
            <a:r>
              <a:rPr lang="en-US" b="1" dirty="0">
                <a:solidFill>
                  <a:srgbClr val="00B0F0"/>
                </a:solidFill>
              </a:rPr>
              <a:t>1024</a:t>
            </a:r>
            <a:r>
              <a:rPr lang="en-US" dirty="0">
                <a:solidFill>
                  <a:srgbClr val="00B0F0"/>
                </a:solidFill>
              </a:rPr>
              <a:t>x</a:t>
            </a:r>
            <a:r>
              <a:rPr lang="en-US" b="1" dirty="0">
                <a:solidFill>
                  <a:srgbClr val="00B0F0"/>
                </a:solidFill>
              </a:rPr>
              <a:t>1024</a:t>
            </a:r>
            <a:r>
              <a:rPr lang="en-US" dirty="0">
                <a:solidFill>
                  <a:srgbClr val="00B0F0"/>
                </a:solidFill>
              </a:rPr>
              <a:t>x</a:t>
            </a:r>
            <a:r>
              <a:rPr lang="en-US" b="1" dirty="0">
                <a:solidFill>
                  <a:srgbClr val="00B0F0"/>
                </a:solidFill>
              </a:rPr>
              <a:t>512</a:t>
            </a:r>
          </a:p>
          <a:p>
            <a:pPr indent="-457200"/>
            <a:r>
              <a:rPr lang="en-US" dirty="0"/>
              <a:t>Format = </a:t>
            </a:r>
            <a:r>
              <a:rPr lang="en-US" b="1" dirty="0">
                <a:solidFill>
                  <a:srgbClr val="00B0F0"/>
                </a:solidFill>
              </a:rPr>
              <a:t>8 bit signed</a:t>
            </a:r>
          </a:p>
          <a:p>
            <a:pPr indent="-457200"/>
            <a:r>
              <a:rPr lang="en-US" dirty="0"/>
              <a:t>Size = </a:t>
            </a:r>
            <a:r>
              <a:rPr lang="en-US" b="1" dirty="0">
                <a:solidFill>
                  <a:srgbClr val="00B0F0"/>
                </a:solidFill>
              </a:rPr>
              <a:t>586 MB </a:t>
            </a:r>
            <a:r>
              <a:rPr lang="en-US" dirty="0"/>
              <a:t>(5 mip levels)</a:t>
            </a:r>
          </a:p>
          <a:p>
            <a:pPr indent="-457200"/>
            <a:r>
              <a:rPr lang="en-US" dirty="0"/>
              <a:t>Distance of [</a:t>
            </a:r>
            <a:r>
              <a:rPr lang="en-US" b="1" dirty="0">
                <a:solidFill>
                  <a:srgbClr val="00B0F0"/>
                </a:solidFill>
              </a:rPr>
              <a:t>-4</a:t>
            </a:r>
            <a:r>
              <a:rPr lang="en-US" dirty="0"/>
              <a:t>, </a:t>
            </a:r>
            <a:r>
              <a:rPr lang="en-US" b="1" dirty="0">
                <a:solidFill>
                  <a:srgbClr val="00B0F0"/>
                </a:solidFill>
              </a:rPr>
              <a:t>+4</a:t>
            </a:r>
            <a:r>
              <a:rPr lang="en-US" dirty="0"/>
              <a:t>] voxels</a:t>
            </a:r>
          </a:p>
          <a:p>
            <a:pPr lvl="1" indent="-457200"/>
            <a:r>
              <a:rPr lang="fi-FI" b="1" dirty="0"/>
              <a:t>256</a:t>
            </a:r>
            <a:r>
              <a:rPr lang="fi-FI" dirty="0"/>
              <a:t> </a:t>
            </a:r>
            <a:r>
              <a:rPr lang="en-US" dirty="0"/>
              <a:t>values / </a:t>
            </a:r>
            <a:r>
              <a:rPr lang="en-US" b="1" dirty="0"/>
              <a:t>8</a:t>
            </a:r>
            <a:r>
              <a:rPr lang="en-US" dirty="0"/>
              <a:t> voxels </a:t>
            </a:r>
            <a:r>
              <a:rPr lang="en-US" dirty="0">
                <a:sym typeface="Wingdings" panose="05000000000000000000" pitchFamily="2" charset="2"/>
              </a:rPr>
              <a:t></a:t>
            </a:r>
            <a:r>
              <a:rPr lang="en-US" dirty="0"/>
              <a:t> </a:t>
            </a:r>
            <a:r>
              <a:rPr lang="en-US" b="1" dirty="0">
                <a:solidFill>
                  <a:srgbClr val="00B0F0"/>
                </a:solidFill>
              </a:rPr>
              <a:t>1/32</a:t>
            </a:r>
            <a:r>
              <a:rPr lang="en-US" dirty="0"/>
              <a:t> voxel precision</a:t>
            </a:r>
          </a:p>
          <a:p>
            <a:pPr lvl="1" indent="-457200"/>
            <a:r>
              <a:rPr lang="en-US" dirty="0"/>
              <a:t>Max step distance (world space) doubled per mip level</a:t>
            </a:r>
          </a:p>
        </p:txBody>
      </p:sp>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7137" y="1369933"/>
            <a:ext cx="5530595" cy="4518365"/>
          </a:xfrm>
          <a:prstGeom prst="rect">
            <a:avLst/>
          </a:prstGeom>
        </p:spPr>
      </p:pic>
    </p:spTree>
    <p:extLst>
      <p:ext uri="{BB962C8B-B14F-4D97-AF65-F5344CB8AC3E}">
        <p14:creationId xmlns:p14="http://schemas.microsoft.com/office/powerpoint/2010/main" val="249235339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p:cNvSpPr txBox="1">
            <a:spLocks noGrp="1"/>
          </p:cNvSpPr>
          <p:nvPr>
            <p:ph type="title" idx="4294967295"/>
          </p:nvPr>
        </p:nvSpPr>
        <p:spPr>
          <a:xfrm>
            <a:off x="948266" y="1251063"/>
            <a:ext cx="14359467" cy="1388534"/>
          </a:xfrm>
          <a:prstGeom prst="rect">
            <a:avLst/>
          </a:prstGeom>
        </p:spPr>
        <p:txBody>
          <a:bodyPr anchor="t">
            <a:normAutofit/>
          </a:bodyPr>
          <a:lstStyle/>
          <a:p>
            <a:pPr>
              <a:defRPr>
                <a:latin typeface="Arial"/>
                <a:ea typeface="Arial"/>
                <a:cs typeface="Arial"/>
                <a:sym typeface="Arial"/>
              </a:defRPr>
            </a:pPr>
            <a:r>
              <a:rPr lang="en-US" dirty="0"/>
              <a:t>SDF Brushes</a:t>
            </a:r>
          </a:p>
        </p:txBody>
      </p:sp>
      <p:sp>
        <p:nvSpPr>
          <p:cNvPr id="32" name="Click to edit Master text styles…"/>
          <p:cNvSpPr txBox="1">
            <a:spLocks noGrp="1"/>
          </p:cNvSpPr>
          <p:nvPr>
            <p:ph type="body" idx="4294967295"/>
          </p:nvPr>
        </p:nvSpPr>
        <p:spPr>
          <a:xfrm>
            <a:off x="948265" y="2639597"/>
            <a:ext cx="14359467" cy="5200436"/>
          </a:xfrm>
          <a:prstGeom prst="rect">
            <a:avLst/>
          </a:prstGeom>
        </p:spPr>
        <p:txBody>
          <a:bodyPr>
            <a:normAutofit/>
          </a:bodyPr>
          <a:lstStyle>
            <a:lvl1pPr marL="0" indent="0">
              <a:defRPr>
                <a:latin typeface="Arial"/>
                <a:ea typeface="Arial"/>
                <a:cs typeface="Arial"/>
                <a:sym typeface="Arial"/>
              </a:defRPr>
            </a:lvl1pPr>
            <a:lvl2pPr marL="957262" indent="-500062">
              <a:spcBef>
                <a:spcPts val="0"/>
              </a:spcBef>
              <a:defRPr sz="4200">
                <a:latin typeface="Arial"/>
                <a:ea typeface="Arial"/>
                <a:cs typeface="Arial"/>
                <a:sym typeface="Arial"/>
              </a:defRPr>
            </a:lvl2pPr>
            <a:lvl3pPr>
              <a:spcBef>
                <a:spcPts val="0"/>
              </a:spcBef>
              <a:defRPr sz="3400">
                <a:latin typeface="Arial"/>
                <a:ea typeface="Arial"/>
                <a:cs typeface="Arial"/>
                <a:sym typeface="Arial"/>
              </a:defRPr>
            </a:lvl3pPr>
            <a:lvl4pPr>
              <a:spcBef>
                <a:spcPts val="0"/>
              </a:spcBef>
              <a:defRPr sz="3200">
                <a:latin typeface="Arial"/>
                <a:ea typeface="Arial"/>
                <a:cs typeface="Arial"/>
                <a:sym typeface="Arial"/>
              </a:defRPr>
            </a:lvl4pPr>
            <a:lvl5pPr>
              <a:spcBef>
                <a:spcPts val="0"/>
              </a:spcBef>
              <a:defRPr sz="3200">
                <a:latin typeface="Arial"/>
                <a:ea typeface="Arial"/>
                <a:cs typeface="Arial"/>
                <a:sym typeface="Arial"/>
              </a:defRPr>
            </a:lvl5pPr>
          </a:lstStyle>
          <a:p>
            <a:pPr indent="-457200"/>
            <a:r>
              <a:rPr lang="en-US" dirty="0"/>
              <a:t>Brush = Small offline baked volume texture</a:t>
            </a:r>
          </a:p>
          <a:p>
            <a:pPr lvl="1" indent="-457200"/>
            <a:r>
              <a:rPr lang="en-US" dirty="0"/>
              <a:t>Resolution [</a:t>
            </a:r>
            <a:r>
              <a:rPr lang="en-US" b="1" dirty="0">
                <a:solidFill>
                  <a:srgbClr val="00B0F0"/>
                </a:solidFill>
              </a:rPr>
              <a:t>32</a:t>
            </a:r>
            <a:r>
              <a:rPr lang="en-US" b="1" baseline="30000" dirty="0">
                <a:solidFill>
                  <a:srgbClr val="00B0F0"/>
                </a:solidFill>
              </a:rPr>
              <a:t>3</a:t>
            </a:r>
            <a:r>
              <a:rPr lang="en-US" dirty="0"/>
              <a:t>, </a:t>
            </a:r>
            <a:r>
              <a:rPr lang="en-US" b="1" dirty="0">
                <a:solidFill>
                  <a:srgbClr val="00B0F0"/>
                </a:solidFill>
              </a:rPr>
              <a:t>128</a:t>
            </a:r>
            <a:r>
              <a:rPr lang="en-US" b="1" baseline="30000" dirty="0">
                <a:solidFill>
                  <a:srgbClr val="00B0F0"/>
                </a:solidFill>
              </a:rPr>
              <a:t>3</a:t>
            </a:r>
            <a:r>
              <a:rPr lang="en-US" dirty="0"/>
              <a:t>] = [</a:t>
            </a:r>
            <a:r>
              <a:rPr lang="en-US" b="1" dirty="0">
                <a:solidFill>
                  <a:srgbClr val="00B0F0"/>
                </a:solidFill>
              </a:rPr>
              <a:t>32 kB</a:t>
            </a:r>
            <a:r>
              <a:rPr lang="en-US" dirty="0"/>
              <a:t>, </a:t>
            </a:r>
            <a:r>
              <a:rPr lang="en-US" b="1" dirty="0">
                <a:solidFill>
                  <a:srgbClr val="00B0F0"/>
                </a:solidFill>
              </a:rPr>
              <a:t>2 MB</a:t>
            </a:r>
            <a:r>
              <a:rPr lang="en-US" dirty="0"/>
              <a:t>]</a:t>
            </a:r>
            <a:endParaRPr lang="en-US" baseline="30000" dirty="0"/>
          </a:p>
          <a:p>
            <a:pPr indent="-457200"/>
            <a:r>
              <a:rPr lang="en-US" dirty="0"/>
              <a:t>World SDF generated by combining N brushes</a:t>
            </a:r>
          </a:p>
          <a:p>
            <a:pPr lvl="1" indent="-457200"/>
            <a:r>
              <a:rPr lang="en-US" dirty="0"/>
              <a:t>Each brush has translation, rotation and uniform scale</a:t>
            </a:r>
          </a:p>
          <a:p>
            <a:pPr lvl="1" indent="-457200"/>
            <a:r>
              <a:rPr lang="en-US" dirty="0"/>
              <a:t>Smooth add/cut operations (exponential min/max)</a:t>
            </a:r>
          </a:p>
          <a:p>
            <a:pPr lvl="1" indent="-457200"/>
            <a:r>
              <a:rPr lang="en-US" dirty="0"/>
              <a:t>Layering system (operation ordering)</a:t>
            </a:r>
          </a:p>
          <a:p>
            <a:pPr lvl="1" indent="-457200"/>
            <a:r>
              <a:rPr lang="en-US" dirty="0">
                <a:solidFill>
                  <a:srgbClr val="00B050"/>
                </a:solidFill>
              </a:rPr>
              <a:t>Runtime performance not dependent on brush count</a:t>
            </a:r>
          </a:p>
        </p:txBody>
      </p:sp>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923" y="1365676"/>
            <a:ext cx="8399586" cy="1073971"/>
          </a:xfrm>
          <a:prstGeom prst="rect">
            <a:avLst/>
          </a:prstGeom>
        </p:spPr>
      </p:pic>
    </p:spTree>
    <p:extLst>
      <p:ext uri="{BB962C8B-B14F-4D97-AF65-F5344CB8AC3E}">
        <p14:creationId xmlns:p14="http://schemas.microsoft.com/office/powerpoint/2010/main" val="250383688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Recommending A Strategy">
  <a:themeElements>
    <a:clrScheme name="Recommending A Strategy">
      <a:dk1>
        <a:srgbClr val="1F497D"/>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Recommending A Strategy">
      <a:majorFont>
        <a:latin typeface="Verdana"/>
        <a:ea typeface="Verdana"/>
        <a:cs typeface="Verdana"/>
      </a:majorFont>
      <a:minorFont>
        <a:latin typeface="Helvetica"/>
        <a:ea typeface="Helvetica"/>
        <a:cs typeface="Helvetica"/>
      </a:minorFont>
    </a:fontScheme>
    <a:fmtScheme name="Recommending A Strateg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635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sp3d/>
      </a:spPr>
      <a:bodyPr rot="0" spcFirstLastPara="1" vertOverflow="overflow" horzOverflow="overflow" vert="horz" wrap="square" lIns="81279" tIns="81279" rIns="81279" bIns="8127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round/>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1279" tIns="81279" rIns="81279" bIns="8127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commending A Strategy">
  <a:themeElements>
    <a:clrScheme name="Recommending A Strateg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Recommending A Strategy">
      <a:majorFont>
        <a:latin typeface="Verdana"/>
        <a:ea typeface="Verdana"/>
        <a:cs typeface="Verdana"/>
      </a:majorFont>
      <a:minorFont>
        <a:latin typeface="Helvetica"/>
        <a:ea typeface="Helvetica"/>
        <a:cs typeface="Helvetica"/>
      </a:minorFont>
    </a:fontScheme>
    <a:fmtScheme name="Recommending A Strateg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635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sp3d/>
      </a:spPr>
      <a:bodyPr rot="0" spcFirstLastPara="1" vertOverflow="overflow" horzOverflow="overflow" vert="horz" wrap="square" lIns="81279" tIns="81279" rIns="81279" bIns="8127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olidFill>
          <a:prstDash val="solid"/>
          <a:round/>
        </a:ln>
        <a:effectLst>
          <a:outerShdw blurRad="635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1279" tIns="81279" rIns="81279" bIns="81279" numCol="1" spcCol="38100" rtlCol="0" anchor="t">
        <a:spAutoFit/>
      </a:bodyPr>
      <a:lstStyle>
        <a:defPPr marL="0" marR="0" indent="0" algn="l" defTabSz="16256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1F497D"/>
            </a:solidFill>
            <a:effectLst/>
            <a:uFillTx/>
            <a:latin typeface="+mj-lt"/>
            <a:ea typeface="+mj-ea"/>
            <a:cs typeface="+mj-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3570</TotalTime>
  <Words>3311</Words>
  <Application>Microsoft Office PowerPoint</Application>
  <PresentationFormat>Mukautettu</PresentationFormat>
  <Paragraphs>481</Paragraphs>
  <Slides>72</Slides>
  <Notes>23</Notes>
  <HiddenSlides>0</HiddenSlides>
  <MMClips>3</MMClips>
  <ScaleCrop>false</ScaleCrop>
  <HeadingPairs>
    <vt:vector size="4" baseType="variant">
      <vt:variant>
        <vt:lpstr>Teema</vt:lpstr>
      </vt:variant>
      <vt:variant>
        <vt:i4>1</vt:i4>
      </vt:variant>
      <vt:variant>
        <vt:lpstr>Dian otsikot</vt:lpstr>
      </vt:variant>
      <vt:variant>
        <vt:i4>72</vt:i4>
      </vt:variant>
    </vt:vector>
  </HeadingPairs>
  <TitlesOfParts>
    <vt:vector size="73" baseType="lpstr">
      <vt:lpstr>Recommending A Strategy</vt:lpstr>
      <vt:lpstr>GPU-based clay simulation and ray-tracing tech in Claybook  Sebastian Aaltonen Co-founder of Second Order</vt:lpstr>
      <vt:lpstr>Introduction</vt:lpstr>
      <vt:lpstr>Topics</vt:lpstr>
      <vt:lpstr>Claybook Overview</vt:lpstr>
      <vt:lpstr>Claybook Overview, cont</vt:lpstr>
      <vt:lpstr>Claybook Trailer</vt:lpstr>
      <vt:lpstr>Signed Distance Fields (SDF)</vt:lpstr>
      <vt:lpstr>World SDF</vt:lpstr>
      <vt:lpstr>SDF Brushes</vt:lpstr>
      <vt:lpstr>Compute Shader Intro</vt:lpstr>
      <vt:lpstr>World SDF Generation on GPU</vt:lpstr>
      <vt:lpstr>Generate SDF Brush Grid</vt:lpstr>
      <vt:lpstr>Generate Dispatch Coordinates</vt:lpstr>
      <vt:lpstr>Generate Mip Masks</vt:lpstr>
      <vt:lpstr>Generate Level 0 (sparse)</vt:lpstr>
      <vt:lpstr>Generate Mips (sparse)</vt:lpstr>
      <vt:lpstr>Eikonal Equation (Wikipedia)</vt:lpstr>
      <vt:lpstr>PowerPoint-esitys</vt:lpstr>
      <vt:lpstr>World Modification</vt:lpstr>
      <vt:lpstr>World Modification, cont</vt:lpstr>
      <vt:lpstr>World Modification, cont</vt:lpstr>
      <vt:lpstr>Future: Sparse Volume?</vt:lpstr>
      <vt:lpstr>Ray-Tracing Distance Fields</vt:lpstr>
      <vt:lpstr>Multilevel Volume Texture Tracing</vt:lpstr>
      <vt:lpstr>Last Step</vt:lpstr>
      <vt:lpstr>SDF Sweeps</vt:lpstr>
      <vt:lpstr>Cone-Tracing Analytic Solution</vt:lpstr>
      <vt:lpstr>Coarse Cone-Trace Pre-Pass</vt:lpstr>
      <vt:lpstr>PowerPoint-esitys</vt:lpstr>
      <vt:lpstr>PowerPoint-esitys</vt:lpstr>
      <vt:lpstr>Future: Improving the ”Edge Case” </vt:lpstr>
      <vt:lpstr>Ray Tracing Results</vt:lpstr>
      <vt:lpstr>Failed Techniques: Overstepping</vt:lpstr>
      <vt:lpstr>Failed Techniques: Load Balancing</vt:lpstr>
      <vt:lpstr>Ambient Occlusion</vt:lpstr>
      <vt:lpstr>SSAO</vt:lpstr>
      <vt:lpstr>SSAO + RTAO</vt:lpstr>
      <vt:lpstr>Soft Shadow Sphere-Tracing</vt:lpstr>
      <vt:lpstr>Soft Shadow: Our Improvements</vt:lpstr>
      <vt:lpstr>PowerPoint-esitys</vt:lpstr>
      <vt:lpstr>PowerPoint-esitys</vt:lpstr>
      <vt:lpstr>PowerPoint-esitys</vt:lpstr>
      <vt:lpstr>PowerPoint-esitys</vt:lpstr>
      <vt:lpstr>Ray-Tracing Timings</vt:lpstr>
      <vt:lpstr>Clay Simulation</vt:lpstr>
      <vt:lpstr>SDFMesh Conversion</vt:lpstr>
      <vt:lpstr>SDFMesh Conversion (Particles)</vt:lpstr>
      <vt:lpstr>SDFMesh Conversion (Triangles)</vt:lpstr>
      <vt:lpstr>Shape Morphing</vt:lpstr>
      <vt:lpstr>Ray-Traced SDF Meshes?</vt:lpstr>
      <vt:lpstr>Shape Matching Solver</vt:lpstr>
      <vt:lpstr>Failed Techniques: Verlet Integration</vt:lpstr>
      <vt:lpstr>Failed Techniques: Gauss-Seidel</vt:lpstr>
      <vt:lpstr>Failed Techniques: Jakobi</vt:lpstr>
      <vt:lpstr>Fluid Simulation</vt:lpstr>
      <vt:lpstr>Recommended Physics Papers</vt:lpstr>
      <vt:lpstr>Async Compute</vt:lpstr>
      <vt:lpstr>PowerPoint-esitys</vt:lpstr>
      <vt:lpstr>Integration to UE4 renderer</vt:lpstr>
      <vt:lpstr>PowerPoint-esitys</vt:lpstr>
      <vt:lpstr>UE4 RHI Customizations</vt:lpstr>
      <vt:lpstr>Thanks!</vt:lpstr>
      <vt:lpstr>Bonus Slides</vt:lpstr>
      <vt:lpstr>Built on Top of Unreal Engine 4</vt:lpstr>
      <vt:lpstr>Unreal Engine 4 Merging</vt:lpstr>
      <vt:lpstr>Unreal Engine 4 Customizations</vt:lpstr>
      <vt:lpstr>UE4 RHI Customizations (Extra)</vt:lpstr>
      <vt:lpstr>UE4 optimizations</vt:lpstr>
      <vt:lpstr>UE4 optimizations</vt:lpstr>
      <vt:lpstr>UE4 optimizations &amp; fixes</vt:lpstr>
      <vt:lpstr>Implementation Notes</vt:lpstr>
      <vt:lpstr>Implementation Notes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GPU-based clay simulation and ray-tracing tech in Claybook  Sebastian Aaltonen Co-founder of Second Order</dc:title>
  <dc:creator>Sebbi</dc:creator>
  <cp:lastModifiedBy>seb</cp:lastModifiedBy>
  <cp:revision>338</cp:revision>
  <dcterms:modified xsi:type="dcterms:W3CDTF">2018-03-17T12:04:50Z</dcterms:modified>
</cp:coreProperties>
</file>