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y="5143500" cx="9144000"/>
  <p:notesSz cx="6858000" cy="9144000"/>
  <p:embeddedFontLst>
    <p:embeddedFont>
      <p:font typeface="Corsiva"/>
      <p:regular r:id="rId64"/>
      <p:bold r:id="rId65"/>
      <p:italic r:id="rId66"/>
      <p:boldItalic r:id="rId67"/>
    </p:embeddedFont>
    <p:embeddedFont>
      <p:font typeface="Ubuntu"/>
      <p:regular r:id="rId68"/>
      <p:bold r:id="rId69"/>
      <p:italic r:id="rId70"/>
      <p:boldItalic r:id="rId71"/>
    </p:embeddedFont>
    <p:embeddedFont>
      <p:font typeface="Cabin"/>
      <p:regular r:id="rId72"/>
      <p:bold r:id="rId73"/>
      <p:italic r:id="rId74"/>
      <p:boldItalic r:id="rId75"/>
    </p:embeddedFont>
    <p:embeddedFont>
      <p:font typeface="Roboto Mono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Cabin-bold.fntdata"/><Relationship Id="rId72" Type="http://schemas.openxmlformats.org/officeDocument/2006/relationships/font" Target="fonts/Cabin-regular.fntdata"/><Relationship Id="rId31" Type="http://schemas.openxmlformats.org/officeDocument/2006/relationships/slide" Target="slides/slide27.xml"/><Relationship Id="rId75" Type="http://schemas.openxmlformats.org/officeDocument/2006/relationships/font" Target="fonts/Cabin-boldItalic.fntdata"/><Relationship Id="rId30" Type="http://schemas.openxmlformats.org/officeDocument/2006/relationships/slide" Target="slides/slide26.xml"/><Relationship Id="rId74" Type="http://schemas.openxmlformats.org/officeDocument/2006/relationships/font" Target="fonts/Cabin-italic.fntdata"/><Relationship Id="rId33" Type="http://schemas.openxmlformats.org/officeDocument/2006/relationships/slide" Target="slides/slide29.xml"/><Relationship Id="rId77" Type="http://schemas.openxmlformats.org/officeDocument/2006/relationships/font" Target="fonts/RobotoMono-bold.fntdata"/><Relationship Id="rId32" Type="http://schemas.openxmlformats.org/officeDocument/2006/relationships/slide" Target="slides/slide28.xml"/><Relationship Id="rId76" Type="http://schemas.openxmlformats.org/officeDocument/2006/relationships/font" Target="fonts/RobotoMono-regular.fntdata"/><Relationship Id="rId35" Type="http://schemas.openxmlformats.org/officeDocument/2006/relationships/slide" Target="slides/slide31.xml"/><Relationship Id="rId79" Type="http://schemas.openxmlformats.org/officeDocument/2006/relationships/font" Target="fonts/RobotoMono-boldItalic.fntdata"/><Relationship Id="rId34" Type="http://schemas.openxmlformats.org/officeDocument/2006/relationships/slide" Target="slides/slide30.xml"/><Relationship Id="rId78" Type="http://schemas.openxmlformats.org/officeDocument/2006/relationships/font" Target="fonts/RobotoMono-italic.fntdata"/><Relationship Id="rId71" Type="http://schemas.openxmlformats.org/officeDocument/2006/relationships/font" Target="fonts/Ubuntu-boldItalic.fntdata"/><Relationship Id="rId70" Type="http://schemas.openxmlformats.org/officeDocument/2006/relationships/font" Target="fonts/Ubuntu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Corsiva-regular.fntdata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font" Target="fonts/Corsiva-italic.fntdata"/><Relationship Id="rId21" Type="http://schemas.openxmlformats.org/officeDocument/2006/relationships/slide" Target="slides/slide17.xml"/><Relationship Id="rId65" Type="http://schemas.openxmlformats.org/officeDocument/2006/relationships/font" Target="fonts/Corsiva-bold.fntdata"/><Relationship Id="rId24" Type="http://schemas.openxmlformats.org/officeDocument/2006/relationships/slide" Target="slides/slide20.xml"/><Relationship Id="rId68" Type="http://schemas.openxmlformats.org/officeDocument/2006/relationships/font" Target="fonts/Ubuntu-regular.fntdata"/><Relationship Id="rId23" Type="http://schemas.openxmlformats.org/officeDocument/2006/relationships/slide" Target="slides/slide19.xml"/><Relationship Id="rId67" Type="http://schemas.openxmlformats.org/officeDocument/2006/relationships/font" Target="fonts/Corsiva-boldItalic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Ubuntu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Thanks for coming to this super-esoteric talk.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Prototype methods -&gt; actual methods now!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now for something that’s very significant. It started our journey in all this.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beast is very hard to catch in the wild - we call it “</a:t>
            </a:r>
            <a:r>
              <a:rPr lang="en"/>
              <a:t>the </a:t>
            </a:r>
            <a:r>
              <a:rPr lang="en"/>
              <a:t>heartbeat”.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At first we though we are doing something wrong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then again...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 can find this for any game!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most of these people are referring to is heartbeat.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I’ve seen in in several other games when I was playing, but it’s very elusive. Will see why later.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f</a:t>
            </a:r>
            <a:r>
              <a:rPr lang="en"/>
              <a:t>irst noticed heartbeat around 2003 - Google stats don’t go that far back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it’s obviously getting worse over time - and it’s become more of an issue than actual low framerate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Machines have gotten better, but - in relative terms - this has only gotten worse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When you look at the discussion threads in detail you notice a common trait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person has a different solution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they all boil down to superstitious rituals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are essentially placebos - you change _something_ and the problem disappears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People talking about it certainly do feel like weirdos sometimes…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Bad grammar doesn’t help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they are not imagining things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Reminds of paranormal phenomena, doesn’t it?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Paranormal is “something that happens behind the edge of normal”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indeed happens in edge cases that are very hard to reproduce.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week to find exact settings to catch this video! Felt like a Sasquatch hunter.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are seeing a different instance of the problem (or none at all)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depends on CPU/GPU load balance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Influenced by driver versions, background tasks, reboots, game restarts… yes, probably even gamepad disconnecting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Being able to reproduce this reliably was of crucial importance 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Once we were about to do that (back in 2012!) we were able to see what the elephant really looks like.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first introduce taxonomy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assume 60 FPS, and assume people know 16ms and 33ms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Smoothness can be hard to “see”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repeat things if needed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Subjective: If it is not a problem for you, it is for the gamers, at least some!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Caveat: the video players’ 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Look at the contraption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we’ve studied the elephant in detail!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 me show you our most important finding...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see an untamed specimen of heartbeatus vulgaris in the wild…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here we are testing our hypothesis on the specimen.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Boom!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did I do there?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Nothing that changed the performance of the game in any way. I swear.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Let’s look those two side-by-side...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Notice that they are both moving </a:t>
            </a:r>
            <a:r>
              <a:rPr b="1" lang="en"/>
              <a:t>all the time</a:t>
            </a:r>
            <a:endParaRPr b="1"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Contrary to the common belief - the sttutery part isn’t actually skipping frames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can I be sure it’s not skipping frames?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It might be easier to see it, if we align them like this...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- did you see that one frame?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Let’s zoom further into this...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tree is actually moving to the right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“heartbeat” version is going _ahead_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the stutter is not actually slower - it is faster?!?!?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frame time delta in stuttering case appears bigger than in perfect case (“slower frame”), thus the simulation is pushed a bit further ahead.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But the frame is actually still displayed after 16ms.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Thus stutter.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 this sink. It’s not actually missing frames. It just doesn’t know it!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Setting up the baseline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(if it works at first :) )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we typed in the console there was “let’s ignore all timings and pretend each frame is 16ms”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Let’s look at this again.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Take all of this with a large grain of salt…. But it doesn’t really matter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matters is that the game doesn’t know what the frame timing is.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</a:t>
            </a:r>
            <a:r>
              <a:rPr lang="en"/>
              <a:t>Game doesn’t know how long a particular frame was shown on screen.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 Frame being shown earlier/later than the game expected it to happen.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not talk much about this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not talk much about this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look much better now, don’t they?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it’s supposed to look like when it can’t hit 60.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one would expect when oscillating between 30 and 60 FPS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Namings are based on what the framerate graph looks like.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something awful that happens often - we’ll see later what causes it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300038" rotWithShape="0" algn="bl" dist="9525">
              <a:srgbClr val="00FFFF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DC 2018 Croteam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  <a:effectLst>
            <a:outerShdw blurRad="257175" rotWithShape="0" algn="bl" dist="9525">
              <a:srgbClr val="00FFFF">
                <a:alpha val="7400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bin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  <a:defRPr>
                <a:latin typeface="Cabin"/>
                <a:ea typeface="Cabin"/>
                <a:cs typeface="Cabin"/>
                <a:sym typeface="Cabin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○"/>
              <a:defRPr>
                <a:latin typeface="Cabin"/>
                <a:ea typeface="Cabin"/>
                <a:cs typeface="Cabin"/>
                <a:sym typeface="Cabin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■"/>
              <a:defRPr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●"/>
              <a:defRPr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○"/>
              <a:defRPr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■"/>
              <a:defRPr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●"/>
              <a:defRPr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Cabin"/>
              <a:buChar char="○"/>
              <a:defRPr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Cabin"/>
              <a:buChar char="■"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342900" rotWithShape="0" algn="bl" dist="9525">
              <a:srgbClr val="00FFFF">
                <a:alpha val="9100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Cabin"/>
              <a:buNone/>
              <a:defRPr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  <a:defRPr sz="1400"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●"/>
              <a:defRPr sz="1200">
                <a:latin typeface="Cabin"/>
                <a:ea typeface="Cabin"/>
                <a:cs typeface="Cabin"/>
                <a:sym typeface="Cabin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●"/>
              <a:defRPr sz="1200">
                <a:latin typeface="Cabin"/>
                <a:ea typeface="Cabin"/>
                <a:cs typeface="Cabin"/>
                <a:sym typeface="Cabin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  <a:defRPr sz="1400"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●"/>
              <a:defRPr sz="1200">
                <a:latin typeface="Cabin"/>
                <a:ea typeface="Cabin"/>
                <a:cs typeface="Cabin"/>
                <a:sym typeface="Cabin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●"/>
              <a:defRPr sz="1200">
                <a:latin typeface="Cabin"/>
                <a:ea typeface="Cabin"/>
                <a:cs typeface="Cabin"/>
                <a:sym typeface="Cabin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Cabin"/>
              <a:buChar char="○"/>
              <a:defRPr sz="1200">
                <a:latin typeface="Cabin"/>
                <a:ea typeface="Cabin"/>
                <a:cs typeface="Cabin"/>
                <a:sym typeface="Cabin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Cabin"/>
              <a:buChar char="■"/>
              <a:defRPr sz="1200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jp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44900" y="1062450"/>
            <a:ext cx="8123100" cy="85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bin"/>
                <a:ea typeface="Cabin"/>
                <a:cs typeface="Cabin"/>
                <a:sym typeface="Cabin"/>
              </a:rPr>
              <a:t>The Elusive Frame Timing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24600" y="178818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bin"/>
                <a:ea typeface="Cabin"/>
                <a:cs typeface="Cabin"/>
                <a:sym typeface="Cabin"/>
              </a:rPr>
              <a:t>A Case for Smoothness Over Speed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24600" y="3328650"/>
            <a:ext cx="3765000" cy="125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bin"/>
                <a:ea typeface="Cabin"/>
                <a:cs typeface="Cabin"/>
                <a:sym typeface="Cabin"/>
              </a:rPr>
              <a:t>Alen Ladavac</a:t>
            </a:r>
            <a:endParaRPr sz="24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bin"/>
                <a:ea typeface="Cabin"/>
                <a:cs typeface="Cabin"/>
                <a:sym typeface="Cabin"/>
              </a:rPr>
              <a:t>CTO</a:t>
            </a:r>
            <a:endParaRPr sz="24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bin"/>
                <a:ea typeface="Cabin"/>
                <a:cs typeface="Cabin"/>
                <a:sym typeface="Cabin"/>
              </a:rPr>
              <a:t>Croteam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Jagged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“heartbeat”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just a bug?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25" y="95225"/>
            <a:ext cx="5183850" cy="1254175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3900000" dist="9525">
              <a:srgbClr val="000000"/>
            </a:outerShdw>
          </a:effectLst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0454">
            <a:off x="361575" y="3601650"/>
            <a:ext cx="4014699" cy="1100325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3900000" dist="9525">
              <a:srgbClr val="000000"/>
            </a:outerShdw>
          </a:effectLst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48" y="2555126"/>
            <a:ext cx="4721450" cy="148347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3900000" dist="285750">
              <a:srgbClr val="000000"/>
            </a:outerShdw>
          </a:effectLst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65480">
            <a:off x="227152" y="1387156"/>
            <a:ext cx="6693223" cy="1251315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2760000" dist="257175">
              <a:srgbClr val="000000"/>
            </a:outerShdw>
          </a:effectLst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24452">
            <a:off x="3854866" y="298883"/>
            <a:ext cx="4935392" cy="1322109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14700000" dist="133350">
              <a:srgbClr val="000000"/>
            </a:outerShdw>
          </a:effectLst>
        </p:spPr>
      </p:pic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91814">
            <a:off x="5019000" y="3069975"/>
            <a:ext cx="3880324" cy="1573100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13080000" dist="276225">
              <a:srgbClr val="000000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Smoothness vs Speed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85800" y="3883375"/>
            <a:ext cx="85206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past 5 y</a:t>
            </a:r>
            <a:r>
              <a:rPr lang="en"/>
              <a:t>e</a:t>
            </a:r>
            <a:r>
              <a:rPr lang="en"/>
              <a:t>ars, </a:t>
            </a:r>
            <a:r>
              <a:rPr lang="en"/>
              <a:t>stutter is a bigger problem than performance</a:t>
            </a:r>
            <a:r>
              <a:rPr lang="en"/>
              <a:t>!</a:t>
            </a:r>
            <a:endParaRPr/>
          </a:p>
        </p:txBody>
      </p:sp>
      <p:pic>
        <p:nvPicPr>
          <p:cNvPr id="133" name="Shape 1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363" y="1504125"/>
            <a:ext cx="5879274" cy="221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0" y="132550"/>
            <a:ext cx="5562600" cy="1333500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2048">
            <a:off x="4619800" y="427875"/>
            <a:ext cx="4524375" cy="29527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2897">
            <a:off x="3607225" y="1252575"/>
            <a:ext cx="5524500" cy="52387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1701">
            <a:off x="422375" y="1879874"/>
            <a:ext cx="5581650" cy="46672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  <p:pic>
        <p:nvPicPr>
          <p:cNvPr id="142" name="Shape 1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34107">
            <a:off x="3290613" y="2502900"/>
            <a:ext cx="5591175" cy="109537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  <p:pic>
        <p:nvPicPr>
          <p:cNvPr id="143" name="Shape 1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60079">
            <a:off x="465475" y="3682935"/>
            <a:ext cx="5543550" cy="88582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19560000" dist="152400">
              <a:srgbClr val="000000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272" y="199488"/>
            <a:ext cx="5693450" cy="47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3838">
            <a:off x="3834991" y="898761"/>
            <a:ext cx="4266680" cy="2391071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57175" rotWithShape="0" algn="bl" dir="360000" dist="133350">
              <a:srgbClr val="000000"/>
            </a:outerShdw>
          </a:effectLst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98704">
            <a:off x="898838" y="630477"/>
            <a:ext cx="3827499" cy="2853108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57175" rotWithShape="0" algn="bl" dir="360000" dist="133350">
              <a:srgbClr val="000000"/>
            </a:outerShdw>
          </a:effectLst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1854">
            <a:off x="2370509" y="2641344"/>
            <a:ext cx="3828853" cy="2002158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57175" rotWithShape="0" algn="bl" dir="19740000" dist="142875">
              <a:srgbClr val="000000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80512">
            <a:off x="373050" y="2841037"/>
            <a:ext cx="55626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2048">
            <a:off x="4619800" y="427875"/>
            <a:ext cx="45243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2897">
            <a:off x="3607225" y="1252575"/>
            <a:ext cx="55245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1701">
            <a:off x="422375" y="1879874"/>
            <a:ext cx="55816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34107">
            <a:off x="3290613" y="2502900"/>
            <a:ext cx="55911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24776">
            <a:off x="574450" y="470785"/>
            <a:ext cx="55435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">
            <a:off x="2601073" y="171527"/>
            <a:ext cx="3010626" cy="4150644"/>
          </a:xfrm>
          <a:prstGeom prst="rect">
            <a:avLst/>
          </a:prstGeom>
          <a:noFill/>
          <a:ln>
            <a:noFill/>
          </a:ln>
          <a:effectLst>
            <a:outerShdw blurRad="557213" rotWithShape="0" algn="bl" dir="5400000" dist="123825">
              <a:srgbClr val="000000"/>
            </a:outerShdw>
          </a:effectLst>
        </p:spPr>
      </p:pic>
      <p:sp>
        <p:nvSpPr>
          <p:cNvPr id="167" name="Shape 167"/>
          <p:cNvSpPr txBox="1"/>
          <p:nvPr>
            <p:ph idx="4294967295" type="title"/>
          </p:nvPr>
        </p:nvSpPr>
        <p:spPr>
          <a:xfrm rot="-125">
            <a:off x="74932" y="4322318"/>
            <a:ext cx="8240100" cy="728100"/>
          </a:xfrm>
          <a:prstGeom prst="rect">
            <a:avLst/>
          </a:prstGeom>
          <a:effectLst>
            <a:outerShdw blurRad="257175" rotWithShape="0" algn="bl" dist="9525">
              <a:srgbClr val="00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Cabin"/>
                <a:ea typeface="Cabin"/>
                <a:cs typeface="Cabin"/>
                <a:sym typeface="Cabin"/>
              </a:rPr>
              <a:t>The Parable of Blind Men and an Elephant</a:t>
            </a:r>
            <a:endParaRPr>
              <a:solidFill>
                <a:srgbClr val="EFEFE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&lt;taxonomy&gt;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10575" y="1319400"/>
            <a:ext cx="8240100" cy="25350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frameology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siva"/>
                <a:ea typeface="Corsiva"/>
                <a:cs typeface="Corsiva"/>
                <a:sym typeface="Corsiva"/>
              </a:rPr>
              <a:t>(n.) </a:t>
            </a:r>
            <a:r>
              <a:rPr lang="en" sz="2800">
                <a:latin typeface="Cabin"/>
                <a:ea typeface="Cabin"/>
                <a:cs typeface="Cabin"/>
                <a:sym typeface="Cabin"/>
              </a:rPr>
              <a:t>The scientific study of the behaviour, structure, physiology, classification, and distribution of frame stuttering.</a:t>
            </a:r>
            <a:endParaRPr sz="2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 to Perfect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what’s the secret?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 vs Perfect - split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are you sure it’s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not skipping frames?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 vs Perfect - split slow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what was that?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stuttering case is “faster” than the perfect case?!?!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7277"/>
            <a:ext cx="9143999" cy="267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Actually, it’s the opposite!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537277"/>
            <a:ext cx="9143999" cy="267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1950" y="1286850"/>
            <a:ext cx="8240100" cy="2569800"/>
          </a:xfrm>
          <a:prstGeom prst="rect">
            <a:avLst/>
          </a:prstGeom>
          <a:ln cap="flat" cmpd="sng" w="762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Stutter happens because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>
                <a:latin typeface="Cabin"/>
                <a:ea typeface="Cabin"/>
                <a:cs typeface="Cabin"/>
                <a:sym typeface="Cabin"/>
              </a:rPr>
              <a:t>the game </a:t>
            </a:r>
            <a:r>
              <a:rPr lang="en" u="sng">
                <a:latin typeface="Cabin"/>
                <a:ea typeface="Cabin"/>
                <a:cs typeface="Cabin"/>
                <a:sym typeface="Cabin"/>
              </a:rPr>
              <a:t>doesn’t know</a:t>
            </a:r>
            <a:br>
              <a:rPr lang="en" u="sng">
                <a:latin typeface="Cabin"/>
                <a:ea typeface="Cabin"/>
                <a:cs typeface="Cabin"/>
                <a:sym typeface="Cabin"/>
              </a:rPr>
            </a:br>
            <a:r>
              <a:rPr lang="en">
                <a:latin typeface="Cabin"/>
                <a:ea typeface="Cabin"/>
                <a:cs typeface="Cabin"/>
                <a:sym typeface="Cabin"/>
              </a:rPr>
              <a:t>how fast it is displaying!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“perfect”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Secret</a:t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“Dear game, pretend that this is 60 FPS.”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Magic!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it always </a:t>
            </a:r>
            <a:r>
              <a:rPr i="1" lang="en"/>
              <a:t>was </a:t>
            </a:r>
            <a:r>
              <a:rPr lang="en"/>
              <a:t>running perfectly anyway!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 to Perfect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game “think” it is running slower?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80’s/90’s - 8-bit/16-bit era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Fixed hardware, always same timing - no problems.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Remember the  different NTSC/PAL versions?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‘90’s/00’s - software rendering/”graphics accelerators”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Started doing timing and interpolation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no pipelining - no problem.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going on today?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know exactly but...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Theory: “API’s/Driver’s fault”*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real GPU load is “hidden” from the game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“feature” </a:t>
            </a:r>
            <a:r>
              <a:rPr i="1" lang="en"/>
              <a:t>possibly</a:t>
            </a:r>
            <a:r>
              <a:rPr lang="en"/>
              <a:t> </a:t>
            </a:r>
            <a:r>
              <a:rPr lang="en"/>
              <a:t>introduced by “driver </a:t>
            </a:r>
            <a:r>
              <a:rPr lang="en"/>
              <a:t>benchmarking </a:t>
            </a:r>
            <a:r>
              <a:rPr lang="en"/>
              <a:t>wars” </a:t>
            </a:r>
            <a:r>
              <a:rPr lang="en"/>
              <a:t>in early 2000s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Indicative by Flush() and Finish() behavior changing at that time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Compositors are not helping either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Internal mechanisms that are trying to compensate for this?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That’s why this was so hard to find</a:t>
            </a:r>
            <a:r>
              <a:rPr lang="en"/>
              <a:t>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Inevitable anyway - to use pipelined hardware to its potential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OK to “buffer the slack time” - but </a:t>
            </a:r>
            <a:r>
              <a:rPr lang="en" u="sng"/>
              <a:t>we need to know!</a:t>
            </a:r>
            <a:endParaRPr u="sng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 Largely speculation. :)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faces of wrong timing:</a:t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#1 - Wrong timing feedback</a:t>
            </a:r>
            <a:endParaRPr/>
          </a:p>
          <a:p>
            <a:pPr indent="-342900" lvl="0" marL="9144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cause of “heartbeat” stutter (but also sometimes others).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#2 - Wrong frame scheduling</a:t>
            </a:r>
            <a:endParaRPr/>
          </a:p>
          <a:p>
            <a:pPr indent="-342900" lvl="0" marL="9144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cause of stutter when recovering from “slow” to “perfect”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Proposal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know how long a past frame lasted.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Asynchronous.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need to use heuristics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accept that it is not perfect.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Ideally, know how long the </a:t>
            </a:r>
            <a:r>
              <a:rPr b="1" lang="en" u="sng"/>
              <a:t>next</a:t>
            </a:r>
            <a:r>
              <a:rPr b="1" lang="en"/>
              <a:t> </a:t>
            </a:r>
            <a:r>
              <a:rPr lang="en"/>
              <a:t>frame will last. But that’s not possible.</a:t>
            </a:r>
            <a:endParaRPr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 is it???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able to schedule when the next frame is shown.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Char char="○"/>
            </a:pPr>
            <a:r>
              <a:rPr i="1" lang="en"/>
              <a:t>Faster is not always better!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know how much leeway we have left.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actually the most problematic part.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old algorithm</a:t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762150" y="1508850"/>
            <a:ext cx="7619700" cy="1896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16.67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ms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(assuming 60fps as initial baseline)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current_time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running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Simulate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calculate inputs/physics/animation... using this delta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RenderFrame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current_time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+=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PresentFrame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scheduled by the driver/OS</a:t>
            </a:r>
            <a:r>
              <a:rPr baseline="30000"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LengthOfThisFrame()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calculated by the game</a:t>
            </a:r>
            <a:r>
              <a:rPr baseline="30000"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baseline="30000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3841000"/>
            <a:ext cx="8520600" cy="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aseline="30000" lang="en"/>
              <a:t>1</a:t>
            </a:r>
            <a:r>
              <a:rPr lang="en"/>
              <a:t>Who basically doesn’t have a clue.</a:t>
            </a:r>
            <a:br>
              <a:rPr lang="en"/>
            </a:br>
            <a:r>
              <a:rPr baseline="30000" lang="en"/>
              <a:t>2</a:t>
            </a:r>
            <a:r>
              <a:rPr lang="en"/>
              <a:t>Who basically doesn’t have a clue.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algorithm</a:t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762150" y="1280250"/>
            <a:ext cx="7619700" cy="2397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16.67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ms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(assuming 60fps as initial baseline)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current_time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pending_frames_queue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 {}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(empty)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frame_timing_history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{}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running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Simulate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// calculate inputs/physics/animation... using this delta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RenderFrame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current_time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+=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current_frame_id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PresentFrame</a:t>
            </a:r>
            <a:r>
              <a:rPr lang="en" sz="1200">
                <a:solidFill>
                  <a:srgbClr val="CC0000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current_time</a:t>
            </a:r>
            <a:r>
              <a:rPr lang="en" sz="1200">
                <a:solidFill>
                  <a:srgbClr val="CC0000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AddToList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pending_frames_queue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current_frame_id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200">
                <a:solidFill>
                  <a:srgbClr val="674EA7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QueryFrameInfos</a:t>
            </a:r>
            <a:r>
              <a:rPr lang="en" sz="1200">
                <a:solidFill>
                  <a:srgbClr val="674EA7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pending_frames_queue,frame_timing_history)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74EA7"/>
                </a:solidFill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FrameTimingHeuristics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pending_frames_queue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frame_timing_history</a:t>
            </a:r>
            <a:r>
              <a:rPr lang="en" sz="12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62150" y="3859175"/>
            <a:ext cx="7619700" cy="656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legend: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br>
              <a:rPr lang="en" sz="1200">
                <a:solidFill>
                  <a:srgbClr val="674EA7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74EA7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New APIs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74EA7"/>
                </a:solidFill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New App Algorithm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Internals of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FrameTimingHeuristics()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Poll </a:t>
            </a:r>
            <a:r>
              <a:rPr lang="en"/>
              <a:t>all in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pending_frames_queue</a:t>
            </a:r>
            <a:r>
              <a:rPr lang="en"/>
              <a:t> - for those that are already available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 their respective timings into the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frame_timing_history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see any single frame that missed its schedule,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Return its length to be used for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/>
              <a:t>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(this is how we drop into lower framerate!)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see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recovery_count_threshold</a:t>
            </a:r>
            <a:r>
              <a:rPr baseline="30000" lang="en" sz="1200"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/>
              <a:t>successive frames that are both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Early </a:t>
            </a:r>
            <a:r>
              <a:rPr i="1" lang="en"/>
              <a:t>and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Their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margin &lt; recovery_margin_threshold</a:t>
            </a:r>
            <a:r>
              <a:rPr baseline="30000" lang="en" sz="1200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/>
              <a:t>Return their length to be used for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</a:pPr>
            <a:r>
              <a:rPr lang="en"/>
              <a:t>(this is how we bump into higher framerate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200"/>
              <a:t>*</a:t>
            </a:r>
            <a:r>
              <a:rPr i="1" lang="en" sz="900">
                <a:latin typeface="Roboto Mono"/>
                <a:ea typeface="Roboto Mono"/>
                <a:cs typeface="Roboto Mono"/>
                <a:sym typeface="Roboto Mono"/>
              </a:rPr>
              <a:t>recovery_count_threshold </a:t>
            </a:r>
            <a:r>
              <a:rPr i="1" lang="en" sz="1200"/>
              <a:t>and </a:t>
            </a:r>
            <a:r>
              <a:rPr i="1" lang="en" sz="900">
                <a:latin typeface="Roboto Mono"/>
                <a:ea typeface="Roboto Mono"/>
                <a:cs typeface="Roboto Mono"/>
                <a:sym typeface="Roboto Mono"/>
              </a:rPr>
              <a:t>recovery_margin_threshold </a:t>
            </a:r>
            <a:r>
              <a:rPr i="1" lang="en" sz="1200"/>
              <a:t>assure we don't start oscillating up/down</a:t>
            </a:r>
            <a:endParaRPr i="1" sz="12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OpenGL + VDPAU prototype</a:t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in The Talos Principle as proof of concept in Aug 2015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</a:t>
            </a:r>
            <a:r>
              <a:rPr lang="en"/>
              <a:t>NV_present_video OpenGL extension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Originally intended for video playback - thus has timing features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Almost there: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Properly schedule future frames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timing info for past frames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no margin info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Makes it very hard to recover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works on some NVIDIA boards, on Linux, under OpenGL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very wide coverage, but proved the point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</a:t>
            </a:r>
            <a:r>
              <a:rPr lang="en"/>
              <a:t>Smooth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Vulkan + VK_GOOGLE_display_timing</a:t>
            </a:r>
            <a:endParaRPr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in The Talos Principle and Serious Sam Fusion…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.... just in time for this talk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everything: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schedule future frames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timing info for past frames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margin info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ambiguity?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the results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remember the </a:t>
            </a:r>
            <a:r>
              <a:rPr lang="en">
                <a:latin typeface="Cabin"/>
                <a:ea typeface="Cabin"/>
                <a:cs typeface="Cabin"/>
                <a:sym typeface="Cabin"/>
              </a:rPr>
              <a:t>“spikes”?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Spikes</a:t>
            </a:r>
            <a:r>
              <a:rPr lang="en"/>
              <a:t> w/GDT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“jagged”?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Jagged </a:t>
            </a:r>
            <a:r>
              <a:rPr lang="en"/>
              <a:t> w/GDT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“heartbeat”?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Heartbeat </a:t>
            </a:r>
            <a:r>
              <a:rPr lang="en"/>
              <a:t> w/GDT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“h</a:t>
            </a:r>
            <a:r>
              <a:rPr lang="en">
                <a:latin typeface="Cabin"/>
                <a:ea typeface="Cabin"/>
                <a:cs typeface="Cabin"/>
                <a:sym typeface="Cabin"/>
              </a:rPr>
              <a:t>eartbeat”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bin"/>
                <a:ea typeface="Cabin"/>
                <a:cs typeface="Cabin"/>
                <a:sym typeface="Cabin"/>
              </a:rPr>
              <a:t>has turned into </a:t>
            </a:r>
            <a:endParaRPr sz="3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“perfect”!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FPS???</a:t>
            </a:r>
            <a:endParaRPr/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1700" y="1152475"/>
            <a:ext cx="8520600" cy="16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”Acceptable frame-rates in GLQuake begin at 20 FPS, and 25 FPS for GLQuakeWorld”</a:t>
            </a:r>
            <a:br>
              <a:rPr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00"/>
              <a:t> (from Comparison of Frame-rates in GLQuake Using Voodoo &amp; Voodoo 2 3D Cards, by "Flying Penguin (Mercenary)" cca year 1999. </a:t>
            </a:r>
            <a:r>
              <a:rPr lang="en" sz="900"/>
              <a:t>)</a:t>
            </a:r>
            <a:endParaRPr sz="900"/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 those days spirits were brave, the stakes were high, …. and framerates sucked???</a:t>
            </a:r>
            <a:endParaRPr sz="1300"/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Was the tolerance really that low?</a:t>
            </a:r>
            <a:endParaRPr sz="1300"/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Probably, but also - </a:t>
            </a:r>
            <a:r>
              <a:rPr b="1" i="1" lang="en" sz="1300"/>
              <a:t>those </a:t>
            </a:r>
            <a:r>
              <a:rPr b="1" lang="en" sz="1300"/>
              <a:t>20 FPS were certainly smoother than “</a:t>
            </a:r>
            <a:r>
              <a:rPr b="1" i="1" lang="en" sz="1300"/>
              <a:t>today’s”</a:t>
            </a:r>
            <a:r>
              <a:rPr b="1" lang="en" sz="1300"/>
              <a:t> 20 FPS</a:t>
            </a:r>
            <a:r>
              <a:rPr lang="en" sz="1300"/>
              <a:t>!</a:t>
            </a:r>
            <a:endParaRPr sz="1300"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33" name="Shape 333"/>
          <p:cNvSpPr txBox="1"/>
          <p:nvPr>
            <p:ph type="title"/>
          </p:nvPr>
        </p:nvSpPr>
        <p:spPr>
          <a:xfrm>
            <a:off x="451950" y="304945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this out...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“slow”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20 FPS w/GDT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Internals of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FrameTimingHeuristics()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Poll all in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pending_frames_queue</a:t>
            </a:r>
            <a:r>
              <a:rPr lang="en"/>
              <a:t> - for those that are already available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 their respective timings into the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frame_timing_history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see any single frame that missed its schedule,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Return its length to be used for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r>
              <a:rPr lang="en"/>
              <a:t>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(this is how we drop into lower framerate!)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see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recovery_count_threshold</a:t>
            </a:r>
            <a:r>
              <a:rPr baseline="30000" lang="en" sz="1200"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/>
              <a:t>successive frames that are both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Early </a:t>
            </a:r>
            <a:r>
              <a:rPr i="1" lang="en"/>
              <a:t>and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Their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margin &lt; recovery_margin_threshold</a:t>
            </a:r>
            <a:r>
              <a:rPr baseline="30000" lang="en" sz="1200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/>
              <a:t>Return their length to be used for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frame_step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</a:pPr>
            <a:r>
              <a:rPr lang="en"/>
              <a:t>(this is how we bump into higher framerate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200"/>
              <a:t>*</a:t>
            </a:r>
            <a:r>
              <a:rPr i="1" lang="en" sz="900">
                <a:latin typeface="Roboto Mono"/>
                <a:ea typeface="Roboto Mono"/>
                <a:cs typeface="Roboto Mono"/>
                <a:sym typeface="Roboto Mono"/>
              </a:rPr>
              <a:t>recovery_count_threshold </a:t>
            </a:r>
            <a:r>
              <a:rPr i="1" lang="en" sz="1200"/>
              <a:t>and </a:t>
            </a:r>
            <a:r>
              <a:rPr i="1" lang="en" sz="900">
                <a:latin typeface="Roboto Mono"/>
                <a:ea typeface="Roboto Mono"/>
                <a:cs typeface="Roboto Mono"/>
                <a:sym typeface="Roboto Mono"/>
              </a:rPr>
              <a:t>recovery_margin_threshold </a:t>
            </a:r>
            <a:r>
              <a:rPr i="1" lang="en" sz="1200"/>
              <a:t>assure we don't start oscillating up/down</a:t>
            </a:r>
            <a:endParaRPr i="1" sz="1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 rot="-1190227">
            <a:off x="830773" y="1882209"/>
            <a:ext cx="6699331" cy="847815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143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type="title"/>
          </p:nvPr>
        </p:nvSpPr>
        <p:spPr>
          <a:xfrm rot="-1189956">
            <a:off x="1021362" y="1939740"/>
            <a:ext cx="6215345" cy="732784"/>
          </a:xfrm>
          <a:prstGeom prst="rect">
            <a:avLst/>
          </a:prstGeom>
          <a:effectLst>
            <a:outerShdw blurRad="257175" rotWithShape="0" algn="bl" dist="9525">
              <a:srgbClr val="00FFFF">
                <a:alpha val="7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But don’t stick to this!</a:t>
            </a:r>
            <a:endParaRPr sz="3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to decide to recover from slow back to perfect?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(and whether?) to correct for timing when dropping to slow?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predict slow and make a perfect drop?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would be the “Holy Grail” of smoothness - when possible.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probably do even better than this!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about VRR displays? What if Vsync is off?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That’s both doable - but still no API for it yet!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Subjectivity</a:t>
            </a:r>
            <a:endParaRPr/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</a:t>
            </a:r>
            <a:r>
              <a:rPr i="1" lang="en"/>
              <a:t>is </a:t>
            </a:r>
            <a:r>
              <a:rPr lang="en"/>
              <a:t>a matter of perception in the end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Perhaps some people see it differently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developers will have different approaches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Expose different options to users?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support</a:t>
            </a:r>
            <a:r>
              <a:rPr lang="en"/>
              <a:t>...</a:t>
            </a:r>
            <a:endParaRPr/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VK_GOOGLE_display_timing was defined Mar 2017 , but…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Android - only Shield TV and a handful others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of last month, available on Linux in RADV driver as part of Mesa!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Everyone else - Please implement ASAP! 😊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DirectX 12?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Metal?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this always apply?</a:t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Only </a:t>
            </a:r>
            <a:r>
              <a:rPr lang="en"/>
              <a:t>if FPS can fall below refresh rate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Consoles? Probably not.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Thinner drivers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Tighter control of the hardware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Known configurations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 (unpredictable) background tasks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PC? Mobile? Definitely!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Opaque drivers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Compositors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Varying configurations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Background tasks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really need an API for this?</a:t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Perhaps could determine timing with GPU queries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what about the compositor?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schedule frames later than GPU is done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if you manage - how to know when to recover?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someone already doing it without the API?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anti-microstutter </a:t>
            </a:r>
            <a:r>
              <a:rPr lang="en" sz="1500" strike="sngStrike">
                <a:solidFill>
                  <a:srgbClr val="666666"/>
                </a:solidFill>
              </a:rPr>
              <a:t>fix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/>
              <a:t>kludge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should be available “for the greater good”!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is not imposing an approach - heuristics are still up to the developer.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just for games!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Video players are in a sad condition today.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GOOGLE_display_timing perfect?</a:t>
            </a:r>
            <a:endParaRPr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incomparably better than the next alternative.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Slight ambiguity of the “margin”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this only matters in how soon you can recover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actually smoothness problem, but extra “bonus” performance problem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Might be worked on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Praise </a:t>
            </a:r>
            <a:r>
              <a:rPr lang="en" sz="2500"/>
              <a:t>to the brave engineers who made this possible...</a:t>
            </a:r>
            <a:endParaRPr sz="2500"/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Dean Sekulić (Croteam)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Tracking down the first Sasquatch in the wild (~2012!)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James Jones (NVIDIA)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VDPAU idea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Karlo Jež (Croteam)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Implementing VDPAU prototype and the VK_GOOGLE_display_timing version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Aaron Leiby (Valve)</a:t>
            </a:r>
            <a:endParaRPr sz="14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pointing out problems with our early ideas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Ian Elliot (Google)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defining the VK_GOOGLE_display_timing extension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Pierre-Loup A. Griffais and Keith Packard (Valve)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for the Mesa implementation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Everyone at Vulkan Advisory Panel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long and productive discussions about this</a:t>
            </a:r>
            <a:endParaRPr sz="1000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Andrei Tatarinov and Liam Byrne (Nvidia)</a:t>
            </a:r>
            <a:endParaRPr sz="1300"/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for making this talk happen</a:t>
            </a:r>
            <a:endParaRPr sz="11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ctrTitle"/>
          </p:nvPr>
        </p:nvSpPr>
        <p:spPr>
          <a:xfrm>
            <a:off x="244900" y="1062450"/>
            <a:ext cx="8123100" cy="85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bin"/>
                <a:ea typeface="Cabin"/>
                <a:cs typeface="Cabin"/>
                <a:sym typeface="Cabin"/>
              </a:rPr>
              <a:t>Thank you!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4" name="Shape 394"/>
          <p:cNvSpPr txBox="1"/>
          <p:nvPr>
            <p:ph idx="1" type="subTitle"/>
          </p:nvPr>
        </p:nvSpPr>
        <p:spPr>
          <a:xfrm>
            <a:off x="324600" y="2178681"/>
            <a:ext cx="8123100" cy="953100"/>
          </a:xfrm>
          <a:prstGeom prst="rect">
            <a:avLst/>
          </a:prstGeom>
          <a:effectLst>
            <a:outerShdw blurRad="471488" rotWithShape="0" algn="bl" dist="9525">
              <a:srgbClr val="00FFFF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rPr>
              <a:t>Questions?</a:t>
            </a:r>
            <a:endParaRPr sz="2400">
              <a:solidFill>
                <a:srgbClr val="F3F3F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rPr>
              <a:t>(Wrap up room: Overlook 3022 &amp; 3024)</a:t>
            </a:r>
            <a:endParaRPr sz="1400">
              <a:solidFill>
                <a:srgbClr val="F3F3F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5" name="Shape 395"/>
          <p:cNvSpPr txBox="1"/>
          <p:nvPr>
            <p:ph idx="1" type="subTitle"/>
          </p:nvPr>
        </p:nvSpPr>
        <p:spPr>
          <a:xfrm>
            <a:off x="2503650" y="3274175"/>
            <a:ext cx="3765000" cy="125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Alen Ladavac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@AlenL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alenl@croteam.com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96" name="Shape 396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3497525" y="3763814"/>
            <a:ext cx="320875" cy="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>
            <p:ph type="ctrTitle"/>
          </p:nvPr>
        </p:nvSpPr>
        <p:spPr>
          <a:xfrm>
            <a:off x="228600" y="3535463"/>
            <a:ext cx="2830200" cy="4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bin"/>
                <a:ea typeface="Cabin"/>
                <a:cs typeface="Cabin"/>
                <a:sym typeface="Cabin"/>
              </a:rPr>
              <a:t>The Elusive Frame Timing</a:t>
            </a:r>
            <a:endParaRPr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8" name="Shape 398"/>
          <p:cNvSpPr txBox="1"/>
          <p:nvPr>
            <p:ph idx="1" type="subTitle"/>
          </p:nvPr>
        </p:nvSpPr>
        <p:spPr>
          <a:xfrm>
            <a:off x="222630" y="3928488"/>
            <a:ext cx="28302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bin"/>
                <a:ea typeface="Cabin"/>
                <a:cs typeface="Cabin"/>
                <a:sym typeface="Cabin"/>
              </a:rPr>
              <a:t>A Case for Smoothness Over Speed</a:t>
            </a:r>
            <a:endParaRPr sz="14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Slow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“spikes”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[Talos] Spikes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10575" y="2005200"/>
            <a:ext cx="8240100" cy="1133100"/>
          </a:xfrm>
          <a:prstGeom prst="rect">
            <a:avLst/>
          </a:prstGeom>
          <a:effectLst>
            <a:outerShdw blurRad="400050" rotWithShape="0" algn="bl" dist="9525">
              <a:srgbClr val="00FF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“jagged”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